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5"/>
  </p:sldMasterIdLst>
  <p:notesMasterIdLst>
    <p:notesMasterId r:id="rId23"/>
  </p:notesMasterIdLst>
  <p:handoutMasterIdLst>
    <p:handoutMasterId r:id="rId24"/>
  </p:handoutMasterIdLst>
  <p:sldIdLst>
    <p:sldId id="295" r:id="rId6"/>
    <p:sldId id="268" r:id="rId7"/>
    <p:sldId id="290" r:id="rId8"/>
    <p:sldId id="291" r:id="rId9"/>
    <p:sldId id="260" r:id="rId10"/>
    <p:sldId id="272" r:id="rId11"/>
    <p:sldId id="277" r:id="rId12"/>
    <p:sldId id="271" r:id="rId13"/>
    <p:sldId id="281" r:id="rId14"/>
    <p:sldId id="278" r:id="rId15"/>
    <p:sldId id="276" r:id="rId16"/>
    <p:sldId id="259" r:id="rId17"/>
    <p:sldId id="282" r:id="rId18"/>
    <p:sldId id="284" r:id="rId19"/>
    <p:sldId id="292" r:id="rId20"/>
    <p:sldId id="293" r:id="rId21"/>
    <p:sldId id="294"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5153"/>
    <a:srgbClr val="457E81"/>
    <a:srgbClr val="1E8D94"/>
    <a:srgbClr val="A9D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09" autoAdjust="0"/>
  </p:normalViewPr>
  <p:slideViewPr>
    <p:cSldViewPr>
      <p:cViewPr>
        <p:scale>
          <a:sx n="70" d="100"/>
          <a:sy n="70" d="100"/>
        </p:scale>
        <p:origin x="-1080"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88814685-58D3-4905-AFDE-79C8A8E3FD8E}" type="datetimeFigureOut">
              <a:rPr lang="en-US"/>
              <a:pPr>
                <a:defRPr/>
              </a:pPr>
              <a:t>7/22/2013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519B72A1-7F78-49A5-B860-4961497DB934}" type="slidenum">
              <a:rPr lang="en-US"/>
              <a:pPr>
                <a:defRPr/>
              </a:pPr>
              <a:t>‹#›</a:t>
            </a:fld>
            <a:endParaRPr lang="en-US"/>
          </a:p>
        </p:txBody>
      </p:sp>
    </p:spTree>
    <p:extLst>
      <p:ext uri="{BB962C8B-B14F-4D97-AF65-F5344CB8AC3E}">
        <p14:creationId xmlns:p14="http://schemas.microsoft.com/office/powerpoint/2010/main" val="274521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43964045-8448-414F-A820-FA134638CF83}" type="datetimeFigureOut">
              <a:rPr lang="en-US"/>
              <a:pPr>
                <a:defRPr/>
              </a:pPr>
              <a:t>7/22/2013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76FE0055-6154-4414-A25A-4E973C459417}" type="slidenum">
              <a:rPr lang="en-US"/>
              <a:pPr>
                <a:defRPr/>
              </a:pPr>
              <a:t>‹#›</a:t>
            </a:fld>
            <a:endParaRPr lang="en-US" dirty="0"/>
          </a:p>
        </p:txBody>
      </p:sp>
    </p:spTree>
    <p:extLst>
      <p:ext uri="{BB962C8B-B14F-4D97-AF65-F5344CB8AC3E}">
        <p14:creationId xmlns:p14="http://schemas.microsoft.com/office/powerpoint/2010/main" val="1245007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EA924-8421-4712-8EED-D047CA53FC51}"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that happens, it is tempting for a leader to prematurely make a decision and end the discussion.  The long-term effects of this, however, are a lack of trust, confusion about the process, and potentially, unwillingness to support the decision.</a:t>
            </a:r>
          </a:p>
          <a:p>
            <a:pPr eaLnBrk="1" hangingPunct="1">
              <a:spcBef>
                <a:spcPct val="0"/>
              </a:spcBef>
            </a:pPr>
            <a:endParaRPr lang="en-US" dirty="0" smtClean="0"/>
          </a:p>
          <a:p>
            <a:pPr eaLnBrk="1" hangingPunct="1">
              <a:spcBef>
                <a:spcPct val="0"/>
              </a:spcBef>
            </a:pPr>
            <a:r>
              <a:rPr lang="en-US" dirty="0" smtClean="0"/>
              <a:t>So, what’s the alternative?  Let’s look more closely at a healthy group decision making process.</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F0561-666A-4869-8F9A-D57D0AE5C59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Complex problems that don’t have obvious solutions benefit from considering varied perspectives.  When a topic is raised and the group offers differing opinions, it often leads to more rich discussion and deeper understanding of the topic.  Healthy discussion starts with a divergent phase.</a:t>
            </a:r>
          </a:p>
          <a:p>
            <a:pPr eaLnBrk="1" hangingPunct="1">
              <a:spcBef>
                <a:spcPct val="0"/>
              </a:spcBef>
            </a:pPr>
            <a:endParaRPr lang="en-US" smtClean="0"/>
          </a:p>
          <a:p>
            <a:pPr eaLnBrk="1" hangingPunct="1">
              <a:spcBef>
                <a:spcPct val="0"/>
              </a:spcBef>
            </a:pPr>
            <a:r>
              <a:rPr lang="en-US" smtClean="0"/>
              <a:t>There does need to be a point when the varied perspectives are weighed, and with the insight gained, an informed choice or decision is made.  This is the convergent phase, or a coming together from different directions.</a:t>
            </a:r>
          </a:p>
          <a:p>
            <a:pPr eaLnBrk="1" hangingPunct="1">
              <a:spcBef>
                <a:spcPct val="0"/>
              </a:spcBef>
            </a:pPr>
            <a:endParaRPr lang="en-US" smtClean="0"/>
          </a:p>
          <a:p>
            <a:pPr eaLnBrk="1" hangingPunct="1">
              <a:spcBef>
                <a:spcPct val="0"/>
              </a:spcBef>
            </a:pPr>
            <a:r>
              <a:rPr lang="en-US" smtClean="0"/>
              <a:t>The next slide compares the characteristics of these two phases of group decision making.</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B6DC9-9AC5-436E-A95B-FC082DB43B0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divergent phase is the part of the discussion where many ideas are gathered for consideration.  Various alternatives are suggested, people contribute as they think of ideas, differing perspectives are encouraged, and insight is gained about what the problem or issue actually involves.</a:t>
            </a:r>
          </a:p>
          <a:p>
            <a:pPr eaLnBrk="1" hangingPunct="1">
              <a:spcBef>
                <a:spcPct val="0"/>
              </a:spcBef>
            </a:pPr>
            <a:endParaRPr lang="en-US" smtClean="0"/>
          </a:p>
          <a:p>
            <a:pPr eaLnBrk="1" hangingPunct="1">
              <a:spcBef>
                <a:spcPct val="0"/>
              </a:spcBef>
            </a:pPr>
            <a:r>
              <a:rPr lang="en-US" smtClean="0"/>
              <a:t>The convergent phase is the time when a group of stakeholders evaluates the alternatives presented, summarizes what has been learned, sorts the ideas, and comes to a conclusion.</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0F62C-7236-4631-9E7B-CF743D9F5A52}"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And here’s the often difficult phase between gathering ideas and coming to a conclusion – we’ll refer to it as the GROAN ZONE.  It’s the time when discussion seems stalled, there is a lack of agreement or understanding, and no end is in sight.</a:t>
            </a:r>
          </a:p>
          <a:p>
            <a:pPr eaLnBrk="1" hangingPunct="1">
              <a:spcBef>
                <a:spcPct val="0"/>
              </a:spcBef>
            </a:pPr>
            <a:endParaRPr lang="en-US" smtClean="0"/>
          </a:p>
          <a:p>
            <a:pPr eaLnBrk="1" hangingPunct="1">
              <a:spcBef>
                <a:spcPct val="0"/>
              </a:spcBef>
            </a:pPr>
            <a:r>
              <a:rPr lang="en-US" smtClean="0"/>
              <a:t>Perhaps you have been in a meeting like this.  Perhaps you have been the leader of the meeting where this has happened?!</a:t>
            </a:r>
          </a:p>
          <a:p>
            <a:pPr eaLnBrk="1" hangingPunct="1">
              <a:spcBef>
                <a:spcPct val="0"/>
              </a:spcBef>
            </a:pPr>
            <a:endParaRPr lang="en-US" smtClean="0"/>
          </a:p>
          <a:p>
            <a:pPr eaLnBrk="1" hangingPunct="1">
              <a:spcBef>
                <a:spcPct val="0"/>
              </a:spcBef>
            </a:pPr>
            <a:r>
              <a:rPr lang="en-US" smtClean="0"/>
              <a:t>Not to worry, because it is a normal phase of group decision making.  </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5579CE-842E-495E-B2AE-B895D6D7663D}"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Even though there are feelings of confusion, frustration, or feeling stuck – if you, as a leader, stick with it and use tools to move the group through this phase, it can lead to new and innovative solutions and even breakthrough results.</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A64FC2-444B-43DD-A7D2-AE0E6BBEF210}"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Luckily, as leaders, you don’t have to come up with all the answers.  In fact, as we’ve stated, engaging your stakeholders in decision making leads to more long lasting and sustainable agreements.</a:t>
            </a:r>
          </a:p>
          <a:p>
            <a:endParaRPr lang="en-US" dirty="0" smtClean="0"/>
          </a:p>
          <a:p>
            <a:r>
              <a:rPr lang="en-US" dirty="0" smtClean="0"/>
              <a:t>Your role through each of these phases presented is to promote mutual understanding between group members, foster inclusivity in solutions selected, and structure the discussion that supports everyone to do their best thinking.</a:t>
            </a:r>
          </a:p>
          <a:p>
            <a:endParaRPr lang="en-US" dirty="0" smtClean="0"/>
          </a:p>
          <a:p>
            <a:r>
              <a:rPr lang="en-US" dirty="0" smtClean="0"/>
              <a:t>Now that you have learned about the 3 phases of group decision making, review the tools described on the accompanying worksheet for specific ideas on how to bring out the best in your stakeholders during each phase.</a:t>
            </a:r>
          </a:p>
          <a:p>
            <a:endParaRPr lang="en-US" dirty="0"/>
          </a:p>
        </p:txBody>
      </p:sp>
      <p:sp>
        <p:nvSpPr>
          <p:cNvPr id="4" name="Slide Number Placeholder 3"/>
          <p:cNvSpPr>
            <a:spLocks noGrp="1"/>
          </p:cNvSpPr>
          <p:nvPr>
            <p:ph type="sldNum" sz="quarter" idx="10"/>
          </p:nvPr>
        </p:nvSpPr>
        <p:spPr/>
        <p:txBody>
          <a:bodyPr/>
          <a:lstStyle/>
          <a:p>
            <a:fld id="{8100CD76-BABB-4159-AA73-023F6CE43A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defRPr/>
            </a:pPr>
            <a:r>
              <a:rPr lang="en-US" sz="1200" dirty="0" smtClean="0"/>
              <a:t>In summary, one way to engage (or attract the attention of and gain support of) your stakeholders is during decision making.</a:t>
            </a:r>
          </a:p>
          <a:p>
            <a:pPr eaLnBrk="1" hangingPunct="1">
              <a:spcBef>
                <a:spcPct val="0"/>
              </a:spcBef>
              <a:defRPr/>
            </a:pPr>
            <a:endParaRPr lang="en-US" sz="1200" dirty="0" smtClean="0"/>
          </a:p>
          <a:p>
            <a:pPr marL="349415" indent="-349415" eaLnBrk="1" hangingPunct="1">
              <a:spcBef>
                <a:spcPct val="0"/>
              </a:spcBef>
              <a:buFontTx/>
              <a:buAutoNum type="arabicPeriod"/>
              <a:defRPr/>
            </a:pPr>
            <a:r>
              <a:rPr lang="en-US" sz="1200" dirty="0" smtClean="0"/>
              <a:t>There are three phases:  divergence or gather of diverse ideas, the groan zone, when a group can seem stuck, and convergence, when ideas are sorted out and a decision point can be reached.</a:t>
            </a:r>
          </a:p>
          <a:p>
            <a:pPr marL="349415" indent="-349415" eaLnBrk="1" hangingPunct="1">
              <a:spcBef>
                <a:spcPct val="0"/>
              </a:spcBef>
              <a:buFontTx/>
              <a:buAutoNum type="arabicPeriod"/>
              <a:defRPr/>
            </a:pPr>
            <a:r>
              <a:rPr lang="en-US" sz="1200" dirty="0" smtClean="0"/>
              <a:t>Use the methods described on the accompanying worksheet to engage your stakeholders in each phase.</a:t>
            </a:r>
          </a:p>
          <a:p>
            <a:endParaRPr lang="en-US" dirty="0"/>
          </a:p>
        </p:txBody>
      </p:sp>
      <p:sp>
        <p:nvSpPr>
          <p:cNvPr id="4" name="Slide Number Placeholder 3"/>
          <p:cNvSpPr>
            <a:spLocks noGrp="1"/>
          </p:cNvSpPr>
          <p:nvPr>
            <p:ph type="sldNum" sz="quarter" idx="10"/>
          </p:nvPr>
        </p:nvSpPr>
        <p:spPr/>
        <p:txBody>
          <a:bodyPr/>
          <a:lstStyle/>
          <a:p>
            <a:fld id="{8100CD76-BABB-4159-AA73-023F6CE43A1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6FE0055-6154-4414-A25A-4E973C459417}" type="slidenum">
              <a:rPr lang="en-US" smtClean="0"/>
              <a:pPr>
                <a:defRPr/>
              </a:pPr>
              <a:t>17</a:t>
            </a:fld>
            <a:endParaRPr lang="en-US" dirty="0"/>
          </a:p>
        </p:txBody>
      </p:sp>
    </p:spTree>
    <p:extLst>
      <p:ext uri="{BB962C8B-B14F-4D97-AF65-F5344CB8AC3E}">
        <p14:creationId xmlns:p14="http://schemas.microsoft.com/office/powerpoint/2010/main" val="2077893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Welcome to Building Commitment Through Group Decision Making, part of Aim for Impact and Sustainability : essentials for leaders in rural health by the National Rural Health Resource Center.</a:t>
            </a:r>
          </a:p>
          <a:p>
            <a:endParaRPr lang="en-US" dirty="0" smtClean="0"/>
          </a:p>
          <a:p>
            <a:r>
              <a:rPr lang="en-US" dirty="0" smtClean="0"/>
              <a:t>Groups, rather than individuals, are often the best hope to solve complex problems.  Engaging your stakeholders  through group decision making leads to a deeper commitment.  But sometimes people withhold ideas or aren’t heard due to personal style or politics.  Often, to get the best results, a leader must skillfully facilitate and guide the group.  </a:t>
            </a:r>
          </a:p>
          <a:p>
            <a:endParaRPr lang="en-US" dirty="0" smtClean="0"/>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EA924-8421-4712-8EED-D047CA53FC5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information in this presentation is adapted from the </a:t>
            </a:r>
          </a:p>
          <a:p>
            <a:r>
              <a:rPr lang="en-US" dirty="0" smtClean="0"/>
              <a:t>Facilitator’s Guide to Participatory Decision Making, by Sam </a:t>
            </a:r>
            <a:r>
              <a:rPr lang="en-US" dirty="0" err="1" smtClean="0"/>
              <a:t>Kaner</a:t>
            </a:r>
            <a:r>
              <a:rPr lang="en-US" dirty="0" smtClean="0"/>
              <a:t>.</a:t>
            </a:r>
          </a:p>
          <a:p>
            <a:endParaRPr lang="en-US" dirty="0" smtClean="0"/>
          </a:p>
          <a:p>
            <a:r>
              <a:rPr lang="en-US" dirty="0" smtClean="0"/>
              <a:t>In this presentation, you will learn how groups make decisions. An accompanying worksheet will give you specific tools for ways to engage your key stakeholders during decision making.</a:t>
            </a:r>
          </a:p>
          <a:p>
            <a:endParaRPr lang="en-US" dirty="0"/>
          </a:p>
        </p:txBody>
      </p:sp>
      <p:sp>
        <p:nvSpPr>
          <p:cNvPr id="4" name="Slide Number Placeholder 3"/>
          <p:cNvSpPr>
            <a:spLocks noGrp="1"/>
          </p:cNvSpPr>
          <p:nvPr>
            <p:ph type="sldNum" sz="quarter" idx="10"/>
          </p:nvPr>
        </p:nvSpPr>
        <p:spPr/>
        <p:txBody>
          <a:bodyPr/>
          <a:lstStyle/>
          <a:p>
            <a:fld id="{8100CD76-BABB-4159-AA73-023F6CE43A1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Let’s start with defining what we mean by “engaging stakeholders”.  As we use it here, it means to attract and hold the attention of, or gain the support of people in such roles as board members, providers, partners, and network members.  </a:t>
            </a:r>
          </a:p>
          <a:p>
            <a:pPr eaLnBrk="1" hangingPunct="1">
              <a:spcBef>
                <a:spcPct val="0"/>
              </a:spcBef>
            </a:pPr>
            <a:endParaRPr lang="en-US" dirty="0" smtClean="0"/>
          </a:p>
          <a:p>
            <a:pPr eaLnBrk="1" hangingPunct="1">
              <a:spcBef>
                <a:spcPct val="0"/>
              </a:spcBef>
            </a:pPr>
            <a:r>
              <a:rPr lang="en-US" dirty="0" smtClean="0"/>
              <a:t>Does this sound like what you need to do for your projects and initiatives?  If so, you are not alone.</a:t>
            </a:r>
          </a:p>
          <a:p>
            <a:pPr eaLnBrk="1" hangingPunct="1">
              <a:spcBef>
                <a:spcPct val="0"/>
              </a:spcBef>
            </a:pPr>
            <a:endParaRPr lang="en-US" dirty="0" smtClean="0"/>
          </a:p>
          <a:p>
            <a:pPr eaLnBrk="1" hangingPunct="1">
              <a:spcBef>
                <a:spcPct val="0"/>
              </a:spcBef>
            </a:pPr>
            <a:r>
              <a:rPr lang="en-US" dirty="0" smtClean="0"/>
              <a:t>Let’s take a look at how a typical group comes to an agreement and makes decisions.  See if this describes how you have experienced it.</a:t>
            </a:r>
          </a:p>
          <a:p>
            <a:endParaRPr lang="en-US" dirty="0"/>
          </a:p>
        </p:txBody>
      </p:sp>
      <p:sp>
        <p:nvSpPr>
          <p:cNvPr id="4" name="Slide Number Placeholder 3"/>
          <p:cNvSpPr>
            <a:spLocks noGrp="1"/>
          </p:cNvSpPr>
          <p:nvPr>
            <p:ph type="sldNum" sz="quarter" idx="10"/>
          </p:nvPr>
        </p:nvSpPr>
        <p:spPr/>
        <p:txBody>
          <a:bodyPr/>
          <a:lstStyle/>
          <a:p>
            <a:fld id="{8100CD76-BABB-4159-AA73-023F6CE43A1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Starting from the left, </a:t>
            </a:r>
          </a:p>
          <a:p>
            <a:pPr eaLnBrk="1" hangingPunct="1">
              <a:spcBef>
                <a:spcPct val="0"/>
              </a:spcBef>
            </a:pPr>
            <a:endParaRPr lang="en-US" dirty="0" smtClean="0"/>
          </a:p>
          <a:p>
            <a:pPr eaLnBrk="1" hangingPunct="1">
              <a:spcBef>
                <a:spcPct val="0"/>
              </a:spcBef>
            </a:pPr>
            <a:r>
              <a:rPr lang="en-US" dirty="0" smtClean="0"/>
              <a:t>A new topic is introduced.  Over the course of time, for example, in a meeting, each person in the group equally offers an opinion or information.  Before long, everyone sees a logical choice, and they come together and agree on a decision.</a:t>
            </a:r>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B290E4-D4B6-4123-A166-01F856E6BF30}"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Wouldn’t it be great if it truly WAS like that!?</a:t>
            </a:r>
          </a:p>
          <a:p>
            <a:pPr eaLnBrk="1" hangingPunct="1">
              <a:spcBef>
                <a:spcPct val="0"/>
              </a:spcBef>
            </a:pPr>
            <a:endParaRPr lang="en-US"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D6E34F-1E1C-4A52-B755-443E34E3BC0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Ok, once in a while, if a topic is un-</a:t>
            </a:r>
            <a:r>
              <a:rPr lang="en-US" dirty="0" err="1" smtClean="0"/>
              <a:t>controvertial</a:t>
            </a:r>
            <a:r>
              <a:rPr lang="en-US" dirty="0" smtClean="0"/>
              <a:t> or there are no high stakes, it can happen that way.</a:t>
            </a:r>
          </a:p>
          <a:p>
            <a:pPr eaLnBrk="1" hangingPunct="1">
              <a:spcBef>
                <a:spcPct val="0"/>
              </a:spcBef>
            </a:pPr>
            <a:endParaRPr lang="en-US" dirty="0" smtClean="0"/>
          </a:p>
          <a:p>
            <a:pPr eaLnBrk="1" hangingPunct="1">
              <a:spcBef>
                <a:spcPct val="0"/>
              </a:spcBef>
            </a:pPr>
            <a:r>
              <a:rPr lang="en-US" dirty="0" smtClean="0"/>
              <a:t>However, there is a more typical pattern that you may have experienced if people have diverse styles, opinions, and backgrounds.</a:t>
            </a:r>
          </a:p>
          <a:p>
            <a:pPr eaLnBrk="1" hangingPunct="1">
              <a:spcBef>
                <a:spcPct val="0"/>
              </a:spcBef>
            </a:pPr>
            <a:endParaRPr lang="en-US" dirty="0" smtClean="0"/>
          </a:p>
          <a:p>
            <a:pPr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59E6B-630E-40AA-8D83-02AFAA27DCC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How groups </a:t>
            </a:r>
            <a:r>
              <a:rPr lang="en-US" b="1" dirty="0" smtClean="0"/>
              <a:t>really</a:t>
            </a:r>
            <a:r>
              <a:rPr lang="en-US" dirty="0" smtClean="0"/>
              <a:t> make decisions in many circumstances looks more like this:</a:t>
            </a:r>
          </a:p>
          <a:p>
            <a:pPr eaLnBrk="1" hangingPunct="1">
              <a:spcBef>
                <a:spcPct val="0"/>
              </a:spcBef>
            </a:pPr>
            <a:endParaRPr lang="en-US" dirty="0" smtClean="0"/>
          </a:p>
          <a:p>
            <a:pPr eaLnBrk="1" hangingPunct="1">
              <a:spcBef>
                <a:spcPct val="0"/>
              </a:spcBef>
            </a:pPr>
            <a:r>
              <a:rPr lang="en-US" dirty="0" smtClean="0"/>
              <a:t>A topic is introduced, everyone begins to say what they think, and the discussion goes off track or in multiple directions.  </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18324-650E-4B1A-B4C2-D42F73791433}"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Or, even more challenging, </a:t>
            </a:r>
          </a:p>
          <a:p>
            <a:pPr eaLnBrk="1" hangingPunct="1">
              <a:spcBef>
                <a:spcPct val="0"/>
              </a:spcBef>
            </a:pPr>
            <a:endParaRPr lang="en-US" dirty="0" smtClean="0"/>
          </a:p>
          <a:p>
            <a:pPr eaLnBrk="1" hangingPunct="1">
              <a:spcBef>
                <a:spcPct val="0"/>
              </a:spcBef>
            </a:pPr>
            <a:r>
              <a:rPr lang="en-US" dirty="0" smtClean="0"/>
              <a:t>A group starts to discuss a topic, but there is no obvious solution.  The group begins to feel stuck and can even start to show irritation with the process or with each other.</a:t>
            </a:r>
          </a:p>
          <a:p>
            <a:pPr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D20F5A-CDE1-41F0-B804-5DDA0178BF42}"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77D45E5-1291-4F33-AD94-0524A2C4D6B9}" type="datetime1">
              <a:rPr lang="en-US"/>
              <a:pPr>
                <a:defRPr/>
              </a:pPr>
              <a:t>7/22/2013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A2F3C2-5237-4178-A355-7C38C33069BE}" type="slidenum">
              <a:rPr lang="en-US"/>
              <a:pPr>
                <a:defRPr/>
              </a:pPr>
              <a:t>‹#›</a:t>
            </a:fld>
            <a:endParaRPr lang="en-US" dirty="0"/>
          </a:p>
        </p:txBody>
      </p:sp>
    </p:spTree>
    <p:extLst>
      <p:ext uri="{BB962C8B-B14F-4D97-AF65-F5344CB8AC3E}">
        <p14:creationId xmlns:p14="http://schemas.microsoft.com/office/powerpoint/2010/main" val="75955223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F3493C-5204-4950-AFF1-73CF7D737D61}" type="datetime1">
              <a:rPr lang="en-US"/>
              <a:pPr>
                <a:defRPr/>
              </a:pPr>
              <a:t>7/22/2013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6EDEB-B4B3-44C6-A06C-A9194E433B27}" type="slidenum">
              <a:rPr lang="en-US"/>
              <a:pPr>
                <a:defRPr/>
              </a:pPr>
              <a:t>‹#›</a:t>
            </a:fld>
            <a:endParaRPr lang="en-US" dirty="0"/>
          </a:p>
        </p:txBody>
      </p:sp>
    </p:spTree>
    <p:extLst>
      <p:ext uri="{BB962C8B-B14F-4D97-AF65-F5344CB8AC3E}">
        <p14:creationId xmlns:p14="http://schemas.microsoft.com/office/powerpoint/2010/main" val="40480734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1D7F25-E42E-4116-A77A-995B643CB86F}" type="datetime1">
              <a:rPr lang="en-US"/>
              <a:pPr>
                <a:defRPr/>
              </a:pPr>
              <a:t>7/22/2013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94CE8D-E1ED-4AE8-A381-2F58B02C1EE3}" type="slidenum">
              <a:rPr lang="en-US"/>
              <a:pPr>
                <a:defRPr/>
              </a:pPr>
              <a:t>‹#›</a:t>
            </a:fld>
            <a:endParaRPr lang="en-US" dirty="0"/>
          </a:p>
        </p:txBody>
      </p:sp>
    </p:spTree>
    <p:extLst>
      <p:ext uri="{BB962C8B-B14F-4D97-AF65-F5344CB8AC3E}">
        <p14:creationId xmlns:p14="http://schemas.microsoft.com/office/powerpoint/2010/main" val="297235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BB8B23-5CBA-4F80-854A-C583862F2BBB}" type="datetime1">
              <a:rPr lang="en-US"/>
              <a:pPr>
                <a:defRPr/>
              </a:pPr>
              <a:t>7/22/2013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D5FD34-63D8-4438-90AC-D73BF67FF02A}" type="slidenum">
              <a:rPr lang="en-US"/>
              <a:pPr>
                <a:defRPr/>
              </a:pPr>
              <a:t>‹#›</a:t>
            </a:fld>
            <a:endParaRPr lang="en-US" dirty="0"/>
          </a:p>
        </p:txBody>
      </p:sp>
    </p:spTree>
    <p:extLst>
      <p:ext uri="{BB962C8B-B14F-4D97-AF65-F5344CB8AC3E}">
        <p14:creationId xmlns:p14="http://schemas.microsoft.com/office/powerpoint/2010/main" val="424321843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990A43-5E27-4087-BAAA-07A824913FBD}" type="datetime1">
              <a:rPr lang="en-US"/>
              <a:pPr>
                <a:defRPr/>
              </a:pPr>
              <a:t>7/22/2013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47C8CF-76EE-4662-91DF-0AE8484F1001}" type="slidenum">
              <a:rPr lang="en-US"/>
              <a:pPr>
                <a:defRPr/>
              </a:pPr>
              <a:t>‹#›</a:t>
            </a:fld>
            <a:endParaRPr lang="en-US" dirty="0"/>
          </a:p>
        </p:txBody>
      </p:sp>
    </p:spTree>
    <p:extLst>
      <p:ext uri="{BB962C8B-B14F-4D97-AF65-F5344CB8AC3E}">
        <p14:creationId xmlns:p14="http://schemas.microsoft.com/office/powerpoint/2010/main" val="247716623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E989F91-3259-467A-9438-5FF2B968A0DA}" type="datetime1">
              <a:rPr lang="en-US"/>
              <a:pPr>
                <a:defRPr/>
              </a:pPr>
              <a:t>7/22/2013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854A9-D779-4B97-81E2-F695EFDCCE86}" type="slidenum">
              <a:rPr lang="en-US"/>
              <a:pPr>
                <a:defRPr/>
              </a:pPr>
              <a:t>‹#›</a:t>
            </a:fld>
            <a:endParaRPr lang="en-US" dirty="0"/>
          </a:p>
        </p:txBody>
      </p:sp>
    </p:spTree>
    <p:extLst>
      <p:ext uri="{BB962C8B-B14F-4D97-AF65-F5344CB8AC3E}">
        <p14:creationId xmlns:p14="http://schemas.microsoft.com/office/powerpoint/2010/main" val="3902168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4895F8-3C09-4FB3-9AF5-9CDC6A23F9DD}" type="datetime1">
              <a:rPr lang="en-US"/>
              <a:pPr>
                <a:defRPr/>
              </a:pPr>
              <a:t>7/22/2013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D35870-B670-4696-AA1A-DA023F7D064B}" type="slidenum">
              <a:rPr lang="en-US"/>
              <a:pPr>
                <a:defRPr/>
              </a:pPr>
              <a:t>‹#›</a:t>
            </a:fld>
            <a:endParaRPr lang="en-US" dirty="0"/>
          </a:p>
        </p:txBody>
      </p:sp>
    </p:spTree>
    <p:extLst>
      <p:ext uri="{BB962C8B-B14F-4D97-AF65-F5344CB8AC3E}">
        <p14:creationId xmlns:p14="http://schemas.microsoft.com/office/powerpoint/2010/main" val="161895803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403F1F-9243-4792-9479-6B0B638DDD19}" type="datetime1">
              <a:rPr lang="en-US"/>
              <a:pPr>
                <a:defRPr/>
              </a:pPr>
              <a:t>7/22/2013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0F587D-53EB-477F-9D4E-8BEE5EBADF0D}" type="slidenum">
              <a:rPr lang="en-US"/>
              <a:pPr>
                <a:defRPr/>
              </a:pPr>
              <a:t>‹#›</a:t>
            </a:fld>
            <a:endParaRPr lang="en-US" dirty="0"/>
          </a:p>
        </p:txBody>
      </p:sp>
    </p:spTree>
    <p:extLst>
      <p:ext uri="{BB962C8B-B14F-4D97-AF65-F5344CB8AC3E}">
        <p14:creationId xmlns:p14="http://schemas.microsoft.com/office/powerpoint/2010/main" val="34747653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7AE4A4-5F7E-41A3-B719-8ABC7C60D286}" type="datetime1">
              <a:rPr lang="en-US"/>
              <a:pPr>
                <a:defRPr/>
              </a:pPr>
              <a:t>7/22/2013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1815F28-0674-450B-9BE9-D49BE872CC69}" type="slidenum">
              <a:rPr lang="en-US"/>
              <a:pPr>
                <a:defRPr/>
              </a:pPr>
              <a:t>‹#›</a:t>
            </a:fld>
            <a:endParaRPr lang="en-US" dirty="0"/>
          </a:p>
        </p:txBody>
      </p:sp>
    </p:spTree>
    <p:extLst>
      <p:ext uri="{BB962C8B-B14F-4D97-AF65-F5344CB8AC3E}">
        <p14:creationId xmlns:p14="http://schemas.microsoft.com/office/powerpoint/2010/main" val="24926348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DB760C-191F-46D8-98A7-210BC56B9985}" type="datetime1">
              <a:rPr lang="en-US"/>
              <a:pPr>
                <a:defRPr/>
              </a:pPr>
              <a:t>7/22/2013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00FCBB-E9F1-4955-B057-8B618E1AFAE5}" type="slidenum">
              <a:rPr lang="en-US"/>
              <a:pPr>
                <a:defRPr/>
              </a:pPr>
              <a:t>‹#›</a:t>
            </a:fld>
            <a:endParaRPr lang="en-US" dirty="0"/>
          </a:p>
        </p:txBody>
      </p:sp>
    </p:spTree>
    <p:extLst>
      <p:ext uri="{BB962C8B-B14F-4D97-AF65-F5344CB8AC3E}">
        <p14:creationId xmlns:p14="http://schemas.microsoft.com/office/powerpoint/2010/main" val="30161138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F1044E-35C2-46B4-8D56-A06907C50C37}" type="datetime1">
              <a:rPr lang="en-US"/>
              <a:pPr>
                <a:defRPr/>
              </a:pPr>
              <a:t>7/22/2013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1A9FF7-BD48-4379-9151-74D6CB4113E1}" type="slidenum">
              <a:rPr lang="en-US"/>
              <a:pPr>
                <a:defRPr/>
              </a:pPr>
              <a:t>‹#›</a:t>
            </a:fld>
            <a:endParaRPr lang="en-US" dirty="0"/>
          </a:p>
        </p:txBody>
      </p:sp>
    </p:spTree>
    <p:extLst>
      <p:ext uri="{BB962C8B-B14F-4D97-AF65-F5344CB8AC3E}">
        <p14:creationId xmlns:p14="http://schemas.microsoft.com/office/powerpoint/2010/main" val="26240248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D437D4-3B3D-4D44-A3BA-180EAC529978}" type="datetime1">
              <a:rPr lang="en-US"/>
              <a:pPr>
                <a:defRPr/>
              </a:pPr>
              <a:t>7/22/2013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36060B0-A1EF-4DD4-845C-124A632EED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6.wma"/><Relationship Id="rId7" Type="http://schemas.openxmlformats.org/officeDocument/2006/relationships/image" Target="../media/image3.jpe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audio" Target="../media/media16.wma"/></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hyperlink" Target="mailto:Emailaddress@ruralcenter.org" TargetMode="External"/><Relationship Id="rId5" Type="http://schemas.openxmlformats.org/officeDocument/2006/relationships/image" Target="../media/image3.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wma"/><Relationship Id="rId7" Type="http://schemas.openxmlformats.org/officeDocument/2006/relationships/image" Target="../media/image1.jpe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2.wma"/><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2.png"/><Relationship Id="rId2" Type="http://schemas.microsoft.com/office/2007/relationships/media" Target="../media/media5.wma"/><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0" y="2290763"/>
            <a:ext cx="91440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a:solidFill>
                  <a:srgbClr val="505153"/>
                </a:solidFill>
                <a:latin typeface="Lucida Fax" pitchFamily="18" charset="0"/>
              </a:rPr>
              <a:t>Building Commitment</a:t>
            </a:r>
            <a:endParaRPr lang="en-US" sz="3200" dirty="0">
              <a:solidFill>
                <a:srgbClr val="26676D"/>
              </a:solidFill>
              <a:latin typeface="Verdana" pitchFamily="34" charset="0"/>
            </a:endParaRPr>
          </a:p>
          <a:p>
            <a:pPr algn="ctr" eaLnBrk="1" hangingPunct="1"/>
            <a:r>
              <a:rPr lang="en-US" sz="3200" dirty="0">
                <a:solidFill>
                  <a:srgbClr val="505153"/>
                </a:solidFill>
                <a:latin typeface="Verdana" pitchFamily="34" charset="0"/>
              </a:rPr>
              <a:t>Through Group Decision </a:t>
            </a:r>
            <a:r>
              <a:rPr lang="en-US" sz="3200" dirty="0" smtClean="0">
                <a:solidFill>
                  <a:srgbClr val="505153"/>
                </a:solidFill>
                <a:latin typeface="Verdana" pitchFamily="34" charset="0"/>
              </a:rPr>
              <a:t>Making</a:t>
            </a:r>
          </a:p>
          <a:p>
            <a:pPr algn="ctr" eaLnBrk="1" hangingPunct="1"/>
            <a:r>
              <a:rPr lang="en-US" sz="2400" dirty="0" smtClean="0">
                <a:solidFill>
                  <a:srgbClr val="505153"/>
                </a:solidFill>
                <a:latin typeface="Verdana" pitchFamily="34" charset="0"/>
              </a:rPr>
              <a:t>A Nutshell Presentation</a:t>
            </a:r>
            <a:r>
              <a:rPr lang="en-US" sz="2400" dirty="0" smtClean="0">
                <a:solidFill>
                  <a:srgbClr val="505153"/>
                </a:solidFill>
                <a:latin typeface="Verdana" pitchFamily="34" charset="0"/>
              </a:rPr>
              <a:t> </a:t>
            </a:r>
            <a:endParaRPr lang="en-US" sz="2400" b="1" dirty="0">
              <a:solidFill>
                <a:srgbClr val="505153"/>
              </a:solidFill>
              <a:latin typeface="Lucida Fax" pitchFamily="18" charset="0"/>
            </a:endParaRPr>
          </a:p>
        </p:txBody>
      </p:sp>
      <p:sp>
        <p:nvSpPr>
          <p:cNvPr id="13315" name="TextBox 7"/>
          <p:cNvSpPr txBox="1">
            <a:spLocks noChangeArrowheads="1"/>
          </p:cNvSpPr>
          <p:nvPr/>
        </p:nvSpPr>
        <p:spPr bwMode="auto">
          <a:xfrm>
            <a:off x="0" y="1524000"/>
            <a:ext cx="9144000" cy="261938"/>
          </a:xfrm>
          <a:prstGeom prst="rect">
            <a:avLst/>
          </a:prstGeom>
          <a:gradFill rotWithShape="1">
            <a:gsLst>
              <a:gs pos="0">
                <a:srgbClr val="607C4B"/>
              </a:gs>
              <a:gs pos="50000">
                <a:srgbClr val="8DB46F"/>
              </a:gs>
              <a:gs pos="100000">
                <a:srgbClr val="A8D685"/>
              </a:gs>
            </a:gsLst>
            <a:lin ang="162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100">
                <a:latin typeface="Verdana" pitchFamily="34" charset="0"/>
              </a:rPr>
              <a:t>600 East Superior Street, Suite 404  </a:t>
            </a:r>
            <a:r>
              <a:rPr lang="en-US" sz="1100">
                <a:solidFill>
                  <a:srgbClr val="457E81"/>
                </a:solidFill>
                <a:latin typeface="Verdana" pitchFamily="34" charset="0"/>
              </a:rPr>
              <a:t>I</a:t>
            </a:r>
            <a:r>
              <a:rPr lang="en-US" sz="1100">
                <a:latin typeface="Verdana" pitchFamily="34" charset="0"/>
              </a:rPr>
              <a:t>  Duluth, MN 55802  </a:t>
            </a:r>
            <a:r>
              <a:rPr lang="en-US" sz="1100">
                <a:solidFill>
                  <a:srgbClr val="457E81"/>
                </a:solidFill>
                <a:latin typeface="Verdana" pitchFamily="34" charset="0"/>
              </a:rPr>
              <a:t>I</a:t>
            </a:r>
            <a:r>
              <a:rPr lang="en-US" sz="1100">
                <a:latin typeface="Verdana" pitchFamily="34" charset="0"/>
              </a:rPr>
              <a:t>  Ph. 800.997.6685 or 218.727.9390  </a:t>
            </a:r>
            <a:r>
              <a:rPr lang="en-US" sz="1100">
                <a:solidFill>
                  <a:srgbClr val="457E81"/>
                </a:solidFill>
                <a:latin typeface="Verdana" pitchFamily="34" charset="0"/>
              </a:rPr>
              <a:t>I</a:t>
            </a:r>
            <a:r>
              <a:rPr lang="en-US" sz="1100">
                <a:latin typeface="Verdana" pitchFamily="34" charset="0"/>
              </a:rPr>
              <a:t>  www.ruralcenter.org  </a:t>
            </a:r>
          </a:p>
        </p:txBody>
      </p:sp>
      <p:pic>
        <p:nvPicPr>
          <p:cNvPr id="13316" name="58708aab-b9dd-4c05-8f49-a49355d1b52b" descr="cid:79CB3D55-D267-4B17-B7E0-585F19CB4D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0"/>
          <p:cNvSpPr txBox="1">
            <a:spLocks noChangeArrowheads="1"/>
          </p:cNvSpPr>
          <p:nvPr/>
        </p:nvSpPr>
        <p:spPr bwMode="auto">
          <a:xfrm>
            <a:off x="4953000" y="5189538"/>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000">
              <a:solidFill>
                <a:srgbClr val="505153"/>
              </a:solidFill>
              <a:latin typeface="Verdana" pitchFamily="34" charset="0"/>
            </a:endParaRPr>
          </a:p>
          <a:p>
            <a:pPr algn="r" eaLnBrk="1" hangingPunct="1"/>
            <a:endParaRPr lang="en-US">
              <a:solidFill>
                <a:schemeClr val="bg1"/>
              </a:solidFill>
              <a:latin typeface="Apex new"/>
            </a:endParaRPr>
          </a:p>
        </p:txBody>
      </p:sp>
      <p:sp>
        <p:nvSpPr>
          <p:cNvPr id="13" name="Slide Number Placeholder 12"/>
          <p:cNvSpPr>
            <a:spLocks noGrp="1"/>
          </p:cNvSpPr>
          <p:nvPr>
            <p:ph type="sldNum" sz="quarter" idx="12"/>
          </p:nvPr>
        </p:nvSpPr>
        <p:spPr/>
        <p:txBody>
          <a:bodyPr/>
          <a:lstStyle/>
          <a:p>
            <a:pPr>
              <a:defRPr/>
            </a:pPr>
            <a:fld id="{CA856F56-B617-44FE-A6A8-C688E5824FBA}" type="slidenum">
              <a:rPr lang="en-US" smtClean="0"/>
              <a:pPr>
                <a:defRPr/>
              </a:pPr>
              <a:t>1</a:t>
            </a:fld>
            <a:endParaRPr lang="en-US" dirty="0"/>
          </a:p>
        </p:txBody>
      </p:sp>
      <p:sp>
        <p:nvSpPr>
          <p:cNvPr id="3" name="TextBox 2"/>
          <p:cNvSpPr txBox="1"/>
          <p:nvPr/>
        </p:nvSpPr>
        <p:spPr>
          <a:xfrm>
            <a:off x="914400" y="4114799"/>
            <a:ext cx="7772400" cy="2585323"/>
          </a:xfrm>
          <a:prstGeom prst="rect">
            <a:avLst/>
          </a:prstGeom>
          <a:noFill/>
        </p:spPr>
        <p:txBody>
          <a:bodyPr wrap="square" rtlCol="0">
            <a:spAutoFit/>
          </a:bodyPr>
          <a:lstStyle/>
          <a:p>
            <a:r>
              <a:rPr lang="en-US" b="1" dirty="0" smtClean="0"/>
              <a:t>Instructions for starting Nutshell presentation with audio:</a:t>
            </a:r>
          </a:p>
          <a:p>
            <a:endParaRPr lang="en-US" b="1" dirty="0" smtClean="0"/>
          </a:p>
          <a:p>
            <a:pPr marL="342900" indent="-342900">
              <a:buFont typeface="+mj-lt"/>
              <a:buAutoNum type="alphaUcPeriod"/>
            </a:pPr>
            <a:r>
              <a:rPr lang="en-US" dirty="0" smtClean="0"/>
              <a:t>Select Slide Show from the menu ribbon  and click From Beginning</a:t>
            </a:r>
          </a:p>
          <a:p>
            <a:r>
              <a:rPr lang="en-US" dirty="0" smtClean="0"/>
              <a:t>OR</a:t>
            </a:r>
          </a:p>
          <a:p>
            <a:pPr marL="342900" indent="-342900">
              <a:buFont typeface="+mj-lt"/>
              <a:buAutoNum type="alphaUcPeriod" startAt="2"/>
            </a:pPr>
            <a:r>
              <a:rPr lang="en-US" dirty="0" smtClean="0"/>
              <a:t>Select Slide Show icon in lower right of powerpoint screen</a:t>
            </a:r>
          </a:p>
          <a:p>
            <a:endParaRPr lang="en-US" dirty="0" smtClean="0"/>
          </a:p>
          <a:p>
            <a:r>
              <a:rPr lang="en-US" dirty="0" smtClean="0"/>
              <a:t>C. THEN in slide show mode: </a:t>
            </a:r>
            <a:r>
              <a:rPr lang="en-US" dirty="0" smtClean="0">
                <a:hlinkClick r:id="rId4" action="ppaction://hlinksldjump"/>
              </a:rPr>
              <a:t>Click here to start audio and continue presentation</a:t>
            </a:r>
            <a:endParaRPr lang="en-US" dirty="0" smtClean="0"/>
          </a:p>
          <a:p>
            <a:pPr marL="342900" indent="-342900">
              <a:buAutoNum type="alphaUcParenR"/>
            </a:pPr>
            <a:endParaRPr lang="en-US" dirty="0"/>
          </a:p>
        </p:txBody>
      </p:sp>
    </p:spTree>
    <p:extLst>
      <p:ext uri="{BB962C8B-B14F-4D97-AF65-F5344CB8AC3E}">
        <p14:creationId xmlns:p14="http://schemas.microsoft.com/office/powerpoint/2010/main" val="448038210"/>
      </p:ext>
    </p:extLst>
  </p:cSld>
  <p:clrMapOvr>
    <a:masterClrMapping/>
  </p:clrMapOvr>
  <p:transition advTm="6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838200"/>
          </a:xfrm>
          <a:ln>
            <a:miter lim="800000"/>
            <a:headEnd/>
            <a:tailEnd/>
          </a:ln>
          <a:extLst/>
        </p:spPr>
        <p:txBody>
          <a:bodyPr rtlCol="0">
            <a:no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How Groups (really) Make Decisions</a:t>
            </a:r>
            <a:endParaRPr lang="en-US" sz="3600" dirty="0">
              <a:solidFill>
                <a:srgbClr val="A9D18A"/>
              </a:solidFill>
              <a:latin typeface="Lucida Fax" pitchFamily="18" charset="0"/>
            </a:endParaRPr>
          </a:p>
        </p:txBody>
      </p:sp>
      <p:pic>
        <p:nvPicPr>
          <p:cNvPr id="21507"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85800" y="39624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2" name="TextBox 12"/>
          <p:cNvSpPr txBox="1">
            <a:spLocks noChangeArrowheads="1"/>
          </p:cNvSpPr>
          <p:nvPr/>
        </p:nvSpPr>
        <p:spPr bwMode="auto">
          <a:xfrm>
            <a:off x="914400" y="40386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New Topic</a:t>
            </a:r>
          </a:p>
        </p:txBody>
      </p:sp>
      <p:sp>
        <p:nvSpPr>
          <p:cNvPr id="14" name="Oval 13"/>
          <p:cNvSpPr/>
          <p:nvPr/>
        </p:nvSpPr>
        <p:spPr>
          <a:xfrm>
            <a:off x="20574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57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895600" y="3352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276600" y="5105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276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5181600" y="54483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6781800" y="2819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562600" y="4664964"/>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495800" y="38862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22" name="TextBox 28"/>
          <p:cNvSpPr txBox="1">
            <a:spLocks noChangeArrowheads="1"/>
          </p:cNvSpPr>
          <p:nvPr/>
        </p:nvSpPr>
        <p:spPr bwMode="auto">
          <a:xfrm>
            <a:off x="4648200" y="39624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Decision Point</a:t>
            </a:r>
          </a:p>
        </p:txBody>
      </p:sp>
      <p:cxnSp>
        <p:nvCxnSpPr>
          <p:cNvPr id="31" name="Straight Connector 30"/>
          <p:cNvCxnSpPr/>
          <p:nvPr/>
        </p:nvCxnSpPr>
        <p:spPr>
          <a:xfrm>
            <a:off x="5181600" y="4267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34000" y="4038600"/>
            <a:ext cx="381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514600" y="35814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581400" y="31242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908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10000" y="43434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14600" y="50292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733800" y="52578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6248400" y="4027944"/>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Oval 52"/>
          <p:cNvSpPr/>
          <p:nvPr/>
        </p:nvSpPr>
        <p:spPr>
          <a:xfrm>
            <a:off x="5410200" y="3048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Oval 40"/>
          <p:cNvSpPr/>
          <p:nvPr/>
        </p:nvSpPr>
        <p:spPr>
          <a:xfrm>
            <a:off x="6934200" y="43815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34" name="TextBox 31"/>
          <p:cNvSpPr txBox="1">
            <a:spLocks noChangeArrowheads="1"/>
          </p:cNvSpPr>
          <p:nvPr/>
        </p:nvSpPr>
        <p:spPr bwMode="auto">
          <a:xfrm>
            <a:off x="7153656" y="3212068"/>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Distrust</a:t>
            </a:r>
          </a:p>
          <a:p>
            <a:pPr eaLnBrk="1" hangingPunct="1"/>
            <a:endParaRPr lang="en-US" dirty="0"/>
          </a:p>
        </p:txBody>
      </p:sp>
      <p:sp>
        <p:nvSpPr>
          <p:cNvPr id="21535" name="TextBox 32"/>
          <p:cNvSpPr txBox="1">
            <a:spLocks noChangeArrowheads="1"/>
          </p:cNvSpPr>
          <p:nvPr/>
        </p:nvSpPr>
        <p:spPr bwMode="auto">
          <a:xfrm>
            <a:off x="6705600" y="4180344"/>
            <a:ext cx="2438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2400" dirty="0">
                <a:solidFill>
                  <a:srgbClr val="505153"/>
                </a:solidFill>
                <a:latin typeface="Verdana" pitchFamily="34" charset="0"/>
                <a:ea typeface="Verdana" pitchFamily="34" charset="0"/>
                <a:cs typeface="Verdana" pitchFamily="34" charset="0"/>
              </a:rPr>
              <a:t>Lack of understanding of the process</a:t>
            </a:r>
          </a:p>
          <a:p>
            <a:pPr algn="r" eaLnBrk="1" hangingPunct="1"/>
            <a:endParaRPr lang="en-US" sz="2400" dirty="0">
              <a:solidFill>
                <a:srgbClr val="505153"/>
              </a:solidFill>
              <a:latin typeface="Verdana" pitchFamily="34" charset="0"/>
              <a:ea typeface="Verdana" pitchFamily="34" charset="0"/>
              <a:cs typeface="Verdana" pitchFamily="34" charset="0"/>
            </a:endParaRPr>
          </a:p>
          <a:p>
            <a:pPr algn="r" eaLnBrk="1" hangingPunct="1"/>
            <a:r>
              <a:rPr lang="en-US" sz="2400" dirty="0">
                <a:solidFill>
                  <a:srgbClr val="505153"/>
                </a:solidFill>
                <a:latin typeface="Verdana" pitchFamily="34" charset="0"/>
                <a:ea typeface="Verdana" pitchFamily="34" charset="0"/>
                <a:cs typeface="Verdana" pitchFamily="34" charset="0"/>
              </a:rPr>
              <a:t>Unwillingness to support the decision</a:t>
            </a:r>
          </a:p>
        </p:txBody>
      </p:sp>
      <p:sp>
        <p:nvSpPr>
          <p:cNvPr id="3" name="Slide Number Placeholder 2"/>
          <p:cNvSpPr>
            <a:spLocks noGrp="1"/>
          </p:cNvSpPr>
          <p:nvPr>
            <p:ph type="sldNum" sz="quarter" idx="12"/>
          </p:nvPr>
        </p:nvSpPr>
        <p:spPr/>
        <p:txBody>
          <a:bodyPr/>
          <a:lstStyle/>
          <a:p>
            <a:pPr>
              <a:defRPr/>
            </a:pPr>
            <a:fld id="{DF371382-69DE-471F-B617-0464899479EB}" type="slidenum">
              <a:rPr lang="en-US" smtClean="0"/>
              <a:pPr>
                <a:defRPr/>
              </a:pPr>
              <a:t>10</a:t>
            </a:fld>
            <a:endParaRPr lang="en-US" dirty="0"/>
          </a:p>
        </p:txBody>
      </p:sp>
      <p:pic>
        <p:nvPicPr>
          <p:cNvPr id="5" name="Slide 9.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a:xfrm>
            <a:off x="4267200" y="3557588"/>
            <a:ext cx="609600" cy="609600"/>
          </a:xfrm>
        </p:spPr>
      </p:pic>
      <p:sp>
        <p:nvSpPr>
          <p:cNvPr id="35" name="Oval 34"/>
          <p:cNvSpPr/>
          <p:nvPr/>
        </p:nvSpPr>
        <p:spPr>
          <a:xfrm>
            <a:off x="2121408" y="4773168"/>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advTm="3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5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iamond 38"/>
          <p:cNvSpPr/>
          <p:nvPr/>
        </p:nvSpPr>
        <p:spPr>
          <a:xfrm>
            <a:off x="1524000" y="1676400"/>
            <a:ext cx="6629400" cy="4876800"/>
          </a:xfrm>
          <a:prstGeom prst="diamond">
            <a:avLst/>
          </a:prstGeom>
          <a:solidFill>
            <a:schemeClr val="accent1">
              <a:lumMod val="20000"/>
              <a:lumOff val="8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0" y="1676400"/>
            <a:ext cx="9144000" cy="838200"/>
          </a:xfrm>
          <a:ln>
            <a:miter lim="800000"/>
            <a:headEnd/>
            <a:tailEnd/>
          </a:ln>
          <a:extLst/>
        </p:spPr>
        <p:txBody>
          <a:bodyPr rtlCol="0">
            <a:no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How Groups (really) Make Decisions</a:t>
            </a:r>
            <a:endParaRPr lang="en-US" sz="3600" dirty="0">
              <a:solidFill>
                <a:srgbClr val="A9D18A"/>
              </a:solidFill>
              <a:latin typeface="Lucida Fax" pitchFamily="18" charset="0"/>
            </a:endParaRPr>
          </a:p>
        </p:txBody>
      </p:sp>
      <p:pic>
        <p:nvPicPr>
          <p:cNvPr id="22532"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85800" y="38100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7" name="TextBox 12"/>
          <p:cNvSpPr txBox="1">
            <a:spLocks noChangeArrowheads="1"/>
          </p:cNvSpPr>
          <p:nvPr/>
        </p:nvSpPr>
        <p:spPr bwMode="auto">
          <a:xfrm>
            <a:off x="914400" y="38862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New Topic</a:t>
            </a:r>
          </a:p>
        </p:txBody>
      </p:sp>
      <p:sp>
        <p:nvSpPr>
          <p:cNvPr id="14" name="Oval 13"/>
          <p:cNvSpPr/>
          <p:nvPr/>
        </p:nvSpPr>
        <p:spPr>
          <a:xfrm>
            <a:off x="20574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57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895600" y="3352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276600" y="5105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276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6172200" y="5257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7086600" y="35052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791200" y="4343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7391400" y="4724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7696200" y="38862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48" name="TextBox 28"/>
          <p:cNvSpPr txBox="1">
            <a:spLocks noChangeArrowheads="1"/>
          </p:cNvSpPr>
          <p:nvPr/>
        </p:nvSpPr>
        <p:spPr bwMode="auto">
          <a:xfrm>
            <a:off x="7772400" y="39624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Decision Point</a:t>
            </a:r>
          </a:p>
        </p:txBody>
      </p:sp>
      <p:cxnSp>
        <p:nvCxnSpPr>
          <p:cNvPr id="31" name="Straight Connector 30"/>
          <p:cNvCxnSpPr/>
          <p:nvPr/>
        </p:nvCxnSpPr>
        <p:spPr>
          <a:xfrm>
            <a:off x="8382000" y="4267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534400" y="4038600"/>
            <a:ext cx="381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514600" y="35814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581400" y="31242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943600" y="32766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908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10000" y="43434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410200" y="44958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14600" y="50292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733800" y="52578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781800" y="50292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010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7" name="Straight Arrow Connector 46"/>
          <p:cNvCxnSpPr/>
          <p:nvPr/>
        </p:nvCxnSpPr>
        <p:spPr>
          <a:xfrm flipV="1">
            <a:off x="6400800" y="43434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5410200" y="3048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1" name="Straight Arrow Connector 60"/>
          <p:cNvCxnSpPr/>
          <p:nvPr/>
        </p:nvCxnSpPr>
        <p:spPr>
          <a:xfrm flipV="1">
            <a:off x="5410200" y="55626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64" name="TextBox 50"/>
          <p:cNvSpPr txBox="1">
            <a:spLocks noChangeArrowheads="1"/>
          </p:cNvSpPr>
          <p:nvPr/>
        </p:nvSpPr>
        <p:spPr bwMode="auto">
          <a:xfrm>
            <a:off x="1905000" y="5715000"/>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Divergent Phase</a:t>
            </a:r>
          </a:p>
        </p:txBody>
      </p:sp>
      <p:sp>
        <p:nvSpPr>
          <p:cNvPr id="22565" name="TextBox 51"/>
          <p:cNvSpPr txBox="1">
            <a:spLocks noChangeArrowheads="1"/>
          </p:cNvSpPr>
          <p:nvPr/>
        </p:nvSpPr>
        <p:spPr bwMode="auto">
          <a:xfrm>
            <a:off x="5638800" y="5715000"/>
            <a:ext cx="2552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Convergent Phase</a:t>
            </a:r>
          </a:p>
        </p:txBody>
      </p:sp>
      <p:sp>
        <p:nvSpPr>
          <p:cNvPr id="3" name="Slide Number Placeholder 2"/>
          <p:cNvSpPr>
            <a:spLocks noGrp="1"/>
          </p:cNvSpPr>
          <p:nvPr>
            <p:ph type="sldNum" sz="quarter" idx="12"/>
          </p:nvPr>
        </p:nvSpPr>
        <p:spPr/>
        <p:txBody>
          <a:bodyPr/>
          <a:lstStyle/>
          <a:p>
            <a:pPr>
              <a:defRPr/>
            </a:pPr>
            <a:fld id="{A782E71B-4CCF-41A4-8771-040E74A8E248}" type="slidenum">
              <a:rPr lang="en-US" smtClean="0"/>
              <a:pPr>
                <a:defRPr/>
              </a:pPr>
              <a:t>11</a:t>
            </a:fld>
            <a:endParaRPr lang="en-US" dirty="0"/>
          </a:p>
        </p:txBody>
      </p:sp>
      <p:pic>
        <p:nvPicPr>
          <p:cNvPr id="5" name="Slide 10.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a:xfrm>
            <a:off x="8229600" y="5545540"/>
            <a:ext cx="609600" cy="609600"/>
          </a:xfrm>
        </p:spPr>
      </p:pic>
    </p:spTree>
  </p:cSld>
  <p:clrMapOvr>
    <a:masterClrMapping/>
  </p:clrMapOvr>
  <p:transition advTm="4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504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mond 8"/>
          <p:cNvSpPr/>
          <p:nvPr/>
        </p:nvSpPr>
        <p:spPr>
          <a:xfrm>
            <a:off x="1524000" y="1676400"/>
            <a:ext cx="6629400" cy="4876800"/>
          </a:xfrm>
          <a:prstGeom prst="diamond">
            <a:avLst/>
          </a:prstGeom>
          <a:solidFill>
            <a:schemeClr val="accent1">
              <a:lumMod val="20000"/>
              <a:lumOff val="80000"/>
              <a:alpha val="5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533400" y="1676400"/>
            <a:ext cx="8229600" cy="838200"/>
          </a:xfrm>
          <a:ln>
            <a:miter lim="800000"/>
            <a:headEnd/>
            <a:tailEnd/>
          </a:ln>
          <a:extLst/>
        </p:spPr>
        <p:txBody>
          <a:bodyPr rtlCol="0">
            <a:norm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Divergent vs. Convergent Phases</a:t>
            </a:r>
            <a:endParaRPr lang="en-US" sz="2800" dirty="0">
              <a:solidFill>
                <a:srgbClr val="505153"/>
              </a:solidFill>
              <a:latin typeface="Lucida Fax" pitchFamily="18" charset="0"/>
            </a:endParaRPr>
          </a:p>
        </p:txBody>
      </p:sp>
      <p:sp>
        <p:nvSpPr>
          <p:cNvPr id="23556" name="Content Placeholder 2"/>
          <p:cNvSpPr>
            <a:spLocks noGrp="1"/>
          </p:cNvSpPr>
          <p:nvPr>
            <p:ph idx="1"/>
          </p:nvPr>
        </p:nvSpPr>
        <p:spPr>
          <a:xfrm>
            <a:off x="533400" y="2743200"/>
            <a:ext cx="4038600" cy="4038600"/>
          </a:xfrm>
        </p:spPr>
        <p:txBody>
          <a:bodyPr/>
          <a:lstStyle/>
          <a:p>
            <a:pPr eaLnBrk="1" hangingPunct="1">
              <a:spcBef>
                <a:spcPct val="50000"/>
              </a:spcBef>
              <a:buFont typeface="Verdana" pitchFamily="34" charset="0"/>
              <a:buChar char="•"/>
            </a:pPr>
            <a:r>
              <a:rPr lang="en-US" sz="2400" dirty="0" smtClean="0">
                <a:solidFill>
                  <a:srgbClr val="505153"/>
                </a:solidFill>
                <a:latin typeface="Verdana" pitchFamily="34" charset="0"/>
              </a:rPr>
              <a:t>Generate alternatives</a:t>
            </a:r>
          </a:p>
          <a:p>
            <a:pPr marL="173038" indent="-173038" eaLnBrk="1" hangingPunct="1">
              <a:spcBef>
                <a:spcPct val="50000"/>
              </a:spcBef>
              <a:buFontTx/>
              <a:buChar char="•"/>
            </a:pPr>
            <a:r>
              <a:rPr lang="en-US" sz="2400" dirty="0">
                <a:solidFill>
                  <a:srgbClr val="505153"/>
                </a:solidFill>
                <a:latin typeface="Verdana" pitchFamily="34" charset="0"/>
              </a:rPr>
              <a:t> </a:t>
            </a:r>
            <a:r>
              <a:rPr lang="en-US" sz="2400" dirty="0" smtClean="0">
                <a:solidFill>
                  <a:srgbClr val="505153"/>
                </a:solidFill>
                <a:latin typeface="Verdana" pitchFamily="34" charset="0"/>
              </a:rPr>
              <a:t>Free-for-all discussion</a:t>
            </a:r>
          </a:p>
          <a:p>
            <a:pPr marL="173038" indent="-173038" eaLnBrk="1" hangingPunct="1">
              <a:spcBef>
                <a:spcPct val="50000"/>
              </a:spcBef>
              <a:buFontTx/>
              <a:buChar char="•"/>
            </a:pPr>
            <a:r>
              <a:rPr lang="en-US" sz="2400" dirty="0" smtClean="0">
                <a:solidFill>
                  <a:srgbClr val="505153"/>
                </a:solidFill>
                <a:latin typeface="Verdana" pitchFamily="34" charset="0"/>
              </a:rPr>
              <a:t> Gathering diverse points of view</a:t>
            </a:r>
          </a:p>
          <a:p>
            <a:pPr marL="173038" indent="-173038" eaLnBrk="1" hangingPunct="1">
              <a:spcBef>
                <a:spcPct val="50000"/>
              </a:spcBef>
              <a:buFontTx/>
              <a:buChar char="•"/>
            </a:pPr>
            <a:r>
              <a:rPr lang="en-US" sz="2400" dirty="0" smtClean="0">
                <a:solidFill>
                  <a:srgbClr val="505153"/>
                </a:solidFill>
                <a:latin typeface="Verdana" pitchFamily="34" charset="0"/>
              </a:rPr>
              <a:t> Unpacking the logic of a problem</a:t>
            </a:r>
            <a:endParaRPr lang="en-US" dirty="0" smtClean="0"/>
          </a:p>
        </p:txBody>
      </p:sp>
      <p:pic>
        <p:nvPicPr>
          <p:cNvPr id="23557"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4876800" y="2743200"/>
            <a:ext cx="4038600" cy="4038600"/>
          </a:xfrm>
          <a:prstGeom prst="rect">
            <a:avLst/>
          </a:prstGeom>
          <a:noFill/>
          <a:ln w="9525">
            <a:noFill/>
            <a:miter lim="800000"/>
            <a:headEnd/>
            <a:tailEnd/>
          </a:ln>
        </p:spPr>
        <p:txBody>
          <a:bodyPr>
            <a:normAutofit/>
          </a:bodyPr>
          <a:lstStyle/>
          <a:p>
            <a:pPr marL="173038" indent="-173038" fontAlgn="auto">
              <a:spcBef>
                <a:spcPct val="50000"/>
              </a:spcBef>
              <a:spcAft>
                <a:spcPts val="0"/>
              </a:spcAft>
              <a:buFontTx/>
              <a:buChar char="•"/>
              <a:defRPr/>
            </a:pPr>
            <a:r>
              <a:rPr lang="en-US" sz="2400" dirty="0" smtClean="0">
                <a:solidFill>
                  <a:srgbClr val="505153"/>
                </a:solidFill>
                <a:latin typeface="Verdana" pitchFamily="34" charset="0"/>
                <a:cs typeface="+mn-cs"/>
              </a:rPr>
              <a:t> Evaluate </a:t>
            </a:r>
            <a:r>
              <a:rPr lang="en-US" sz="2400" dirty="0">
                <a:solidFill>
                  <a:srgbClr val="505153"/>
                </a:solidFill>
                <a:latin typeface="Verdana" pitchFamily="34" charset="0"/>
                <a:cs typeface="+mn-cs"/>
              </a:rPr>
              <a:t>alternatives</a:t>
            </a:r>
          </a:p>
          <a:p>
            <a:pPr marL="173038" indent="-173038" fontAlgn="auto">
              <a:spcBef>
                <a:spcPct val="50000"/>
              </a:spcBef>
              <a:spcAft>
                <a:spcPts val="0"/>
              </a:spcAft>
              <a:buFontTx/>
              <a:buChar char="•"/>
              <a:defRPr/>
            </a:pPr>
            <a:r>
              <a:rPr lang="en-US" sz="2400" dirty="0">
                <a:solidFill>
                  <a:srgbClr val="505153"/>
                </a:solidFill>
                <a:latin typeface="Verdana" pitchFamily="34" charset="0"/>
                <a:cs typeface="+mn-cs"/>
              </a:rPr>
              <a:t> Summarize key points</a:t>
            </a:r>
          </a:p>
          <a:p>
            <a:pPr marL="173038" indent="-173038" fontAlgn="auto">
              <a:spcBef>
                <a:spcPct val="50000"/>
              </a:spcBef>
              <a:spcAft>
                <a:spcPts val="0"/>
              </a:spcAft>
              <a:buFontTx/>
              <a:buChar char="•"/>
              <a:defRPr/>
            </a:pPr>
            <a:r>
              <a:rPr lang="en-US" sz="2400" dirty="0">
                <a:solidFill>
                  <a:srgbClr val="505153"/>
                </a:solidFill>
                <a:latin typeface="Verdana" pitchFamily="34" charset="0"/>
                <a:cs typeface="+mn-cs"/>
              </a:rPr>
              <a:t> Sorting ideas into categories</a:t>
            </a:r>
          </a:p>
          <a:p>
            <a:pPr marL="173038" indent="-173038" fontAlgn="auto">
              <a:spcBef>
                <a:spcPct val="50000"/>
              </a:spcBef>
              <a:spcAft>
                <a:spcPts val="0"/>
              </a:spcAft>
              <a:buFontTx/>
              <a:buChar char="•"/>
              <a:defRPr/>
            </a:pPr>
            <a:r>
              <a:rPr lang="en-US" sz="2400" dirty="0">
                <a:solidFill>
                  <a:srgbClr val="505153"/>
                </a:solidFill>
                <a:latin typeface="Verdana" pitchFamily="34" charset="0"/>
                <a:cs typeface="+mn-cs"/>
              </a:rPr>
              <a:t> </a:t>
            </a:r>
            <a:r>
              <a:rPr lang="en-US" sz="2400" dirty="0" smtClean="0">
                <a:solidFill>
                  <a:srgbClr val="505153"/>
                </a:solidFill>
                <a:latin typeface="Verdana" pitchFamily="34" charset="0"/>
                <a:cs typeface="+mn-cs"/>
              </a:rPr>
              <a:t>Arriving </a:t>
            </a:r>
            <a:r>
              <a:rPr lang="en-US" sz="2400" dirty="0">
                <a:solidFill>
                  <a:srgbClr val="505153"/>
                </a:solidFill>
                <a:latin typeface="Verdana" pitchFamily="34" charset="0"/>
                <a:cs typeface="+mn-cs"/>
              </a:rPr>
              <a:t>at a general conclusion</a:t>
            </a:r>
            <a:endParaRPr lang="en-US" sz="2400" dirty="0">
              <a:latin typeface="+mn-lt"/>
              <a:cs typeface="+mn-cs"/>
            </a:endParaRPr>
          </a:p>
        </p:txBody>
      </p:sp>
      <p:sp>
        <p:nvSpPr>
          <p:cNvPr id="3" name="Slide Number Placeholder 2"/>
          <p:cNvSpPr>
            <a:spLocks noGrp="1"/>
          </p:cNvSpPr>
          <p:nvPr>
            <p:ph type="sldNum" sz="quarter" idx="12"/>
          </p:nvPr>
        </p:nvSpPr>
        <p:spPr/>
        <p:txBody>
          <a:bodyPr/>
          <a:lstStyle/>
          <a:p>
            <a:pPr>
              <a:defRPr/>
            </a:pPr>
            <a:fld id="{1E28E6CC-C777-42D6-A826-AB53407BFC37}" type="slidenum">
              <a:rPr lang="en-US" smtClean="0"/>
              <a:pPr>
                <a:defRPr/>
              </a:pPr>
              <a:t>12</a:t>
            </a:fld>
            <a:endParaRPr lang="en-US" dirty="0"/>
          </a:p>
        </p:txBody>
      </p:sp>
      <p:pic>
        <p:nvPicPr>
          <p:cNvPr id="4" name="Slide 1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346743" y="5562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65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838200"/>
          </a:xfrm>
          <a:ln>
            <a:miter lim="800000"/>
            <a:headEnd/>
            <a:tailEnd/>
          </a:ln>
          <a:extLst/>
        </p:spPr>
        <p:txBody>
          <a:bodyPr rtlCol="0">
            <a:no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How Groups (really) Make Decisions</a:t>
            </a:r>
            <a:endParaRPr lang="en-US" sz="3600" dirty="0">
              <a:solidFill>
                <a:srgbClr val="A9D18A"/>
              </a:solidFill>
              <a:latin typeface="Lucida Fax" pitchFamily="18" charset="0"/>
            </a:endParaRPr>
          </a:p>
        </p:txBody>
      </p:sp>
      <p:pic>
        <p:nvPicPr>
          <p:cNvPr id="24579"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85800" y="39624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4" name="TextBox 12"/>
          <p:cNvSpPr txBox="1">
            <a:spLocks noChangeArrowheads="1"/>
          </p:cNvSpPr>
          <p:nvPr/>
        </p:nvSpPr>
        <p:spPr bwMode="auto">
          <a:xfrm>
            <a:off x="914400" y="40386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New Topic</a:t>
            </a:r>
          </a:p>
        </p:txBody>
      </p:sp>
      <p:sp>
        <p:nvSpPr>
          <p:cNvPr id="14" name="Oval 13"/>
          <p:cNvSpPr/>
          <p:nvPr/>
        </p:nvSpPr>
        <p:spPr>
          <a:xfrm>
            <a:off x="20574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57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895600" y="3352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276600" y="5105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276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6172200" y="5257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7086600" y="35052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791200" y="4343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7391400" y="4724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7696200" y="38862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95" name="TextBox 28"/>
          <p:cNvSpPr txBox="1">
            <a:spLocks noChangeArrowheads="1"/>
          </p:cNvSpPr>
          <p:nvPr/>
        </p:nvSpPr>
        <p:spPr bwMode="auto">
          <a:xfrm>
            <a:off x="7772400" y="39624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Decision Point</a:t>
            </a:r>
          </a:p>
        </p:txBody>
      </p:sp>
      <p:cxnSp>
        <p:nvCxnSpPr>
          <p:cNvPr id="31" name="Straight Connector 30"/>
          <p:cNvCxnSpPr/>
          <p:nvPr/>
        </p:nvCxnSpPr>
        <p:spPr>
          <a:xfrm>
            <a:off x="8382000" y="4267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534400" y="4038600"/>
            <a:ext cx="381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514600" y="35814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581400" y="31242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943600" y="32766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908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10000" y="43434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410200" y="44958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14600" y="50292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733800" y="53340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781800" y="50292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7010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7" name="Straight Arrow Connector 46"/>
          <p:cNvCxnSpPr/>
          <p:nvPr/>
        </p:nvCxnSpPr>
        <p:spPr>
          <a:xfrm flipV="1">
            <a:off x="6400800" y="4343400"/>
            <a:ext cx="381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5486400" y="3048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1" name="Straight Arrow Connector 60"/>
          <p:cNvCxnSpPr/>
          <p:nvPr/>
        </p:nvCxnSpPr>
        <p:spPr>
          <a:xfrm flipV="1">
            <a:off x="5181600" y="5562600"/>
            <a:ext cx="609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Explosion 2 42"/>
          <p:cNvSpPr/>
          <p:nvPr/>
        </p:nvSpPr>
        <p:spPr>
          <a:xfrm rot="174154">
            <a:off x="3954463" y="2517775"/>
            <a:ext cx="1649412" cy="3581400"/>
          </a:xfrm>
          <a:prstGeom prst="irregularSeal2">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612" name="TextBox 50"/>
          <p:cNvSpPr txBox="1">
            <a:spLocks noChangeArrowheads="1"/>
          </p:cNvSpPr>
          <p:nvPr/>
        </p:nvSpPr>
        <p:spPr bwMode="auto">
          <a:xfrm>
            <a:off x="1905000" y="5715000"/>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Divergent Phase</a:t>
            </a:r>
          </a:p>
        </p:txBody>
      </p:sp>
      <p:sp>
        <p:nvSpPr>
          <p:cNvPr id="24613" name="TextBox 51"/>
          <p:cNvSpPr txBox="1">
            <a:spLocks noChangeArrowheads="1"/>
          </p:cNvSpPr>
          <p:nvPr/>
        </p:nvSpPr>
        <p:spPr bwMode="auto">
          <a:xfrm>
            <a:off x="5638800" y="5715000"/>
            <a:ext cx="228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Convergent Phase</a:t>
            </a:r>
          </a:p>
        </p:txBody>
      </p:sp>
      <p:sp>
        <p:nvSpPr>
          <p:cNvPr id="24614" name="TextBox 38"/>
          <p:cNvSpPr txBox="1">
            <a:spLocks noChangeArrowheads="1"/>
          </p:cNvSpPr>
          <p:nvPr/>
        </p:nvSpPr>
        <p:spPr bwMode="auto">
          <a:xfrm>
            <a:off x="4187825" y="3810000"/>
            <a:ext cx="1755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solidFill>
                  <a:schemeClr val="bg1"/>
                </a:solidFill>
                <a:latin typeface="Bradley Hand ITC" pitchFamily="66" charset="0"/>
              </a:rPr>
              <a:t>GROAN </a:t>
            </a:r>
          </a:p>
          <a:p>
            <a:pPr eaLnBrk="1" hangingPunct="1"/>
            <a:r>
              <a:rPr lang="en-US" sz="2000" b="1">
                <a:solidFill>
                  <a:schemeClr val="bg1"/>
                </a:solidFill>
                <a:latin typeface="Bradley Hand ITC" pitchFamily="66" charset="0"/>
              </a:rPr>
              <a:t>ZONE</a:t>
            </a:r>
          </a:p>
        </p:txBody>
      </p:sp>
      <p:sp>
        <p:nvSpPr>
          <p:cNvPr id="3" name="Slide Number Placeholder 2"/>
          <p:cNvSpPr>
            <a:spLocks noGrp="1"/>
          </p:cNvSpPr>
          <p:nvPr>
            <p:ph type="sldNum" sz="quarter" idx="12"/>
          </p:nvPr>
        </p:nvSpPr>
        <p:spPr/>
        <p:txBody>
          <a:bodyPr/>
          <a:lstStyle/>
          <a:p>
            <a:pPr>
              <a:defRPr/>
            </a:pPr>
            <a:fld id="{DAD8FBDC-4379-4794-A718-ACC11AE5CF0A}" type="slidenum">
              <a:rPr lang="en-US" smtClean="0"/>
              <a:pPr>
                <a:defRPr/>
              </a:pPr>
              <a:t>13</a:t>
            </a:fld>
            <a:endParaRPr lang="en-US" dirty="0"/>
          </a:p>
        </p:txBody>
      </p:sp>
      <p:pic>
        <p:nvPicPr>
          <p:cNvPr id="5" name="Slide 12.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a:xfrm>
            <a:off x="8305800" y="5635388"/>
            <a:ext cx="609600" cy="609600"/>
          </a:xfrm>
        </p:spPr>
      </p:pic>
      <p:sp>
        <p:nvSpPr>
          <p:cNvPr id="41" name="Oval 40"/>
          <p:cNvSpPr/>
          <p:nvPr/>
        </p:nvSpPr>
        <p:spPr>
          <a:xfrm>
            <a:off x="2115312" y="467868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advTm="3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71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4648200" y="3429000"/>
            <a:ext cx="4495800" cy="2743200"/>
          </a:xfrm>
          <a:prstGeom prst="rect">
            <a:avLst/>
          </a:prstGeom>
          <a:noFill/>
          <a:ln w="9525">
            <a:noFill/>
            <a:miter lim="800000"/>
            <a:headEnd/>
            <a:tailEnd/>
          </a:ln>
        </p:spPr>
        <p:txBody>
          <a:bodyPr>
            <a:normAutofit/>
          </a:bodyPr>
          <a:lstStyle/>
          <a:p>
            <a:pPr marL="173038" indent="-173038" fontAlgn="auto">
              <a:spcBef>
                <a:spcPct val="50000"/>
              </a:spcBef>
              <a:spcAft>
                <a:spcPts val="0"/>
              </a:spcAft>
              <a:defRPr/>
            </a:pPr>
            <a:r>
              <a:rPr lang="en-US" sz="3000" dirty="0">
                <a:solidFill>
                  <a:srgbClr val="505153"/>
                </a:solidFill>
                <a:latin typeface="Verdana" pitchFamily="34" charset="0"/>
                <a:cs typeface="+mn-cs"/>
              </a:rPr>
              <a:t> “</a:t>
            </a:r>
            <a:r>
              <a:rPr lang="en-US" sz="2400" dirty="0">
                <a:solidFill>
                  <a:srgbClr val="505153"/>
                </a:solidFill>
                <a:latin typeface="Verdana" pitchFamily="34" charset="0"/>
                <a:cs typeface="+mn-cs"/>
              </a:rPr>
              <a:t>Sticking with it” leads </a:t>
            </a:r>
            <a:r>
              <a:rPr lang="en-US" sz="2400" dirty="0" smtClean="0">
                <a:solidFill>
                  <a:srgbClr val="505153"/>
                </a:solidFill>
                <a:latin typeface="Verdana" pitchFamily="34" charset="0"/>
                <a:cs typeface="+mn-cs"/>
              </a:rPr>
              <a:t>to:</a:t>
            </a:r>
            <a:endParaRPr lang="en-US" sz="2400" dirty="0">
              <a:latin typeface="+mn-lt"/>
              <a:cs typeface="+mn-cs"/>
            </a:endParaRPr>
          </a:p>
        </p:txBody>
      </p:sp>
      <p:sp>
        <p:nvSpPr>
          <p:cNvPr id="2" name="Title 1"/>
          <p:cNvSpPr>
            <a:spLocks noGrp="1"/>
          </p:cNvSpPr>
          <p:nvPr>
            <p:ph type="title"/>
          </p:nvPr>
        </p:nvSpPr>
        <p:spPr>
          <a:xfrm>
            <a:off x="533400" y="1676400"/>
            <a:ext cx="8229600" cy="838200"/>
          </a:xfrm>
          <a:ln>
            <a:miter lim="800000"/>
            <a:headEnd/>
            <a:tailEnd/>
          </a:ln>
          <a:extLst/>
        </p:spPr>
        <p:txBody>
          <a:bodyPr rtlCol="0">
            <a:norm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Characteristics of the Groan Zone</a:t>
            </a:r>
            <a:endParaRPr lang="en-US" sz="2800" dirty="0">
              <a:solidFill>
                <a:srgbClr val="505153"/>
              </a:solidFill>
              <a:latin typeface="Lucida Fax" pitchFamily="18" charset="0"/>
            </a:endParaRPr>
          </a:p>
        </p:txBody>
      </p:sp>
      <p:sp>
        <p:nvSpPr>
          <p:cNvPr id="25603" name="Content Placeholder 2"/>
          <p:cNvSpPr>
            <a:spLocks noGrp="1"/>
          </p:cNvSpPr>
          <p:nvPr>
            <p:ph idx="1"/>
          </p:nvPr>
        </p:nvSpPr>
        <p:spPr>
          <a:xfrm>
            <a:off x="533400" y="2743200"/>
            <a:ext cx="4038600" cy="4038600"/>
          </a:xfrm>
        </p:spPr>
        <p:txBody>
          <a:bodyPr/>
          <a:lstStyle/>
          <a:p>
            <a:pPr eaLnBrk="1" hangingPunct="1">
              <a:spcBef>
                <a:spcPct val="50000"/>
              </a:spcBef>
              <a:buFont typeface="Verdana" pitchFamily="34" charset="0"/>
              <a:buChar char="•"/>
            </a:pPr>
            <a:r>
              <a:rPr lang="en-US" sz="2400" dirty="0" smtClean="0">
                <a:solidFill>
                  <a:srgbClr val="505153"/>
                </a:solidFill>
                <a:latin typeface="Verdana" pitchFamily="34" charset="0"/>
              </a:rPr>
              <a:t>Confusion</a:t>
            </a:r>
          </a:p>
          <a:p>
            <a:pPr marL="173038" indent="-173038" eaLnBrk="1" hangingPunct="1">
              <a:spcBef>
                <a:spcPct val="50000"/>
              </a:spcBef>
              <a:buFontTx/>
              <a:buChar char="•"/>
            </a:pPr>
            <a:r>
              <a:rPr lang="en-US" sz="2400" dirty="0">
                <a:solidFill>
                  <a:srgbClr val="505153"/>
                </a:solidFill>
                <a:latin typeface="Verdana" pitchFamily="34" charset="0"/>
              </a:rPr>
              <a:t> </a:t>
            </a:r>
            <a:r>
              <a:rPr lang="en-US" sz="2400" dirty="0" smtClean="0">
                <a:solidFill>
                  <a:srgbClr val="505153"/>
                </a:solidFill>
                <a:latin typeface="Verdana" pitchFamily="34" charset="0"/>
              </a:rPr>
              <a:t>Frustration</a:t>
            </a:r>
          </a:p>
          <a:p>
            <a:pPr marL="173038" indent="-173038" eaLnBrk="1" hangingPunct="1">
              <a:spcBef>
                <a:spcPct val="50000"/>
              </a:spcBef>
              <a:buFontTx/>
              <a:buChar char="•"/>
            </a:pPr>
            <a:r>
              <a:rPr lang="en-US" sz="2400" dirty="0" smtClean="0">
                <a:solidFill>
                  <a:srgbClr val="505153"/>
                </a:solidFill>
                <a:latin typeface="Verdana" pitchFamily="34" charset="0"/>
              </a:rPr>
              <a:t> Misunderstandings</a:t>
            </a:r>
          </a:p>
          <a:p>
            <a:pPr marL="173038" indent="-173038" eaLnBrk="1" hangingPunct="1">
              <a:spcBef>
                <a:spcPct val="50000"/>
              </a:spcBef>
              <a:buFontTx/>
              <a:buChar char="•"/>
            </a:pPr>
            <a:r>
              <a:rPr lang="en-US" sz="2400" dirty="0" smtClean="0">
                <a:solidFill>
                  <a:srgbClr val="505153"/>
                </a:solidFill>
                <a:latin typeface="Verdana" pitchFamily="34" charset="0"/>
              </a:rPr>
              <a:t> Feeling a lack of progress; “stuck”</a:t>
            </a:r>
            <a:endParaRPr lang="en-US" dirty="0" smtClean="0"/>
          </a:p>
        </p:txBody>
      </p:sp>
      <p:pic>
        <p:nvPicPr>
          <p:cNvPr id="25604"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bwMode="auto">
          <a:xfrm>
            <a:off x="4876800" y="4038600"/>
            <a:ext cx="4038600" cy="2743200"/>
          </a:xfrm>
          <a:prstGeom prst="rect">
            <a:avLst/>
          </a:prstGeom>
          <a:noFill/>
          <a:ln w="9525">
            <a:noFill/>
            <a:miter lim="800000"/>
            <a:headEnd/>
            <a:tailEnd/>
          </a:ln>
        </p:spPr>
        <p:txBody>
          <a:bodyPr>
            <a:normAutofit/>
          </a:bodyPr>
          <a:lstStyle/>
          <a:p>
            <a:pPr marL="457200" indent="-457200" fontAlgn="auto">
              <a:spcBef>
                <a:spcPct val="50000"/>
              </a:spcBef>
              <a:spcAft>
                <a:spcPts val="0"/>
              </a:spcAft>
              <a:buFont typeface="Verdana" pitchFamily="34" charset="0"/>
              <a:buChar char="•"/>
              <a:defRPr/>
            </a:pPr>
            <a:r>
              <a:rPr lang="en-US" sz="2400" dirty="0" smtClean="0">
                <a:solidFill>
                  <a:srgbClr val="505153"/>
                </a:solidFill>
                <a:latin typeface="Verdana" pitchFamily="34" charset="0"/>
                <a:cs typeface="+mn-cs"/>
              </a:rPr>
              <a:t>Potential </a:t>
            </a:r>
            <a:r>
              <a:rPr lang="en-US" sz="2400" dirty="0">
                <a:solidFill>
                  <a:srgbClr val="505153"/>
                </a:solidFill>
                <a:latin typeface="Verdana" pitchFamily="34" charset="0"/>
                <a:cs typeface="+mn-cs"/>
              </a:rPr>
              <a:t>for new solutions (beyond familiar thinking)</a:t>
            </a:r>
          </a:p>
          <a:p>
            <a:pPr marL="342900" indent="-342900" fontAlgn="auto">
              <a:spcBef>
                <a:spcPct val="50000"/>
              </a:spcBef>
              <a:spcAft>
                <a:spcPts val="0"/>
              </a:spcAft>
              <a:buFont typeface="Verdana" pitchFamily="34" charset="0"/>
              <a:buChar char="•"/>
              <a:defRPr/>
            </a:pPr>
            <a:r>
              <a:rPr lang="en-US" sz="2400" dirty="0">
                <a:solidFill>
                  <a:srgbClr val="505153"/>
                </a:solidFill>
                <a:latin typeface="Verdana" pitchFamily="34" charset="0"/>
                <a:cs typeface="+mn-cs"/>
              </a:rPr>
              <a:t> Breakthroughs</a:t>
            </a:r>
            <a:endParaRPr lang="en-US" sz="2400" dirty="0">
              <a:latin typeface="+mn-lt"/>
              <a:cs typeface="+mn-cs"/>
            </a:endParaRPr>
          </a:p>
        </p:txBody>
      </p:sp>
      <p:sp>
        <p:nvSpPr>
          <p:cNvPr id="11" name="Explosion 2 10"/>
          <p:cNvSpPr/>
          <p:nvPr/>
        </p:nvSpPr>
        <p:spPr>
          <a:xfrm rot="19635754">
            <a:off x="2566988" y="2498725"/>
            <a:ext cx="3836987" cy="3581400"/>
          </a:xfrm>
          <a:prstGeom prst="irregularSeal2">
            <a:avLst/>
          </a:prstGeom>
          <a:solidFill>
            <a:srgbClr val="1E8D94">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Arrow 12"/>
          <p:cNvSpPr/>
          <p:nvPr/>
        </p:nvSpPr>
        <p:spPr>
          <a:xfrm>
            <a:off x="4114800" y="4038600"/>
            <a:ext cx="685800" cy="381000"/>
          </a:xfrm>
          <a:prstGeom prst="rightArrow">
            <a:avLst/>
          </a:prstGeom>
          <a:solidFill>
            <a:srgbClr val="457E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 name="Slide%201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426545" y="482803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lide%201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153400" y="5562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98DBD6D-5275-4CC1-A725-938E68E034B3}" type="slidenum">
              <a:rPr lang="en-US" smtClean="0"/>
              <a:pPr>
                <a:defRPr/>
              </a:pPr>
              <a:t>14</a:t>
            </a:fld>
            <a:endParaRPr lang="en-US" dirty="0"/>
          </a:p>
        </p:txBody>
      </p:sp>
    </p:spTree>
  </p:cSld>
  <p:clrMapOvr>
    <a:masterClrMapping/>
  </p:clrMapOvr>
  <p:transition advTm="1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46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audio>
              <p:cMediaNode vol="80000" showWhenStopped="0">
                <p:cTn id="8"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838200"/>
          </a:xfrm>
          <a:ln>
            <a:noFill/>
          </a:ln>
        </p:spPr>
        <p:txBody>
          <a:bodyPr>
            <a:normAutofit/>
          </a:bodyPr>
          <a:lstStyle/>
          <a:p>
            <a:r>
              <a:rPr lang="en-US" sz="3600" dirty="0" smtClean="0">
                <a:solidFill>
                  <a:srgbClr val="505153"/>
                </a:solidFill>
                <a:effectLst>
                  <a:glow rad="101600">
                    <a:schemeClr val="bg1">
                      <a:alpha val="60000"/>
                    </a:schemeClr>
                  </a:glow>
                </a:effectLst>
                <a:latin typeface="Lucida Fax" pitchFamily="18" charset="0"/>
              </a:rPr>
              <a:t>Leadership Tools for Each Phase</a:t>
            </a:r>
            <a:endParaRPr lang="en-US" sz="2800" dirty="0">
              <a:solidFill>
                <a:srgbClr val="505153"/>
              </a:solidFill>
              <a:latin typeface="Lucida Fax" pitchFamily="18" charset="0"/>
            </a:endParaRPr>
          </a:p>
        </p:txBody>
      </p:sp>
      <p:pic>
        <p:nvPicPr>
          <p:cNvPr id="4" name="58708aab-b9dd-4c05-8f49-a49355d1b52b" descr="cid:79CB3D55-D267-4B17-B7E0-585F19CB4D23"/>
          <p:cNvPicPr>
            <a:picLocks noChangeAspect="1" noChangeArrowheads="1"/>
          </p:cNvPicPr>
          <p:nvPr/>
        </p:nvPicPr>
        <p:blipFill>
          <a:blip r:embed="rId7" cstate="print"/>
          <a:srcRect/>
          <a:stretch>
            <a:fillRect/>
          </a:stretch>
        </p:blipFill>
        <p:spPr bwMode="auto">
          <a:xfrm>
            <a:off x="0" y="0"/>
            <a:ext cx="9144000" cy="1508289"/>
          </a:xfrm>
          <a:prstGeom prst="rect">
            <a:avLst/>
          </a:prstGeom>
          <a:noFill/>
          <a:ln w="9525">
            <a:noFill/>
            <a:miter lim="800000"/>
            <a:headEnd/>
            <a:tailEnd/>
          </a:ln>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8" name="Explosion 2 7"/>
          <p:cNvSpPr/>
          <p:nvPr/>
        </p:nvSpPr>
        <p:spPr>
          <a:xfrm rot="19706536">
            <a:off x="3052763" y="2252663"/>
            <a:ext cx="3321050" cy="3952875"/>
          </a:xfrm>
          <a:prstGeom prst="irregularSeal2">
            <a:avLst/>
          </a:prstGeom>
          <a:solidFill>
            <a:srgbClr val="1E8D94">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Content Placeholder 2"/>
          <p:cNvSpPr>
            <a:spLocks noGrp="1"/>
          </p:cNvSpPr>
          <p:nvPr>
            <p:ph sz="half" idx="1"/>
          </p:nvPr>
        </p:nvSpPr>
        <p:spPr>
          <a:xfrm>
            <a:off x="457200" y="2514600"/>
            <a:ext cx="4038600" cy="4525963"/>
          </a:xfrm>
        </p:spPr>
        <p:txBody>
          <a:bodyPr/>
          <a:lstStyle/>
          <a:p>
            <a:pPr>
              <a:buFont typeface="Arial" pitchFamily="34" charset="0"/>
              <a:buNone/>
            </a:pPr>
            <a:r>
              <a:rPr lang="en-US" sz="1600" b="1" u="sng" dirty="0" smtClean="0">
                <a:solidFill>
                  <a:srgbClr val="505153"/>
                </a:solidFill>
                <a:latin typeface="Verdana" pitchFamily="34" charset="0"/>
                <a:ea typeface="Verdana" pitchFamily="34" charset="0"/>
                <a:cs typeface="Verdana" pitchFamily="34" charset="0"/>
              </a:rPr>
              <a:t>Divergent Phase</a:t>
            </a:r>
            <a:r>
              <a:rPr lang="en-US" sz="1600" b="1" dirty="0" smtClean="0">
                <a:solidFill>
                  <a:srgbClr val="505153"/>
                </a:solidFill>
                <a:latin typeface="Verdana" pitchFamily="34" charset="0"/>
                <a:ea typeface="Verdana" pitchFamily="34" charset="0"/>
                <a:cs typeface="Verdana" pitchFamily="34" charset="0"/>
              </a:rPr>
              <a:t>: (drawing people out</a:t>
            </a:r>
            <a:r>
              <a:rPr lang="en-US" sz="1600" dirty="0" smtClean="0">
                <a:solidFill>
                  <a:srgbClr val="505153"/>
                </a:solidFill>
                <a:latin typeface="Verdana" pitchFamily="34" charset="0"/>
                <a:ea typeface="Verdana" pitchFamily="34" charset="0"/>
                <a:cs typeface="Verdana" pitchFamily="34" charset="0"/>
              </a:rPr>
              <a:t>)</a:t>
            </a:r>
          </a:p>
          <a:p>
            <a:r>
              <a:rPr lang="en-US" sz="1600" dirty="0" smtClean="0">
                <a:solidFill>
                  <a:srgbClr val="505153"/>
                </a:solidFill>
                <a:latin typeface="Verdana" pitchFamily="34" charset="0"/>
                <a:ea typeface="Verdana" pitchFamily="34" charset="0"/>
                <a:cs typeface="Verdana" pitchFamily="34" charset="0"/>
              </a:rPr>
              <a:t>Types of structured Go-Arounds</a:t>
            </a:r>
          </a:p>
          <a:p>
            <a:r>
              <a:rPr lang="en-US" sz="1600" dirty="0" smtClean="0">
                <a:solidFill>
                  <a:srgbClr val="505153"/>
                </a:solidFill>
                <a:latin typeface="Verdana" pitchFamily="34" charset="0"/>
                <a:ea typeface="Verdana" pitchFamily="34" charset="0"/>
                <a:cs typeface="Verdana" pitchFamily="34" charset="0"/>
              </a:rPr>
              <a:t>Individual work, then group work</a:t>
            </a:r>
          </a:p>
          <a:p>
            <a:r>
              <a:rPr lang="en-US" sz="1600" dirty="0" smtClean="0">
                <a:solidFill>
                  <a:srgbClr val="505153"/>
                </a:solidFill>
                <a:latin typeface="Verdana" pitchFamily="34" charset="0"/>
                <a:ea typeface="Verdana" pitchFamily="34" charset="0"/>
                <a:cs typeface="Verdana" pitchFamily="34" charset="0"/>
              </a:rPr>
              <a:t>Unrepresented perspectives</a:t>
            </a:r>
          </a:p>
          <a:p>
            <a:r>
              <a:rPr lang="en-US" sz="1600" dirty="0" smtClean="0">
                <a:solidFill>
                  <a:srgbClr val="505153"/>
                </a:solidFill>
                <a:latin typeface="Verdana" pitchFamily="34" charset="0"/>
                <a:ea typeface="Verdana" pitchFamily="34" charset="0"/>
                <a:cs typeface="Verdana" pitchFamily="34" charset="0"/>
              </a:rPr>
              <a:t>Un-discuss-</a:t>
            </a:r>
            <a:r>
              <a:rPr lang="en-US" sz="1600" dirty="0" err="1" smtClean="0">
                <a:solidFill>
                  <a:srgbClr val="505153"/>
                </a:solidFill>
                <a:latin typeface="Verdana" pitchFamily="34" charset="0"/>
                <a:ea typeface="Verdana" pitchFamily="34" charset="0"/>
                <a:cs typeface="Verdana" pitchFamily="34" charset="0"/>
              </a:rPr>
              <a:t>ables</a:t>
            </a:r>
            <a:endParaRPr lang="en-US" sz="1600" dirty="0" smtClean="0">
              <a:solidFill>
                <a:srgbClr val="505153"/>
              </a:solidFill>
              <a:latin typeface="Verdana" pitchFamily="34" charset="0"/>
              <a:ea typeface="Verdana" pitchFamily="34" charset="0"/>
              <a:cs typeface="Verdana" pitchFamily="34" charset="0"/>
            </a:endParaRPr>
          </a:p>
          <a:p>
            <a:r>
              <a:rPr lang="en-US" sz="1600" dirty="0" smtClean="0">
                <a:solidFill>
                  <a:srgbClr val="505153"/>
                </a:solidFill>
                <a:latin typeface="Verdana" pitchFamily="34" charset="0"/>
                <a:ea typeface="Verdana" pitchFamily="34" charset="0"/>
                <a:cs typeface="Verdana" pitchFamily="34" charset="0"/>
              </a:rPr>
              <a:t>Exaggerations </a:t>
            </a:r>
          </a:p>
        </p:txBody>
      </p:sp>
      <p:sp>
        <p:nvSpPr>
          <p:cNvPr id="10" name="Content Placeholder 3"/>
          <p:cNvSpPr txBox="1">
            <a:spLocks/>
          </p:cNvSpPr>
          <p:nvPr/>
        </p:nvSpPr>
        <p:spPr>
          <a:xfrm>
            <a:off x="2819400" y="4343400"/>
            <a:ext cx="6096000" cy="19351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1600" b="1" u="sng" dirty="0" smtClean="0">
                <a:solidFill>
                  <a:srgbClr val="505153"/>
                </a:solidFill>
                <a:latin typeface="Verdana" pitchFamily="34" charset="0"/>
                <a:ea typeface="Verdana" pitchFamily="34" charset="0"/>
                <a:cs typeface="Verdana" pitchFamily="34" charset="0"/>
              </a:rPr>
              <a:t>Groan Zone Phase</a:t>
            </a:r>
            <a:r>
              <a:rPr lang="en-US" sz="1600" b="1" dirty="0" smtClean="0">
                <a:solidFill>
                  <a:srgbClr val="505153"/>
                </a:solidFill>
                <a:latin typeface="Verdana" pitchFamily="34" charset="0"/>
                <a:ea typeface="Verdana" pitchFamily="34" charset="0"/>
                <a:cs typeface="Verdana" pitchFamily="34" charset="0"/>
              </a:rPr>
              <a:t>:</a:t>
            </a:r>
          </a:p>
          <a:p>
            <a:r>
              <a:rPr lang="en-US" sz="1600" dirty="0" smtClean="0">
                <a:solidFill>
                  <a:srgbClr val="505153"/>
                </a:solidFill>
                <a:latin typeface="Verdana" pitchFamily="34" charset="0"/>
                <a:ea typeface="Verdana" pitchFamily="34" charset="0"/>
                <a:cs typeface="Verdana" pitchFamily="34" charset="0"/>
              </a:rPr>
              <a:t>Reframing</a:t>
            </a:r>
          </a:p>
          <a:p>
            <a:r>
              <a:rPr lang="en-US" sz="1600" dirty="0" smtClean="0">
                <a:solidFill>
                  <a:srgbClr val="505153"/>
                </a:solidFill>
                <a:latin typeface="Verdana" pitchFamily="34" charset="0"/>
                <a:ea typeface="Verdana" pitchFamily="34" charset="0"/>
                <a:cs typeface="Verdana" pitchFamily="34" charset="0"/>
              </a:rPr>
              <a:t>Role-storming</a:t>
            </a:r>
          </a:p>
          <a:p>
            <a:r>
              <a:rPr lang="en-US" sz="1600" dirty="0" smtClean="0">
                <a:solidFill>
                  <a:srgbClr val="505153"/>
                </a:solidFill>
                <a:latin typeface="Verdana" pitchFamily="34" charset="0"/>
                <a:ea typeface="Verdana" pitchFamily="34" charset="0"/>
                <a:cs typeface="Verdana" pitchFamily="34" charset="0"/>
              </a:rPr>
              <a:t>Focus on what is going well</a:t>
            </a:r>
          </a:p>
          <a:p>
            <a:r>
              <a:rPr lang="en-US" sz="1600" dirty="0" smtClean="0">
                <a:solidFill>
                  <a:srgbClr val="505153"/>
                </a:solidFill>
                <a:latin typeface="Verdana" pitchFamily="34" charset="0"/>
                <a:ea typeface="Verdana" pitchFamily="34" charset="0"/>
                <a:cs typeface="Verdana" pitchFamily="34" charset="0"/>
              </a:rPr>
              <a:t>Sort and categorize ideas</a:t>
            </a:r>
          </a:p>
          <a:p>
            <a:r>
              <a:rPr lang="en-US" sz="1600" dirty="0" smtClean="0">
                <a:solidFill>
                  <a:srgbClr val="505153"/>
                </a:solidFill>
                <a:latin typeface="Verdana" pitchFamily="34" charset="0"/>
                <a:ea typeface="Verdana" pitchFamily="34" charset="0"/>
                <a:cs typeface="Verdana" pitchFamily="34" charset="0"/>
              </a:rPr>
              <a:t>Strengthen relationships</a:t>
            </a:r>
          </a:p>
          <a:p>
            <a:r>
              <a:rPr lang="en-US" sz="1600" dirty="0" smtClean="0">
                <a:solidFill>
                  <a:srgbClr val="505153"/>
                </a:solidFill>
                <a:latin typeface="Verdana" pitchFamily="34" charset="0"/>
                <a:ea typeface="Verdana" pitchFamily="34" charset="0"/>
                <a:cs typeface="Verdana" pitchFamily="34" charset="0"/>
              </a:rPr>
              <a:t>Changing Perspectives</a:t>
            </a:r>
          </a:p>
          <a:p>
            <a:endParaRPr lang="en-US" sz="1800" dirty="0" smtClean="0"/>
          </a:p>
        </p:txBody>
      </p:sp>
      <p:sp>
        <p:nvSpPr>
          <p:cNvPr id="11" name="Content Placeholder 2"/>
          <p:cNvSpPr txBox="1">
            <a:spLocks/>
          </p:cNvSpPr>
          <p:nvPr/>
        </p:nvSpPr>
        <p:spPr bwMode="auto">
          <a:xfrm>
            <a:off x="4953000" y="2514600"/>
            <a:ext cx="4038600" cy="2514600"/>
          </a:xfrm>
          <a:prstGeom prst="rect">
            <a:avLst/>
          </a:prstGeom>
          <a:noFill/>
          <a:ln w="9525">
            <a:noFill/>
            <a:miter lim="800000"/>
            <a:headEnd/>
            <a:tailEnd/>
          </a:ln>
        </p:spPr>
        <p:txBody>
          <a:bodyPr/>
          <a:lstStyle/>
          <a:p>
            <a:pPr marL="342900" indent="-342900" eaLnBrk="0" hangingPunct="0">
              <a:spcBef>
                <a:spcPct val="20000"/>
              </a:spcBef>
              <a:buFont typeface="Arial" pitchFamily="34" charset="0"/>
              <a:buNone/>
              <a:defRPr/>
            </a:pPr>
            <a:r>
              <a:rPr lang="en-US" sz="1600" b="1" u="sng" dirty="0">
                <a:solidFill>
                  <a:srgbClr val="505153"/>
                </a:solidFill>
                <a:latin typeface="Verdana" pitchFamily="34" charset="0"/>
                <a:ea typeface="Verdana" pitchFamily="34" charset="0"/>
                <a:cs typeface="Verdana" pitchFamily="34" charset="0"/>
              </a:rPr>
              <a:t>Convergent Phase</a:t>
            </a:r>
            <a:r>
              <a:rPr lang="en-US" sz="1600" b="1" dirty="0">
                <a:solidFill>
                  <a:srgbClr val="505153"/>
                </a:solidFill>
                <a:latin typeface="Verdana" pitchFamily="34" charset="0"/>
                <a:ea typeface="Verdana" pitchFamily="34" charset="0"/>
                <a:cs typeface="Verdana" pitchFamily="34" charset="0"/>
              </a:rPr>
              <a:t>: (finding agreement on solutions)</a:t>
            </a:r>
          </a:p>
          <a:p>
            <a:pPr marL="342900" indent="-342900" eaLnBrk="0" hangingPunct="0">
              <a:spcBef>
                <a:spcPct val="20000"/>
              </a:spcBef>
              <a:buFont typeface="Arial" pitchFamily="34" charset="0"/>
              <a:buChar char="•"/>
              <a:defRPr/>
            </a:pPr>
            <a:r>
              <a:rPr lang="en-US" sz="1600" dirty="0">
                <a:solidFill>
                  <a:srgbClr val="505153"/>
                </a:solidFill>
                <a:latin typeface="Verdana" pitchFamily="34" charset="0"/>
                <a:ea typeface="Verdana" pitchFamily="34" charset="0"/>
                <a:cs typeface="Verdana" pitchFamily="34" charset="0"/>
              </a:rPr>
              <a:t>Clarify evaluation criteria</a:t>
            </a:r>
          </a:p>
          <a:p>
            <a:pPr marL="342900" indent="-342900" eaLnBrk="0" hangingPunct="0">
              <a:spcBef>
                <a:spcPct val="20000"/>
              </a:spcBef>
              <a:buFont typeface="Arial" pitchFamily="34" charset="0"/>
              <a:buChar char="•"/>
              <a:defRPr/>
            </a:pPr>
            <a:r>
              <a:rPr lang="en-US" sz="1600" dirty="0">
                <a:solidFill>
                  <a:srgbClr val="505153"/>
                </a:solidFill>
                <a:latin typeface="Verdana" pitchFamily="34" charset="0"/>
                <a:ea typeface="Verdana" pitchFamily="34" charset="0"/>
                <a:cs typeface="Verdana" pitchFamily="34" charset="0"/>
              </a:rPr>
              <a:t>Continuum of </a:t>
            </a:r>
            <a:r>
              <a:rPr lang="en-US" sz="1600" dirty="0" smtClean="0">
                <a:solidFill>
                  <a:srgbClr val="505153"/>
                </a:solidFill>
                <a:latin typeface="Verdana" pitchFamily="34" charset="0"/>
                <a:ea typeface="Verdana" pitchFamily="34" charset="0"/>
                <a:cs typeface="Verdana" pitchFamily="34" charset="0"/>
              </a:rPr>
              <a:t>Agreement</a:t>
            </a:r>
          </a:p>
          <a:p>
            <a:pPr marL="342900" indent="-342900" eaLnBrk="0" hangingPunct="0">
              <a:spcBef>
                <a:spcPct val="20000"/>
              </a:spcBef>
              <a:buFont typeface="Arial" pitchFamily="34" charset="0"/>
              <a:buChar char="•"/>
              <a:defRPr/>
            </a:pPr>
            <a:r>
              <a:rPr lang="en-US" sz="1600" dirty="0" smtClean="0">
                <a:solidFill>
                  <a:srgbClr val="505153"/>
                </a:solidFill>
                <a:latin typeface="Verdana" pitchFamily="34" charset="0"/>
                <a:ea typeface="Verdana" pitchFamily="34" charset="0"/>
                <a:cs typeface="Verdana" pitchFamily="34" charset="0"/>
              </a:rPr>
              <a:t>Decision Rule</a:t>
            </a:r>
          </a:p>
          <a:p>
            <a:pPr marL="342900" indent="-342900" eaLnBrk="0" hangingPunct="0">
              <a:spcBef>
                <a:spcPct val="20000"/>
              </a:spcBef>
              <a:buFont typeface="Arial" pitchFamily="34" charset="0"/>
              <a:buChar char="•"/>
              <a:defRPr/>
            </a:pPr>
            <a:r>
              <a:rPr lang="en-US" sz="1600" dirty="0" smtClean="0">
                <a:solidFill>
                  <a:srgbClr val="505153"/>
                </a:solidFill>
                <a:latin typeface="Verdana" pitchFamily="34" charset="0"/>
                <a:ea typeface="Verdana" pitchFamily="34" charset="0"/>
                <a:cs typeface="Verdana" pitchFamily="34" charset="0"/>
              </a:rPr>
              <a:t>Decision Point</a:t>
            </a:r>
            <a:endParaRPr lang="en-US" sz="1600" dirty="0">
              <a:solidFill>
                <a:srgbClr val="505153"/>
              </a:solidFill>
              <a:latin typeface="Verdana" pitchFamily="34" charset="0"/>
              <a:ea typeface="Verdana" pitchFamily="34" charset="0"/>
              <a:cs typeface="Verdana" pitchFamily="34" charset="0"/>
            </a:endParaRPr>
          </a:p>
        </p:txBody>
      </p:sp>
      <p:pic>
        <p:nvPicPr>
          <p:cNvPr id="13" name="Slide 14 A.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7999939" y="470138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Slide 14 B.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extLst>
              <a:ext uri="{28A0092B-C50C-407E-A947-70E740481C1C}">
                <a14:useLocalDpi xmlns:a14="http://schemas.microsoft.com/office/drawing/2010/main" val="0"/>
              </a:ext>
            </a:extLst>
          </a:blip>
          <a:srcRect/>
          <a:stretch>
            <a:fillRect/>
          </a:stretch>
        </p:blipFill>
        <p:spPr bwMode="auto">
          <a:xfrm>
            <a:off x="7127131" y="595868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58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879" fill="hold"/>
                                        <p:tgtEl>
                                          <p:spTgt spid="13"/>
                                        </p:tgtEl>
                                      </p:cBhvr>
                                    </p:cmd>
                                  </p:childTnLst>
                                </p:cTn>
                              </p:par>
                            </p:childTnLst>
                          </p:cTn>
                        </p:par>
                        <p:par>
                          <p:cTn id="7" fill="hold">
                            <p:stCondLst>
                              <p:cond delay="32879"/>
                            </p:stCondLst>
                            <p:childTnLst>
                              <p:par>
                                <p:cTn id="8" presetID="1" presetClass="mediacall" presetSubtype="0" fill="hold" nodeType="afterEffect">
                                  <p:stCondLst>
                                    <p:cond delay="0"/>
                                  </p:stCondLst>
                                  <p:childTnLst>
                                    <p:cmd type="call" cmd="playFrom(0.0)">
                                      <p:cBhvr>
                                        <p:cTn id="9" dur="1472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13"/>
                </p:tgtEl>
              </p:cMediaNode>
            </p:audio>
            <p:audio>
              <p:cMediaNode vol="80000" showWhenStopped="0">
                <p:cTn id="11" fill="hold" display="0">
                  <p:stCondLst>
                    <p:cond delay="indefinite"/>
                  </p:stCondLst>
                  <p:endCondLst>
                    <p:cond evt="onStopAudio" delay="0">
                      <p:tgtEl>
                        <p:sldTgt/>
                      </p:tgtEl>
                    </p:cond>
                  </p:endCondLst>
                </p:cTn>
                <p:tgtEl>
                  <p:spTgt spid="1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838200"/>
          </a:xfrm>
          <a:ln>
            <a:noFill/>
          </a:ln>
        </p:spPr>
        <p:txBody>
          <a:bodyPr>
            <a:normAutofit/>
          </a:bodyPr>
          <a:lstStyle/>
          <a:p>
            <a:r>
              <a:rPr lang="en-US" sz="3600" dirty="0" smtClean="0">
                <a:solidFill>
                  <a:srgbClr val="505153"/>
                </a:solidFill>
                <a:effectLst>
                  <a:glow rad="101600">
                    <a:schemeClr val="bg1">
                      <a:alpha val="60000"/>
                    </a:schemeClr>
                  </a:glow>
                </a:effectLst>
                <a:latin typeface="Lucida Fax" pitchFamily="18" charset="0"/>
              </a:rPr>
              <a:t>Nutshell</a:t>
            </a:r>
            <a:endParaRPr lang="en-US" sz="2800" dirty="0">
              <a:solidFill>
                <a:srgbClr val="505153"/>
              </a:solidFill>
              <a:latin typeface="Lucida Fax" pitchFamily="18" charset="0"/>
            </a:endParaRPr>
          </a:p>
        </p:txBody>
      </p:sp>
      <p:sp>
        <p:nvSpPr>
          <p:cNvPr id="3" name="Content Placeholder 2"/>
          <p:cNvSpPr>
            <a:spLocks noGrp="1"/>
          </p:cNvSpPr>
          <p:nvPr>
            <p:ph idx="1"/>
          </p:nvPr>
        </p:nvSpPr>
        <p:spPr>
          <a:xfrm>
            <a:off x="533400" y="2667000"/>
            <a:ext cx="8229600" cy="4038600"/>
          </a:xfrm>
        </p:spPr>
        <p:txBody>
          <a:bodyPr>
            <a:normAutofit lnSpcReduction="10000"/>
          </a:bodyPr>
          <a:lstStyle/>
          <a:p>
            <a:pPr marL="0" indent="0">
              <a:spcBef>
                <a:spcPct val="50000"/>
              </a:spcBef>
              <a:buNone/>
            </a:pPr>
            <a:r>
              <a:rPr lang="en-US" sz="3000" dirty="0" smtClean="0">
                <a:solidFill>
                  <a:srgbClr val="505153"/>
                </a:solidFill>
                <a:latin typeface="Verdana" pitchFamily="34" charset="0"/>
              </a:rPr>
              <a:t>A good way to engage (gain the support of) your stakeholders during decision making:</a:t>
            </a:r>
          </a:p>
          <a:p>
            <a:pPr marL="971550" lvl="1" indent="-514350" fontAlgn="auto">
              <a:spcAft>
                <a:spcPts val="0"/>
              </a:spcAft>
              <a:buFont typeface="Arial" pitchFamily="34" charset="0"/>
              <a:buAutoNum type="arabicPeriod"/>
              <a:defRPr/>
            </a:pPr>
            <a:r>
              <a:rPr lang="en-US" dirty="0">
                <a:solidFill>
                  <a:srgbClr val="505153"/>
                </a:solidFill>
                <a:latin typeface="Verdana" pitchFamily="34" charset="0"/>
                <a:ea typeface="Verdana" pitchFamily="34" charset="0"/>
                <a:cs typeface="Verdana" pitchFamily="34" charset="0"/>
              </a:rPr>
              <a:t>There are three phases in group decision making:  divergence, “groan zone”, and convergence.</a:t>
            </a:r>
          </a:p>
          <a:p>
            <a:pPr marL="971550" lvl="1" indent="-514350" fontAlgn="auto">
              <a:spcAft>
                <a:spcPts val="0"/>
              </a:spcAft>
              <a:buFont typeface="Arial" pitchFamily="34" charset="0"/>
              <a:buAutoNum type="arabicPeriod"/>
              <a:defRPr/>
            </a:pPr>
            <a:r>
              <a:rPr lang="en-US" dirty="0">
                <a:solidFill>
                  <a:srgbClr val="505153"/>
                </a:solidFill>
                <a:latin typeface="Verdana" pitchFamily="34" charset="0"/>
                <a:ea typeface="Verdana" pitchFamily="34" charset="0"/>
                <a:cs typeface="Verdana" pitchFamily="34" charset="0"/>
              </a:rPr>
              <a:t>Use the methods described on the worksheet to engage your  stakeholders in each phase.</a:t>
            </a:r>
          </a:p>
          <a:p>
            <a:pPr marL="0" indent="0">
              <a:buNone/>
            </a:pPr>
            <a:endParaRPr lang="en-US" dirty="0"/>
          </a:p>
        </p:txBody>
      </p:sp>
      <p:pic>
        <p:nvPicPr>
          <p:cNvPr id="4" name="58708aab-b9dd-4c05-8f49-a49355d1b52b" descr="cid:79CB3D55-D267-4B17-B7E0-585F19CB4D23"/>
          <p:cNvPicPr>
            <a:picLocks noChangeAspect="1" noChangeArrowheads="1"/>
          </p:cNvPicPr>
          <p:nvPr/>
        </p:nvPicPr>
        <p:blipFill>
          <a:blip r:embed="rId5" cstate="print"/>
          <a:srcRect/>
          <a:stretch>
            <a:fillRect/>
          </a:stretch>
        </p:blipFill>
        <p:spPr bwMode="auto">
          <a:xfrm>
            <a:off x="0" y="0"/>
            <a:ext cx="9144000" cy="1508289"/>
          </a:xfrm>
          <a:prstGeom prst="rect">
            <a:avLst/>
          </a:prstGeom>
          <a:noFill/>
          <a:ln w="9525">
            <a:noFill/>
            <a:miter lim="800000"/>
            <a:headEnd/>
            <a:tailEnd/>
          </a:ln>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pic>
        <p:nvPicPr>
          <p:cNvPr id="8" name="Slide 1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305800" y="6019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0826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4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58708aab-b9dd-4c05-8f49-a49355d1b52b" descr="cid:79CB3D55-D267-4B17-B7E0-585F19CB4D23"/>
          <p:cNvPicPr>
            <a:picLocks noChangeAspect="1" noChangeArrowheads="1"/>
          </p:cNvPicPr>
          <p:nvPr/>
        </p:nvPicPr>
        <p:blipFill>
          <a:blip r:embed="rId5" cstate="print"/>
          <a:srcRect/>
          <a:stretch>
            <a:fillRect/>
          </a:stretch>
        </p:blipFill>
        <p:spPr bwMode="auto">
          <a:xfrm>
            <a:off x="0" y="0"/>
            <a:ext cx="9144000" cy="1508289"/>
          </a:xfrm>
          <a:prstGeom prst="rect">
            <a:avLst/>
          </a:prstGeom>
          <a:noFill/>
          <a:ln w="9525">
            <a:noFill/>
            <a:miter lim="800000"/>
            <a:headEnd/>
            <a:tailEnd/>
          </a:ln>
        </p:spPr>
      </p:pic>
      <p:cxnSp>
        <p:nvCxnSpPr>
          <p:cNvPr id="5" name="Straight Connector 4"/>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457200" y="152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u="none" strike="noStrike" kern="1200" cap="none" spc="0" normalizeH="0" baseline="0" noProof="0" dirty="0">
              <a:ln>
                <a:noFill/>
              </a:ln>
              <a:solidFill>
                <a:srgbClr val="457E81"/>
              </a:solidFill>
              <a:effectLst/>
              <a:uLnTx/>
              <a:uFillTx/>
              <a:latin typeface="Lucida Fax" pitchFamily="18" charset="0"/>
              <a:ea typeface="+mj-ea"/>
              <a:cs typeface="+mj-cs"/>
            </a:endParaRPr>
          </a:p>
        </p:txBody>
      </p:sp>
      <p:sp>
        <p:nvSpPr>
          <p:cNvPr id="8" name="Text Placeholder 4"/>
          <p:cNvSpPr txBox="1">
            <a:spLocks/>
          </p:cNvSpPr>
          <p:nvPr/>
        </p:nvSpPr>
        <p:spPr>
          <a:xfrm>
            <a:off x="457200" y="2613025"/>
            <a:ext cx="8229600" cy="256857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0"/>
              </a:spcBef>
              <a:spcAft>
                <a:spcPts val="0"/>
              </a:spcAft>
              <a:buClrTx/>
              <a:buSzTx/>
              <a:tabLst/>
              <a:defRPr/>
            </a:pPr>
            <a:r>
              <a:rPr kumimoji="0" lang="en-US" sz="2400" b="0" i="0" u="none" strike="noStrike" kern="1200" cap="none" spc="0" normalizeH="0" baseline="0" noProof="0" dirty="0" smtClean="0">
                <a:ln>
                  <a:noFill/>
                </a:ln>
                <a:solidFill>
                  <a:srgbClr val="505153"/>
                </a:solidFill>
                <a:effectLst/>
                <a:uLnTx/>
                <a:uFillTx/>
                <a:latin typeface="Verdana" pitchFamily="34" charset="0"/>
              </a:rPr>
              <a:t>National Rural Health Resource</a:t>
            </a:r>
            <a:r>
              <a:rPr kumimoji="0" lang="en-US" sz="2400" b="0" i="0" u="none" strike="noStrike" kern="1200" cap="none" spc="0" normalizeH="0" noProof="0" dirty="0" smtClean="0">
                <a:ln>
                  <a:noFill/>
                </a:ln>
                <a:solidFill>
                  <a:srgbClr val="505153"/>
                </a:solidFill>
                <a:effectLst/>
                <a:uLnTx/>
                <a:uFillTx/>
                <a:latin typeface="Verdana" pitchFamily="34" charset="0"/>
              </a:rPr>
              <a:t> Center</a:t>
            </a:r>
          </a:p>
          <a:p>
            <a:pPr marL="342900" marR="0" lvl="0" indent="-342900" algn="ctr" defTabSz="914400" rtl="0" eaLnBrk="1" fontAlgn="auto" latinLnBrk="0" hangingPunct="1">
              <a:lnSpc>
                <a:spcPct val="100000"/>
              </a:lnSpc>
              <a:spcBef>
                <a:spcPct val="0"/>
              </a:spcBef>
              <a:spcAft>
                <a:spcPts val="0"/>
              </a:spcAft>
              <a:buClrTx/>
              <a:buSzTx/>
              <a:tabLst/>
              <a:defRPr/>
            </a:pPr>
            <a:r>
              <a:rPr lang="en-US" sz="2400" baseline="0" dirty="0" smtClean="0">
                <a:solidFill>
                  <a:srgbClr val="505153"/>
                </a:solidFill>
                <a:latin typeface="Verdana" pitchFamily="34" charset="0"/>
              </a:rPr>
              <a:t>600</a:t>
            </a:r>
            <a:r>
              <a:rPr lang="en-US" sz="2400" dirty="0" smtClean="0">
                <a:solidFill>
                  <a:srgbClr val="505153"/>
                </a:solidFill>
                <a:latin typeface="Verdana" pitchFamily="34" charset="0"/>
              </a:rPr>
              <a:t> East Superior Street, Suite 404</a:t>
            </a:r>
          </a:p>
          <a:p>
            <a:pPr marL="342900" marR="0" lvl="0" indent="-342900" algn="ctr" defTabSz="914400" rtl="0" eaLnBrk="1" fontAlgn="auto" latinLnBrk="0" hangingPunct="1">
              <a:lnSpc>
                <a:spcPct val="100000"/>
              </a:lnSpc>
              <a:spcBef>
                <a:spcPct val="0"/>
              </a:spcBef>
              <a:spcAft>
                <a:spcPts val="0"/>
              </a:spcAft>
              <a:buClrTx/>
              <a:buSzTx/>
              <a:tabLst/>
              <a:defRPr/>
            </a:pPr>
            <a:r>
              <a:rPr kumimoji="0" lang="en-US" sz="2400" b="0" i="0" u="none" strike="noStrike" kern="1200" cap="none" spc="0" normalizeH="0" baseline="0" noProof="0" dirty="0" smtClean="0">
                <a:ln>
                  <a:noFill/>
                </a:ln>
                <a:solidFill>
                  <a:srgbClr val="505153"/>
                </a:solidFill>
                <a:effectLst/>
                <a:uLnTx/>
                <a:uFillTx/>
                <a:latin typeface="Verdana" pitchFamily="34" charset="0"/>
              </a:rPr>
              <a:t>Duluth</a:t>
            </a:r>
            <a:r>
              <a:rPr lang="en-US" sz="2400" dirty="0" smtClean="0">
                <a:solidFill>
                  <a:srgbClr val="505153"/>
                </a:solidFill>
                <a:latin typeface="Verdana" pitchFamily="34" charset="0"/>
              </a:rPr>
              <a:t>, MN 55802</a:t>
            </a:r>
          </a:p>
          <a:p>
            <a:pPr marL="342900" marR="0" lvl="0" indent="-342900" algn="ctr" defTabSz="914400" rtl="0" eaLnBrk="1" fontAlgn="auto" latinLnBrk="0" hangingPunct="1">
              <a:lnSpc>
                <a:spcPct val="100000"/>
              </a:lnSpc>
              <a:spcBef>
                <a:spcPct val="0"/>
              </a:spcBef>
              <a:spcAft>
                <a:spcPts val="0"/>
              </a:spcAft>
              <a:buClrTx/>
              <a:buSzTx/>
              <a:tabLst/>
              <a:defRPr/>
            </a:pPr>
            <a:r>
              <a:rPr lang="en-US" sz="2400" dirty="0" smtClean="0">
                <a:solidFill>
                  <a:srgbClr val="505153"/>
                </a:solidFill>
                <a:latin typeface="Verdana" pitchFamily="34" charset="0"/>
              </a:rPr>
              <a:t>(218) 727-9390 ext. (233)</a:t>
            </a:r>
          </a:p>
          <a:p>
            <a:pPr marL="342900" marR="0" lvl="0" indent="-342900" algn="ctr" defTabSz="914400" rtl="0" eaLnBrk="1" fontAlgn="auto" latinLnBrk="0" hangingPunct="1">
              <a:lnSpc>
                <a:spcPct val="100000"/>
              </a:lnSpc>
              <a:spcBef>
                <a:spcPct val="0"/>
              </a:spcBef>
              <a:spcAft>
                <a:spcPts val="0"/>
              </a:spcAft>
              <a:buClrTx/>
              <a:buSzTx/>
              <a:tabLst/>
              <a:defRPr/>
            </a:pPr>
            <a:r>
              <a:rPr lang="en-US" sz="2400" dirty="0" smtClean="0">
                <a:solidFill>
                  <a:srgbClr val="505153"/>
                </a:solidFill>
                <a:latin typeface="Verdana" pitchFamily="34" charset="0"/>
                <a:hlinkClick r:id="rId6"/>
              </a:rPr>
              <a:t>rhitnd@ruralcenter.org</a:t>
            </a:r>
            <a:r>
              <a:rPr lang="en-US" sz="2400" dirty="0" smtClean="0">
                <a:solidFill>
                  <a:srgbClr val="505153"/>
                </a:solidFill>
                <a:latin typeface="Verdana" pitchFamily="34" charset="0"/>
              </a:rPr>
              <a:t>   </a:t>
            </a:r>
          </a:p>
          <a:p>
            <a:pPr marL="342900" marR="0" lvl="0" indent="-342900" algn="l" defTabSz="914400" rtl="0" eaLnBrk="1" fontAlgn="auto" latinLnBrk="0" hangingPunct="1">
              <a:lnSpc>
                <a:spcPct val="100000"/>
              </a:lnSpc>
              <a:spcBef>
                <a:spcPct val="0"/>
              </a:spcBef>
              <a:spcAft>
                <a:spcPts val="0"/>
              </a:spcAft>
              <a:buClrTx/>
              <a:buSzTx/>
              <a:tabLst/>
              <a:defRPr/>
            </a:pPr>
            <a:endParaRPr kumimoji="0" lang="en-US" sz="2800" b="0" i="0" u="none" strike="noStrike" kern="1200" cap="none" spc="0" normalizeH="0" baseline="0" noProof="0" dirty="0" smtClean="0">
              <a:ln>
                <a:noFill/>
              </a:ln>
              <a:solidFill>
                <a:srgbClr val="505153"/>
              </a:solidFill>
              <a:effectLst/>
              <a:uLnTx/>
              <a:uFillTx/>
              <a:latin typeface="+mn-lt"/>
              <a:ea typeface="+mn-ea"/>
              <a:cs typeface="+mn-cs"/>
            </a:endParaRPr>
          </a:p>
        </p:txBody>
      </p:sp>
      <p:pic>
        <p:nvPicPr>
          <p:cNvPr id="9" name="Slide 16_music only.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3820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828800" y="5443814"/>
            <a:ext cx="5486400" cy="369332"/>
          </a:xfrm>
          <a:prstGeom prst="rect">
            <a:avLst/>
          </a:prstGeom>
        </p:spPr>
        <p:txBody>
          <a:bodyPr wrap="square">
            <a:spAutoFit/>
          </a:bodyPr>
          <a:lstStyle/>
          <a:p>
            <a:pPr algn="ctr" fontAlgn="auto">
              <a:spcAft>
                <a:spcPts val="0"/>
              </a:spcAft>
              <a:defRPr/>
            </a:pPr>
            <a:r>
              <a:rPr lang="en-US" dirty="0">
                <a:solidFill>
                  <a:srgbClr val="457E81"/>
                </a:solidFill>
                <a:latin typeface="Lucida Fax" pitchFamily="18" charset="0"/>
              </a:rPr>
              <a:t>“Nutshell” Narrator:  Arlene J. Anderson</a:t>
            </a:r>
          </a:p>
        </p:txBody>
      </p:sp>
    </p:spTree>
    <p:extLst>
      <p:ext uri="{BB962C8B-B14F-4D97-AF65-F5344CB8AC3E}">
        <p14:creationId xmlns:p14="http://schemas.microsoft.com/office/powerpoint/2010/main" val="3186776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52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0" y="2290763"/>
            <a:ext cx="91440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a:solidFill>
                  <a:srgbClr val="505153"/>
                </a:solidFill>
                <a:latin typeface="Lucida Fax" pitchFamily="18" charset="0"/>
              </a:rPr>
              <a:t>Building Commitment</a:t>
            </a:r>
            <a:endParaRPr lang="en-US" sz="3200" dirty="0">
              <a:solidFill>
                <a:srgbClr val="26676D"/>
              </a:solidFill>
              <a:latin typeface="Verdana" pitchFamily="34" charset="0"/>
            </a:endParaRPr>
          </a:p>
          <a:p>
            <a:pPr algn="ctr" eaLnBrk="1" hangingPunct="1"/>
            <a:r>
              <a:rPr lang="en-US" sz="3200" dirty="0">
                <a:solidFill>
                  <a:srgbClr val="505153"/>
                </a:solidFill>
                <a:latin typeface="Verdana" pitchFamily="34" charset="0"/>
              </a:rPr>
              <a:t>Through Group Decision Making </a:t>
            </a:r>
            <a:endParaRPr lang="en-US" sz="3200" b="1" dirty="0">
              <a:solidFill>
                <a:srgbClr val="505153"/>
              </a:solidFill>
              <a:latin typeface="Lucida Fax" pitchFamily="18" charset="0"/>
            </a:endParaRPr>
          </a:p>
        </p:txBody>
      </p:sp>
      <p:pic>
        <p:nvPicPr>
          <p:cNvPr id="13316" name="58708aab-b9dd-4c05-8f49-a49355d1b52b" descr="cid:79CB3D55-D267-4B17-B7E0-585F19CB4D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10"/>
          <p:cNvSpPr txBox="1">
            <a:spLocks noChangeArrowheads="1"/>
          </p:cNvSpPr>
          <p:nvPr/>
        </p:nvSpPr>
        <p:spPr bwMode="auto">
          <a:xfrm>
            <a:off x="4953000" y="5189538"/>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000">
              <a:solidFill>
                <a:srgbClr val="505153"/>
              </a:solidFill>
              <a:latin typeface="Verdana" pitchFamily="34" charset="0"/>
            </a:endParaRPr>
          </a:p>
          <a:p>
            <a:pPr algn="r" eaLnBrk="1" hangingPunct="1"/>
            <a:endParaRPr lang="en-US">
              <a:solidFill>
                <a:schemeClr val="bg1"/>
              </a:solidFill>
              <a:latin typeface="Apex new"/>
            </a:endParaRPr>
          </a:p>
        </p:txBody>
      </p:sp>
      <p:sp>
        <p:nvSpPr>
          <p:cNvPr id="13318" name="Rectangle 7"/>
          <p:cNvSpPr>
            <a:spLocks noChangeArrowheads="1"/>
          </p:cNvSpPr>
          <p:nvPr/>
        </p:nvSpPr>
        <p:spPr bwMode="auto">
          <a:xfrm>
            <a:off x="1143000" y="4191000"/>
            <a:ext cx="6477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a:solidFill>
                  <a:srgbClr val="26676D"/>
                </a:solidFill>
                <a:latin typeface="Verdana" pitchFamily="34" charset="0"/>
              </a:rPr>
              <a:t>Aim for Impact and Sustainability</a:t>
            </a:r>
          </a:p>
          <a:p>
            <a:pPr algn="ctr"/>
            <a:r>
              <a:rPr lang="en-US" sz="2000">
                <a:solidFill>
                  <a:srgbClr val="26676D"/>
                </a:solidFill>
                <a:latin typeface="Verdana" pitchFamily="34" charset="0"/>
              </a:rPr>
              <a:t>Essentials for leaders in rural health</a:t>
            </a:r>
          </a:p>
          <a:p>
            <a:pPr algn="ctr"/>
            <a:r>
              <a:rPr lang="en-US" sz="2000">
                <a:solidFill>
                  <a:srgbClr val="26676D"/>
                </a:solidFill>
                <a:latin typeface="Verdana" pitchFamily="34" charset="0"/>
              </a:rPr>
              <a:t>Leadership Component</a:t>
            </a:r>
            <a:endParaRPr lang="en-US">
              <a:solidFill>
                <a:srgbClr val="26676D"/>
              </a:solidFill>
              <a:latin typeface="Verdana" pitchFamily="34" charset="0"/>
            </a:endParaRPr>
          </a:p>
        </p:txBody>
      </p:sp>
      <p:sp>
        <p:nvSpPr>
          <p:cNvPr id="13" name="Slide Number Placeholder 12"/>
          <p:cNvSpPr>
            <a:spLocks noGrp="1"/>
          </p:cNvSpPr>
          <p:nvPr>
            <p:ph type="sldNum" sz="quarter" idx="12"/>
          </p:nvPr>
        </p:nvSpPr>
        <p:spPr/>
        <p:txBody>
          <a:bodyPr/>
          <a:lstStyle/>
          <a:p>
            <a:pPr>
              <a:defRPr/>
            </a:pPr>
            <a:fld id="{CA856F56-B617-44FE-A6A8-C688E5824FBA}" type="slidenum">
              <a:rPr lang="en-US" smtClean="0"/>
              <a:pPr>
                <a:defRPr/>
              </a:pPr>
              <a:t>2</a:t>
            </a:fld>
            <a:endParaRPr lang="en-US" dirty="0"/>
          </a:p>
        </p:txBody>
      </p:sp>
      <p:pic>
        <p:nvPicPr>
          <p:cNvPr id="4" name="Slide 1_music only_22 sec w fade out.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202304" y="4899878"/>
            <a:ext cx="609600" cy="609600"/>
          </a:xfrm>
          <a:prstGeom prst="rect">
            <a:avLst/>
          </a:prstGeom>
        </p:spPr>
      </p:pic>
      <p:pic>
        <p:nvPicPr>
          <p:cNvPr id="5" name="slide 1_edited  less gain.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202304" y="5683168"/>
            <a:ext cx="609600" cy="609600"/>
          </a:xfrm>
          <a:prstGeom prst="rect">
            <a:avLst/>
          </a:prstGeom>
        </p:spPr>
      </p:pic>
      <p:pic>
        <p:nvPicPr>
          <p:cNvPr id="11" name="58708aab-b9dd-4c05-8f49-a49355d1b52b" descr="cid:79CB3D55-D267-4B17-B7E0-585F19CB4D23"/>
          <p:cNvPicPr>
            <a:picLocks noChangeAspect="1" noChangeArrowheads="1"/>
          </p:cNvPicPr>
          <p:nvPr/>
        </p:nvPicPr>
        <p:blipFill>
          <a:blip r:embed="rId9" cstate="print"/>
          <a:srcRect/>
          <a:stretch>
            <a:fillRect/>
          </a:stretch>
        </p:blipFill>
        <p:spPr bwMode="auto">
          <a:xfrm>
            <a:off x="0" y="0"/>
            <a:ext cx="9144000" cy="1508289"/>
          </a:xfrm>
          <a:prstGeom prst="rect">
            <a:avLst/>
          </a:prstGeom>
          <a:noFill/>
          <a:ln w="9525">
            <a:noFill/>
            <a:miter lim="800000"/>
            <a:headEnd/>
            <a:tailEnd/>
          </a:ln>
        </p:spPr>
      </p:pic>
      <p:cxnSp>
        <p:nvCxnSpPr>
          <p:cNvPr id="12" name="Straight Connector 11"/>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6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audio>
              <p:cMediaNode vol="80000" showWhenStopped="0">
                <p:cTn id="8"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838200"/>
          </a:xfrm>
          <a:ln>
            <a:noFill/>
          </a:ln>
        </p:spPr>
        <p:txBody>
          <a:bodyPr>
            <a:normAutofit/>
          </a:bodyPr>
          <a:lstStyle/>
          <a:p>
            <a:r>
              <a:rPr lang="en-US" sz="3600" dirty="0" smtClean="0">
                <a:solidFill>
                  <a:srgbClr val="505153"/>
                </a:solidFill>
                <a:effectLst>
                  <a:glow rad="101600">
                    <a:schemeClr val="bg1">
                      <a:alpha val="60000"/>
                    </a:schemeClr>
                  </a:glow>
                </a:effectLst>
                <a:latin typeface="Lucida Fax" pitchFamily="18" charset="0"/>
              </a:rPr>
              <a:t>Reference</a:t>
            </a:r>
            <a:endParaRPr lang="en-US" sz="2800" dirty="0">
              <a:solidFill>
                <a:srgbClr val="505153"/>
              </a:solidFill>
              <a:latin typeface="Lucida Fax" pitchFamily="18" charset="0"/>
            </a:endParaRPr>
          </a:p>
        </p:txBody>
      </p:sp>
      <p:pic>
        <p:nvPicPr>
          <p:cNvPr id="4" name="58708aab-b9dd-4c05-8f49-a49355d1b52b" descr="cid:79CB3D55-D267-4B17-B7E0-585F19CB4D23"/>
          <p:cNvPicPr>
            <a:picLocks noChangeAspect="1" noChangeArrowheads="1"/>
          </p:cNvPicPr>
          <p:nvPr/>
        </p:nvPicPr>
        <p:blipFill>
          <a:blip r:embed="rId5" cstate="print"/>
          <a:srcRect/>
          <a:stretch>
            <a:fillRect/>
          </a:stretch>
        </p:blipFill>
        <p:spPr bwMode="auto">
          <a:xfrm>
            <a:off x="0" y="0"/>
            <a:ext cx="9144000" cy="1508289"/>
          </a:xfrm>
          <a:prstGeom prst="rect">
            <a:avLst/>
          </a:prstGeom>
          <a:noFill/>
          <a:ln w="9525">
            <a:noFill/>
            <a:miter lim="800000"/>
            <a:headEnd/>
            <a:tailEnd/>
          </a:ln>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pic>
        <p:nvPicPr>
          <p:cNvPr id="8" name="Picture 6" descr="C:\Users\Owner\Desktop\Fressine\Goat 2\DSC05383.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352800" y="2743200"/>
            <a:ext cx="2867198" cy="36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lide 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3058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232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1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838200"/>
          </a:xfrm>
          <a:ln>
            <a:noFill/>
          </a:ln>
        </p:spPr>
        <p:txBody>
          <a:bodyPr>
            <a:normAutofit/>
          </a:bodyPr>
          <a:lstStyle/>
          <a:p>
            <a:r>
              <a:rPr lang="en-US" sz="3600" dirty="0" smtClean="0">
                <a:solidFill>
                  <a:srgbClr val="505153"/>
                </a:solidFill>
                <a:effectLst>
                  <a:glow rad="101600">
                    <a:schemeClr val="bg1">
                      <a:alpha val="60000"/>
                    </a:schemeClr>
                  </a:glow>
                </a:effectLst>
                <a:latin typeface="Lucida Fax" pitchFamily="18" charset="0"/>
              </a:rPr>
              <a:t>Engaging Stakeholders</a:t>
            </a:r>
            <a:endParaRPr lang="en-US" sz="2800" dirty="0">
              <a:solidFill>
                <a:srgbClr val="505153"/>
              </a:solidFill>
              <a:latin typeface="Lucida Fax" pitchFamily="18" charset="0"/>
            </a:endParaRPr>
          </a:p>
        </p:txBody>
      </p:sp>
      <p:sp>
        <p:nvSpPr>
          <p:cNvPr id="3" name="Content Placeholder 2"/>
          <p:cNvSpPr>
            <a:spLocks noGrp="1"/>
          </p:cNvSpPr>
          <p:nvPr>
            <p:ph idx="1"/>
          </p:nvPr>
        </p:nvSpPr>
        <p:spPr>
          <a:xfrm>
            <a:off x="533400" y="2667000"/>
            <a:ext cx="8229600" cy="4038600"/>
          </a:xfrm>
        </p:spPr>
        <p:txBody>
          <a:bodyPr>
            <a:normAutofit/>
          </a:bodyPr>
          <a:lstStyle/>
          <a:p>
            <a:pPr marL="0" indent="0">
              <a:buNone/>
            </a:pPr>
            <a:r>
              <a:rPr lang="en-US" sz="2600" dirty="0" smtClean="0">
                <a:solidFill>
                  <a:srgbClr val="505153"/>
                </a:solidFill>
                <a:latin typeface="Verdana" pitchFamily="34" charset="0"/>
              </a:rPr>
              <a:t>To engage: to attract and hold attention; gain support</a:t>
            </a:r>
          </a:p>
          <a:p>
            <a:r>
              <a:rPr lang="en-US" sz="2600" dirty="0" smtClean="0">
                <a:solidFill>
                  <a:srgbClr val="505153"/>
                </a:solidFill>
                <a:latin typeface="Verdana" pitchFamily="34" charset="0"/>
              </a:rPr>
              <a:t>Board Members</a:t>
            </a:r>
          </a:p>
          <a:p>
            <a:r>
              <a:rPr lang="en-US" sz="2600" dirty="0" smtClean="0">
                <a:solidFill>
                  <a:srgbClr val="505153"/>
                </a:solidFill>
                <a:latin typeface="Verdana" pitchFamily="34" charset="0"/>
              </a:rPr>
              <a:t>Providers</a:t>
            </a:r>
          </a:p>
          <a:p>
            <a:r>
              <a:rPr lang="en-US" sz="2600" dirty="0" smtClean="0">
                <a:solidFill>
                  <a:srgbClr val="505153"/>
                </a:solidFill>
                <a:latin typeface="Verdana" pitchFamily="34" charset="0"/>
              </a:rPr>
              <a:t>Patients</a:t>
            </a:r>
          </a:p>
          <a:p>
            <a:r>
              <a:rPr lang="en-US" sz="2600" dirty="0" smtClean="0">
                <a:solidFill>
                  <a:srgbClr val="505153"/>
                </a:solidFill>
                <a:latin typeface="Verdana" pitchFamily="34" charset="0"/>
              </a:rPr>
              <a:t>Staff</a:t>
            </a:r>
          </a:p>
          <a:p>
            <a:r>
              <a:rPr lang="en-US" sz="2600" dirty="0" smtClean="0">
                <a:solidFill>
                  <a:srgbClr val="505153"/>
                </a:solidFill>
                <a:latin typeface="Verdana" pitchFamily="34" charset="0"/>
              </a:rPr>
              <a:t>Partners</a:t>
            </a:r>
          </a:p>
          <a:p>
            <a:r>
              <a:rPr lang="en-US" sz="2600" dirty="0" smtClean="0">
                <a:solidFill>
                  <a:srgbClr val="505153"/>
                </a:solidFill>
                <a:latin typeface="Verdana" pitchFamily="34" charset="0"/>
              </a:rPr>
              <a:t>Network Members</a:t>
            </a:r>
          </a:p>
          <a:p>
            <a:endParaRPr lang="en-US" dirty="0">
              <a:solidFill>
                <a:srgbClr val="505153"/>
              </a:solidFill>
            </a:endParaRPr>
          </a:p>
        </p:txBody>
      </p:sp>
      <p:pic>
        <p:nvPicPr>
          <p:cNvPr id="4" name="58708aab-b9dd-4c05-8f49-a49355d1b52b" descr="cid:79CB3D55-D267-4B17-B7E0-585F19CB4D23"/>
          <p:cNvPicPr>
            <a:picLocks noChangeAspect="1" noChangeArrowheads="1"/>
          </p:cNvPicPr>
          <p:nvPr/>
        </p:nvPicPr>
        <p:blipFill>
          <a:blip r:embed="rId5" cstate="print"/>
          <a:srcRect/>
          <a:stretch>
            <a:fillRect/>
          </a:stretch>
        </p:blipFill>
        <p:spPr bwMode="auto">
          <a:xfrm>
            <a:off x="0" y="0"/>
            <a:ext cx="9144000" cy="1508289"/>
          </a:xfrm>
          <a:prstGeom prst="rect">
            <a:avLst/>
          </a:prstGeom>
          <a:noFill/>
          <a:ln w="9525">
            <a:noFill/>
            <a:miter lim="800000"/>
            <a:headEnd/>
            <a:tailEnd/>
          </a:ln>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pic>
        <p:nvPicPr>
          <p:cNvPr id="8" name="Slide 3.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305800" y="5943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2670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59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838200"/>
          </a:xfrm>
          <a:ln>
            <a:miter lim="800000"/>
            <a:headEnd/>
            <a:tailEnd/>
          </a:ln>
          <a:extLst/>
        </p:spPr>
        <p:txBody>
          <a:bodyPr rtlCol="0">
            <a:no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How Groups Make Decisions</a:t>
            </a:r>
            <a:endParaRPr lang="en-US" sz="3600" dirty="0">
              <a:solidFill>
                <a:srgbClr val="A9D18A"/>
              </a:solidFill>
              <a:latin typeface="Lucida Fax" pitchFamily="18" charset="0"/>
            </a:endParaRPr>
          </a:p>
        </p:txBody>
      </p:sp>
      <p:pic>
        <p:nvPicPr>
          <p:cNvPr id="16387" name="58708aab-b9dd-4c05-8f49-a49355d1b52b" descr="cid:79CB3D55-D267-4B17-B7E0-585F19CB4D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14400" y="39624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2" name="TextBox 12"/>
          <p:cNvSpPr txBox="1">
            <a:spLocks noChangeArrowheads="1"/>
          </p:cNvSpPr>
          <p:nvPr/>
        </p:nvSpPr>
        <p:spPr bwMode="auto">
          <a:xfrm>
            <a:off x="1143000" y="40386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New Topic</a:t>
            </a:r>
          </a:p>
        </p:txBody>
      </p:sp>
      <p:sp>
        <p:nvSpPr>
          <p:cNvPr id="14" name="Oval 13"/>
          <p:cNvSpPr/>
          <p:nvPr/>
        </p:nvSpPr>
        <p:spPr>
          <a:xfrm>
            <a:off x="20574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57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8956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4495800" y="4876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276600" y="4876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4800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276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5257800" y="4876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0386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7912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943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6248400" y="4876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7315200" y="38862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06" name="TextBox 28"/>
          <p:cNvSpPr txBox="1">
            <a:spLocks noChangeArrowheads="1"/>
          </p:cNvSpPr>
          <p:nvPr/>
        </p:nvSpPr>
        <p:spPr bwMode="auto">
          <a:xfrm>
            <a:off x="7391400" y="39624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Decision Point</a:t>
            </a:r>
          </a:p>
        </p:txBody>
      </p:sp>
      <p:cxnSp>
        <p:nvCxnSpPr>
          <p:cNvPr id="31" name="Straight Connector 30"/>
          <p:cNvCxnSpPr/>
          <p:nvPr/>
        </p:nvCxnSpPr>
        <p:spPr>
          <a:xfrm>
            <a:off x="7924800" y="4267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077200" y="4038600"/>
            <a:ext cx="381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14600" y="3733800"/>
            <a:ext cx="228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429000" y="37338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648200" y="37338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908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10000" y="43434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334000" y="43434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14600" y="5029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733800" y="50292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953000" y="502920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638800" y="5029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24600" y="37338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4770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781800" y="48006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066800" y="5791200"/>
            <a:ext cx="647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423" name="TextBox 50"/>
          <p:cNvSpPr txBox="1">
            <a:spLocks noChangeArrowheads="1"/>
          </p:cNvSpPr>
          <p:nvPr/>
        </p:nvSpPr>
        <p:spPr bwMode="auto">
          <a:xfrm>
            <a:off x="1295400" y="5878513"/>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Time</a:t>
            </a:r>
          </a:p>
        </p:txBody>
      </p:sp>
      <p:cxnSp>
        <p:nvCxnSpPr>
          <p:cNvPr id="55" name="Straight Arrow Connector 54"/>
          <p:cNvCxnSpPr/>
          <p:nvPr/>
        </p:nvCxnSpPr>
        <p:spPr>
          <a:xfrm flipV="1">
            <a:off x="685800" y="2971800"/>
            <a:ext cx="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425" name="TextBox 55"/>
          <p:cNvSpPr txBox="1">
            <a:spLocks noChangeArrowheads="1"/>
          </p:cNvSpPr>
          <p:nvPr/>
        </p:nvSpPr>
        <p:spPr bwMode="auto">
          <a:xfrm rot="-5400000">
            <a:off x="-1072356" y="3769668"/>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Diversity of ideas</a:t>
            </a:r>
          </a:p>
        </p:txBody>
      </p:sp>
      <p:sp>
        <p:nvSpPr>
          <p:cNvPr id="3" name="Slide Number Placeholder 2"/>
          <p:cNvSpPr>
            <a:spLocks noGrp="1"/>
          </p:cNvSpPr>
          <p:nvPr>
            <p:ph type="sldNum" sz="quarter" idx="12"/>
          </p:nvPr>
        </p:nvSpPr>
        <p:spPr/>
        <p:txBody>
          <a:bodyPr/>
          <a:lstStyle/>
          <a:p>
            <a:pPr>
              <a:defRPr/>
            </a:pPr>
            <a:fld id="{6E12A1FD-9371-4638-BD23-1770CB5034A4}" type="slidenum">
              <a:rPr lang="en-US" smtClean="0"/>
              <a:pPr>
                <a:defRPr/>
              </a:pPr>
              <a:t>5</a:t>
            </a:fld>
            <a:endParaRPr lang="en-US" dirty="0"/>
          </a:p>
        </p:txBody>
      </p:sp>
      <p:pic>
        <p:nvPicPr>
          <p:cNvPr id="5" name="Slide 4.wma">
            <a:hlinkClick r:id="" action="ppaction://media"/>
          </p:cNvPr>
          <p:cNvPicPr>
            <a:picLocks noGrp="1" noChangeAspect="1"/>
          </p:cNvPicPr>
          <p:nvPr>
            <p:ph idx="1"/>
            <a:audioFile r:link="rId3"/>
            <p:extLst>
              <p:ext uri="{DAA4B4D4-6D71-4841-9C94-3DE7FCFB9230}">
                <p14:media xmlns:p14="http://schemas.microsoft.com/office/powerpoint/2010/main" r:embed="rId2"/>
              </p:ext>
            </p:extLst>
          </p:nvPr>
        </p:nvPicPr>
        <p:blipFill>
          <a:blip r:embed="rId7">
            <a:extLst>
              <a:ext uri="{28A0092B-C50C-407E-A947-70E740481C1C}">
                <a14:useLocalDpi xmlns:a14="http://schemas.microsoft.com/office/drawing/2010/main" val="0"/>
              </a:ext>
            </a:extLst>
          </a:blip>
          <a:srcRect/>
          <a:stretch>
            <a:fillRect/>
          </a:stretch>
        </p:blipFill>
        <p:spPr>
          <a:xfrm>
            <a:off x="8458200" y="5730578"/>
            <a:ext cx="609600" cy="609600"/>
          </a:xfrm>
        </p:spPr>
      </p:pic>
      <p:sp>
        <p:nvSpPr>
          <p:cNvPr id="47" name="Oval 46"/>
          <p:cNvSpPr/>
          <p:nvPr/>
        </p:nvSpPr>
        <p:spPr>
          <a:xfrm>
            <a:off x="2078736" y="4812792"/>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ustDataLst>
      <p:tags r:id="rId1"/>
    </p:custDataLst>
  </p:cSld>
  <p:clrMapOvr>
    <a:masterClrMapping/>
  </p:clrMapOvr>
  <p:transition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7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ttp://t1.gstatic.com/images?q=tbn:ANd9GcT2eVV_9-DcPaglw9ocXycuQeheYtrDCbAeRwpOREpbPw1Uvjy1i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6"/>
          <p:cNvSpPr txBox="1">
            <a:spLocks noChangeArrowheads="1"/>
          </p:cNvSpPr>
          <p:nvPr/>
        </p:nvSpPr>
        <p:spPr bwMode="auto">
          <a:xfrm>
            <a:off x="0" y="2514600"/>
            <a:ext cx="792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800" b="1" dirty="0">
                <a:solidFill>
                  <a:srgbClr val="505153"/>
                </a:solidFill>
                <a:latin typeface="Verdana" pitchFamily="34" charset="0"/>
                <a:ea typeface="Verdana" pitchFamily="34" charset="0"/>
                <a:cs typeface="Verdana" pitchFamily="34" charset="0"/>
              </a:rPr>
              <a:t>Only in your dreams!</a:t>
            </a:r>
            <a:endParaRPr lang="en-US" sz="4400" dirty="0">
              <a:solidFill>
                <a:srgbClr val="26676D"/>
              </a:solidFill>
              <a:latin typeface="Verdana" pitchFamily="34" charset="0"/>
              <a:ea typeface="Verdana" pitchFamily="34" charset="0"/>
              <a:cs typeface="Verdana" pitchFamily="34" charset="0"/>
            </a:endParaRPr>
          </a:p>
          <a:p>
            <a:pPr algn="ctr" eaLnBrk="1" hangingPunct="1"/>
            <a:endParaRPr lang="en-US" sz="1600" b="1" dirty="0">
              <a:latin typeface="Lucida Fax" pitchFamily="18" charset="0"/>
            </a:endParaRPr>
          </a:p>
          <a:p>
            <a:pPr algn="ctr" eaLnBrk="1" hangingPunct="1"/>
            <a:endParaRPr lang="en-US" sz="3200" b="1" dirty="0">
              <a:solidFill>
                <a:schemeClr val="bg1"/>
              </a:solidFill>
              <a:latin typeface="Lucida Fax" pitchFamily="18" charset="0"/>
            </a:endParaRPr>
          </a:p>
        </p:txBody>
      </p:sp>
      <p:pic>
        <p:nvPicPr>
          <p:cNvPr id="17412" name="58708aab-b9dd-4c05-8f49-a49355d1b52b" descr="cid:79CB3D55-D267-4B17-B7E0-585F19CB4D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defRPr/>
            </a:pPr>
            <a:fld id="{07E80579-5DA7-4639-BC80-A48BCDE5A18D}" type="slidenum">
              <a:rPr lang="en-US" smtClean="0"/>
              <a:pPr>
                <a:defRPr/>
              </a:pPr>
              <a:t>6</a:t>
            </a:fld>
            <a:endParaRPr lang="en-US" dirty="0"/>
          </a:p>
        </p:txBody>
      </p:sp>
      <p:pic>
        <p:nvPicPr>
          <p:cNvPr id="5" name="Slide 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8382000" y="7391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4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838200"/>
          </a:xfrm>
          <a:ln>
            <a:miter lim="800000"/>
            <a:headEnd/>
            <a:tailEnd/>
          </a:ln>
          <a:extLst/>
        </p:spPr>
        <p:txBody>
          <a:bodyPr rtlCol="0">
            <a:no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How Groups (really) Make Decisions</a:t>
            </a:r>
            <a:endParaRPr lang="en-US" sz="3600" dirty="0">
              <a:solidFill>
                <a:srgbClr val="A9D18A"/>
              </a:solidFill>
              <a:latin typeface="Lucida Fax" pitchFamily="18" charset="0"/>
            </a:endParaRPr>
          </a:p>
        </p:txBody>
      </p:sp>
      <p:pic>
        <p:nvPicPr>
          <p:cNvPr id="18435"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52400" y="3733800"/>
            <a:ext cx="15240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40" name="TextBox 12"/>
          <p:cNvSpPr txBox="1">
            <a:spLocks noChangeArrowheads="1"/>
          </p:cNvSpPr>
          <p:nvPr/>
        </p:nvSpPr>
        <p:spPr bwMode="auto">
          <a:xfrm>
            <a:off x="609600" y="3962400"/>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latin typeface="Verdana" pitchFamily="34" charset="0"/>
                <a:ea typeface="Verdana" pitchFamily="34" charset="0"/>
                <a:cs typeface="Verdana" pitchFamily="34" charset="0"/>
              </a:rPr>
              <a:t>New Topic</a:t>
            </a:r>
          </a:p>
        </p:txBody>
      </p:sp>
      <p:sp>
        <p:nvSpPr>
          <p:cNvPr id="14" name="Oval 13"/>
          <p:cNvSpPr/>
          <p:nvPr/>
        </p:nvSpPr>
        <p:spPr>
          <a:xfrm>
            <a:off x="20574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57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743200" y="3733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2895600" y="48006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276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4343400" y="3733800"/>
            <a:ext cx="13716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47" name="TextBox 28"/>
          <p:cNvSpPr txBox="1">
            <a:spLocks noChangeArrowheads="1"/>
          </p:cNvSpPr>
          <p:nvPr/>
        </p:nvSpPr>
        <p:spPr bwMode="auto">
          <a:xfrm>
            <a:off x="4419600" y="39624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latin typeface="Verdana" pitchFamily="34" charset="0"/>
                <a:ea typeface="Verdana" pitchFamily="34" charset="0"/>
                <a:cs typeface="Verdana" pitchFamily="34" charset="0"/>
              </a:rPr>
              <a:t>Decision Point</a:t>
            </a:r>
          </a:p>
        </p:txBody>
      </p:sp>
      <p:cxnSp>
        <p:nvCxnSpPr>
          <p:cNvPr id="31" name="Straight Connector 30"/>
          <p:cNvCxnSpPr/>
          <p:nvPr/>
        </p:nvCxnSpPr>
        <p:spPr>
          <a:xfrm>
            <a:off x="5029200" y="4267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181600" y="4038600"/>
            <a:ext cx="3810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590800" y="4343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3657600" y="38862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3581400" y="4572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53" name="TextBox 28"/>
          <p:cNvSpPr txBox="1">
            <a:spLocks noChangeArrowheads="1"/>
          </p:cNvSpPr>
          <p:nvPr/>
        </p:nvSpPr>
        <p:spPr bwMode="auto">
          <a:xfrm>
            <a:off x="685800" y="5486400"/>
            <a:ext cx="63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“Business as usual” can rely on familiar opinions and solutions</a:t>
            </a:r>
          </a:p>
        </p:txBody>
      </p:sp>
      <p:pic>
        <p:nvPicPr>
          <p:cNvPr id="3" name="Slide 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8238699" y="559709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81F7610-E196-4FE9-A9FC-70CC09BE7B0D}" type="slidenum">
              <a:rPr lang="en-US" smtClean="0"/>
              <a:pPr>
                <a:defRPr/>
              </a:pPr>
              <a:t>7</a:t>
            </a:fld>
            <a:endParaRPr lang="en-US" dirty="0"/>
          </a:p>
        </p:txBody>
      </p:sp>
    </p:spTree>
  </p:cSld>
  <p:clrMapOvr>
    <a:masterClrMapping/>
  </p:clrMapOvr>
  <p:transition advTm="1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838200"/>
          </a:xfrm>
          <a:ln>
            <a:miter lim="800000"/>
            <a:headEnd/>
            <a:tailEnd/>
          </a:ln>
          <a:extLst/>
        </p:spPr>
        <p:txBody>
          <a:bodyPr rtlCol="0">
            <a:no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How Groups (really) Make Decisions</a:t>
            </a:r>
            <a:endParaRPr lang="en-US" sz="3600" dirty="0">
              <a:solidFill>
                <a:srgbClr val="A9D18A"/>
              </a:solidFill>
              <a:latin typeface="Lucida Fax" pitchFamily="18" charset="0"/>
            </a:endParaRPr>
          </a:p>
        </p:txBody>
      </p:sp>
      <p:pic>
        <p:nvPicPr>
          <p:cNvPr id="19459"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14400" y="39624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4" name="TextBox 12"/>
          <p:cNvSpPr txBox="1">
            <a:spLocks noChangeArrowheads="1"/>
          </p:cNvSpPr>
          <p:nvPr/>
        </p:nvSpPr>
        <p:spPr bwMode="auto">
          <a:xfrm>
            <a:off x="1143000" y="40386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New Topic</a:t>
            </a:r>
          </a:p>
        </p:txBody>
      </p:sp>
      <p:sp>
        <p:nvSpPr>
          <p:cNvPr id="14" name="Oval 13"/>
          <p:cNvSpPr/>
          <p:nvPr/>
        </p:nvSpPr>
        <p:spPr>
          <a:xfrm>
            <a:off x="20574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57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895600" y="3352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4495800" y="5257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276600" y="5105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4800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3276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5257800" y="51816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4038600" y="3200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5791200" y="29718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59436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6248400" y="55626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7315200" y="38862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8" name="TextBox 28"/>
          <p:cNvSpPr txBox="1">
            <a:spLocks noChangeArrowheads="1"/>
          </p:cNvSpPr>
          <p:nvPr/>
        </p:nvSpPr>
        <p:spPr bwMode="auto">
          <a:xfrm>
            <a:off x="7391400" y="3962400"/>
            <a:ext cx="838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Decision Point</a:t>
            </a:r>
          </a:p>
        </p:txBody>
      </p:sp>
      <p:cxnSp>
        <p:nvCxnSpPr>
          <p:cNvPr id="31" name="Straight Connector 30"/>
          <p:cNvCxnSpPr/>
          <p:nvPr/>
        </p:nvCxnSpPr>
        <p:spPr>
          <a:xfrm>
            <a:off x="7924800" y="4267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077200" y="4038600"/>
            <a:ext cx="381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514600" y="3581400"/>
            <a:ext cx="228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429000" y="3429000"/>
            <a:ext cx="457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4648200" y="3124200"/>
            <a:ext cx="838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5908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810000" y="43434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5334000" y="4343400"/>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514600" y="5029200"/>
            <a:ext cx="533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733800" y="5257800"/>
            <a:ext cx="609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953000" y="5334000"/>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638800" y="54102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91" name="TextBox 54"/>
          <p:cNvSpPr txBox="1">
            <a:spLocks noChangeArrowheads="1"/>
          </p:cNvSpPr>
          <p:nvPr/>
        </p:nvSpPr>
        <p:spPr bwMode="auto">
          <a:xfrm>
            <a:off x="6324600" y="27432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a:t>
            </a:r>
          </a:p>
        </p:txBody>
      </p:sp>
      <p:sp>
        <p:nvSpPr>
          <p:cNvPr id="19492" name="TextBox 55"/>
          <p:cNvSpPr txBox="1">
            <a:spLocks noChangeArrowheads="1"/>
          </p:cNvSpPr>
          <p:nvPr/>
        </p:nvSpPr>
        <p:spPr bwMode="auto">
          <a:xfrm>
            <a:off x="6400800" y="40386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a:t>
            </a:r>
          </a:p>
        </p:txBody>
      </p:sp>
      <p:sp>
        <p:nvSpPr>
          <p:cNvPr id="19493" name="TextBox 56"/>
          <p:cNvSpPr txBox="1">
            <a:spLocks noChangeArrowheads="1"/>
          </p:cNvSpPr>
          <p:nvPr/>
        </p:nvSpPr>
        <p:spPr bwMode="auto">
          <a:xfrm>
            <a:off x="6705600" y="54864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b="1">
                <a:latin typeface="Calibri" pitchFamily="34" charset="0"/>
              </a:rPr>
              <a:t>?</a:t>
            </a:r>
          </a:p>
        </p:txBody>
      </p:sp>
      <p:sp>
        <p:nvSpPr>
          <p:cNvPr id="19494" name="TextBox 38"/>
          <p:cNvSpPr txBox="1">
            <a:spLocks noChangeArrowheads="1"/>
          </p:cNvSpPr>
          <p:nvPr/>
        </p:nvSpPr>
        <p:spPr bwMode="auto">
          <a:xfrm rot="-5400000">
            <a:off x="-1061243" y="3769667"/>
            <a:ext cx="3124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Diversity of ideas</a:t>
            </a:r>
          </a:p>
        </p:txBody>
      </p:sp>
      <p:cxnSp>
        <p:nvCxnSpPr>
          <p:cNvPr id="41" name="Straight Arrow Connector 40"/>
          <p:cNvCxnSpPr/>
          <p:nvPr/>
        </p:nvCxnSpPr>
        <p:spPr>
          <a:xfrm>
            <a:off x="1066800" y="6096000"/>
            <a:ext cx="6477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496" name="TextBox 42"/>
          <p:cNvSpPr txBox="1">
            <a:spLocks noChangeArrowheads="1"/>
          </p:cNvSpPr>
          <p:nvPr/>
        </p:nvSpPr>
        <p:spPr bwMode="auto">
          <a:xfrm>
            <a:off x="1295400" y="6107113"/>
            <a:ext cx="144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Time</a:t>
            </a:r>
          </a:p>
        </p:txBody>
      </p:sp>
      <p:cxnSp>
        <p:nvCxnSpPr>
          <p:cNvPr id="47" name="Straight Arrow Connector 46"/>
          <p:cNvCxnSpPr/>
          <p:nvPr/>
        </p:nvCxnSpPr>
        <p:spPr>
          <a:xfrm flipV="1">
            <a:off x="762000" y="3124200"/>
            <a:ext cx="0" cy="2590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Slide%207.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a:xfrm>
            <a:off x="8472985" y="5697940"/>
            <a:ext cx="304800" cy="304800"/>
          </a:xfrm>
        </p:spPr>
      </p:pic>
      <p:sp>
        <p:nvSpPr>
          <p:cNvPr id="3" name="Slide Number Placeholder 2"/>
          <p:cNvSpPr>
            <a:spLocks noGrp="1"/>
          </p:cNvSpPr>
          <p:nvPr>
            <p:ph type="sldNum" sz="quarter" idx="12"/>
          </p:nvPr>
        </p:nvSpPr>
        <p:spPr/>
        <p:txBody>
          <a:bodyPr/>
          <a:lstStyle/>
          <a:p>
            <a:pPr>
              <a:defRPr/>
            </a:pPr>
            <a:fld id="{1833C9C1-E41A-4F96-BBDD-B57B733EFB33}" type="slidenum">
              <a:rPr lang="en-US" smtClean="0"/>
              <a:pPr>
                <a:defRPr/>
              </a:pPr>
              <a:t>8</a:t>
            </a:fld>
            <a:endParaRPr lang="en-US" dirty="0"/>
          </a:p>
        </p:txBody>
      </p:sp>
      <p:sp>
        <p:nvSpPr>
          <p:cNvPr id="45" name="Oval 44"/>
          <p:cNvSpPr/>
          <p:nvPr/>
        </p:nvSpPr>
        <p:spPr>
          <a:xfrm>
            <a:off x="2097024" y="48006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advTm="16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300"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4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838200"/>
          </a:xfrm>
          <a:ln>
            <a:miter lim="800000"/>
            <a:headEnd/>
            <a:tailEnd/>
          </a:ln>
          <a:extLst/>
        </p:spPr>
        <p:txBody>
          <a:bodyPr rtlCol="0">
            <a:noAutofit/>
          </a:bodyPr>
          <a:lstStyle/>
          <a:p>
            <a:pPr eaLnBrk="1" fontAlgn="auto" hangingPunct="1">
              <a:spcAft>
                <a:spcPts val="0"/>
              </a:spcAft>
              <a:defRPr/>
            </a:pPr>
            <a:r>
              <a:rPr lang="en-US" sz="3600" dirty="0" smtClean="0">
                <a:solidFill>
                  <a:srgbClr val="505153"/>
                </a:solidFill>
                <a:effectLst>
                  <a:glow rad="101600">
                    <a:schemeClr val="bg1">
                      <a:alpha val="60000"/>
                    </a:schemeClr>
                  </a:glow>
                </a:effectLst>
                <a:latin typeface="Lucida Fax" pitchFamily="18" charset="0"/>
              </a:rPr>
              <a:t>How Groups (really) Make Decisions</a:t>
            </a:r>
            <a:endParaRPr lang="en-US" sz="3600" dirty="0">
              <a:solidFill>
                <a:srgbClr val="A9D18A"/>
              </a:solidFill>
              <a:latin typeface="Lucida Fax" pitchFamily="18" charset="0"/>
            </a:endParaRPr>
          </a:p>
        </p:txBody>
      </p:sp>
      <p:pic>
        <p:nvPicPr>
          <p:cNvPr id="20483" name="58708aab-b9dd-4c05-8f49-a49355d1b52b" descr="cid:79CB3D55-D267-4B17-B7E0-585F19CB4D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858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524000"/>
            <a:ext cx="9144000" cy="0"/>
          </a:xfrm>
          <a:prstGeom prst="line">
            <a:avLst/>
          </a:prstGeom>
          <a:ln w="76200">
            <a:solidFill>
              <a:srgbClr val="A9D18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81200" y="2514600"/>
            <a:ext cx="5334000" cy="0"/>
          </a:xfrm>
          <a:prstGeom prst="line">
            <a:avLst/>
          </a:prstGeom>
          <a:ln>
            <a:solidFill>
              <a:srgbClr val="A9D18A"/>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85800" y="39624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8" name="TextBox 12"/>
          <p:cNvSpPr txBox="1">
            <a:spLocks noChangeArrowheads="1"/>
          </p:cNvSpPr>
          <p:nvPr/>
        </p:nvSpPr>
        <p:spPr bwMode="auto">
          <a:xfrm>
            <a:off x="914400" y="4038600"/>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dirty="0">
                <a:solidFill>
                  <a:srgbClr val="505153"/>
                </a:solidFill>
                <a:latin typeface="Verdana" pitchFamily="34" charset="0"/>
                <a:ea typeface="Verdana" pitchFamily="34" charset="0"/>
                <a:cs typeface="Verdana" pitchFamily="34" charset="0"/>
              </a:rPr>
              <a:t>New Topic</a:t>
            </a:r>
          </a:p>
        </p:txBody>
      </p:sp>
      <p:sp>
        <p:nvSpPr>
          <p:cNvPr id="14" name="Oval 13"/>
          <p:cNvSpPr/>
          <p:nvPr/>
        </p:nvSpPr>
        <p:spPr>
          <a:xfrm>
            <a:off x="2057400" y="3581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57400" y="41910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3048000" y="36576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124200" y="46482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4572000" y="32766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3429000" y="3886200"/>
            <a:ext cx="990600" cy="76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2590800" y="43434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4724400" y="5029200"/>
            <a:ext cx="304800" cy="304800"/>
          </a:xfrm>
          <a:prstGeom prst="ellipse">
            <a:avLst/>
          </a:prstGeom>
          <a:solidFill>
            <a:srgbClr val="1E8D9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7" name="TextBox 28"/>
          <p:cNvSpPr txBox="1">
            <a:spLocks noChangeArrowheads="1"/>
          </p:cNvSpPr>
          <p:nvPr/>
        </p:nvSpPr>
        <p:spPr bwMode="auto">
          <a:xfrm>
            <a:off x="685800" y="5562600"/>
            <a:ext cx="8153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dirty="0">
                <a:solidFill>
                  <a:srgbClr val="505153"/>
                </a:solidFill>
                <a:latin typeface="Verdana" pitchFamily="34" charset="0"/>
                <a:ea typeface="Verdana" pitchFamily="34" charset="0"/>
                <a:cs typeface="Verdana" pitchFamily="34" charset="0"/>
              </a:rPr>
              <a:t>Complex issues with no obvious solutions often require consideration of unfamiliar or unpopular opinions</a:t>
            </a:r>
          </a:p>
        </p:txBody>
      </p:sp>
      <p:sp>
        <p:nvSpPr>
          <p:cNvPr id="20498" name="TextBox 22"/>
          <p:cNvSpPr txBox="1">
            <a:spLocks noChangeArrowheads="1"/>
          </p:cNvSpPr>
          <p:nvPr/>
        </p:nvSpPr>
        <p:spPr bwMode="auto">
          <a:xfrm>
            <a:off x="3657600" y="3962400"/>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200" b="1" dirty="0">
                <a:solidFill>
                  <a:srgbClr val="505153"/>
                </a:solidFill>
                <a:latin typeface="Verdana" pitchFamily="34" charset="0"/>
                <a:ea typeface="Verdana" pitchFamily="34" charset="0"/>
                <a:cs typeface="Verdana" pitchFamily="34" charset="0"/>
              </a:rPr>
              <a:t> ?</a:t>
            </a:r>
          </a:p>
        </p:txBody>
      </p:sp>
      <p:sp>
        <p:nvSpPr>
          <p:cNvPr id="24" name="Explosion 2 23"/>
          <p:cNvSpPr/>
          <p:nvPr/>
        </p:nvSpPr>
        <p:spPr>
          <a:xfrm>
            <a:off x="4953000" y="3124200"/>
            <a:ext cx="1143000" cy="8382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Explosion 2 29"/>
          <p:cNvSpPr/>
          <p:nvPr/>
        </p:nvSpPr>
        <p:spPr>
          <a:xfrm>
            <a:off x="4788696" y="4126992"/>
            <a:ext cx="1828800" cy="9144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1" name="TextBox 22"/>
          <p:cNvSpPr txBox="1">
            <a:spLocks noChangeArrowheads="1"/>
          </p:cNvSpPr>
          <p:nvPr/>
        </p:nvSpPr>
        <p:spPr bwMode="auto">
          <a:xfrm rot="-1453413">
            <a:off x="5189538" y="3311525"/>
            <a:ext cx="709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rgbClr val="505153"/>
                </a:solidFill>
                <a:latin typeface="Verdana" pitchFamily="34" charset="0"/>
                <a:ea typeface="Verdana" pitchFamily="34" charset="0"/>
                <a:cs typeface="Verdana" pitchFamily="34" charset="0"/>
              </a:rPr>
              <a:t>No!</a:t>
            </a:r>
          </a:p>
        </p:txBody>
      </p:sp>
      <p:sp>
        <p:nvSpPr>
          <p:cNvPr id="20502" name="TextBox 25"/>
          <p:cNvSpPr txBox="1">
            <a:spLocks noChangeArrowheads="1"/>
          </p:cNvSpPr>
          <p:nvPr/>
        </p:nvSpPr>
        <p:spPr bwMode="auto">
          <a:xfrm rot="-946600">
            <a:off x="5152770" y="4408861"/>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rgbClr val="505153"/>
                </a:solidFill>
                <a:latin typeface="Verdana" pitchFamily="34" charset="0"/>
                <a:ea typeface="Verdana" pitchFamily="34" charset="0"/>
                <a:cs typeface="Verdana" pitchFamily="34" charset="0"/>
              </a:rPr>
              <a:t> Dumb!</a:t>
            </a:r>
          </a:p>
        </p:txBody>
      </p:sp>
      <p:sp>
        <p:nvSpPr>
          <p:cNvPr id="29" name="Explosion 2 28"/>
          <p:cNvSpPr/>
          <p:nvPr/>
        </p:nvSpPr>
        <p:spPr>
          <a:xfrm>
            <a:off x="6400800" y="2247900"/>
            <a:ext cx="2743200" cy="2667000"/>
          </a:xfrm>
          <a:prstGeom prst="irregularSeal2">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04" name="TextBox 30"/>
          <p:cNvSpPr txBox="1">
            <a:spLocks noChangeArrowheads="1"/>
          </p:cNvSpPr>
          <p:nvPr/>
        </p:nvSpPr>
        <p:spPr bwMode="auto">
          <a:xfrm rot="-1176652">
            <a:off x="6919813" y="2916545"/>
            <a:ext cx="131680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000" dirty="0">
                <a:solidFill>
                  <a:srgbClr val="505153"/>
                </a:solidFill>
                <a:latin typeface="Verdana" pitchFamily="34" charset="0"/>
                <a:ea typeface="Verdana" pitchFamily="34" charset="0"/>
                <a:cs typeface="Verdana" pitchFamily="34" charset="0"/>
              </a:rPr>
              <a:t>We’re wasting time! </a:t>
            </a:r>
          </a:p>
          <a:p>
            <a:pPr algn="ctr" eaLnBrk="1" hangingPunct="1"/>
            <a:r>
              <a:rPr lang="en-US" sz="2000" dirty="0">
                <a:solidFill>
                  <a:srgbClr val="505153"/>
                </a:solidFill>
                <a:latin typeface="Verdana" pitchFamily="34" charset="0"/>
                <a:ea typeface="Verdana" pitchFamily="34" charset="0"/>
                <a:cs typeface="Verdana" pitchFamily="34" charset="0"/>
              </a:rPr>
              <a:t>We’re stuck</a:t>
            </a:r>
            <a:r>
              <a:rPr lang="en-US" sz="2000" dirty="0"/>
              <a:t>!</a:t>
            </a:r>
          </a:p>
        </p:txBody>
      </p:sp>
      <p:cxnSp>
        <p:nvCxnSpPr>
          <p:cNvPr id="33" name="Straight Arrow Connector 32"/>
          <p:cNvCxnSpPr/>
          <p:nvPr/>
        </p:nvCxnSpPr>
        <p:spPr>
          <a:xfrm>
            <a:off x="3581400" y="4876800"/>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667000" y="3962400"/>
            <a:ext cx="2286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AA0C1C84-07FC-417D-8FCE-E968BFF51949}" type="slidenum">
              <a:rPr lang="en-US" smtClean="0"/>
              <a:pPr>
                <a:defRPr/>
              </a:pPr>
              <a:t>9</a:t>
            </a:fld>
            <a:endParaRPr lang="en-US" dirty="0"/>
          </a:p>
        </p:txBody>
      </p:sp>
      <p:pic>
        <p:nvPicPr>
          <p:cNvPr id="5" name="Slide 8.wma">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a:xfrm>
            <a:off x="8472170" y="5562600"/>
            <a:ext cx="609600" cy="609600"/>
          </a:xfrm>
        </p:spPr>
      </p:pic>
    </p:spTree>
  </p:cSld>
  <p:clrMapOvr>
    <a:masterClrMapping/>
  </p:clrMapOvr>
  <p:transition advTm="18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769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0.4|0.2|0.2|0.2|0.5|0.3|0.5|0.2|0.2|0.5|0.3|0.4|0.8|0.6|0.5|0.7|0.6|0.5|0.5|0.4|0.7|0.6|0.4|0.3|0.5|1|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ED52DC0BF2394196E63B783A8187F9" ma:contentTypeVersion="1" ma:contentTypeDescription="Create a new document." ma:contentTypeScope="" ma:versionID="484c73009f4d9673686d714601d7c2cf">
  <xsd:schema xmlns:xsd="http://www.w3.org/2001/XMLSchema" xmlns:xs="http://www.w3.org/2001/XMLSchema" xmlns:p="http://schemas.microsoft.com/office/2006/metadata/properties" xmlns:ns2="8deaf124-b6c3-4cdf-8853-9889215b15dc" xmlns:ns3="04c3ce9c-48c8-4dd1-a80a-c8c87d8c792c" targetNamespace="http://schemas.microsoft.com/office/2006/metadata/properties" ma:root="true" ma:fieldsID="503e265f60fa26f7632c733fe8b091e3" ns2:_="" ns3:_="">
    <xsd:import namespace="8deaf124-b6c3-4cdf-8853-9889215b15dc"/>
    <xsd:import namespace="04c3ce9c-48c8-4dd1-a80a-c8c87d8c792c"/>
    <xsd:element name="properties">
      <xsd:complexType>
        <xsd:sequence>
          <xsd:element name="documentManagement">
            <xsd:complexType>
              <xsd:all>
                <xsd:element ref="ns2:o10fb58b6f1b4237af11b5fc8dde9845" minOccurs="0"/>
                <xsd:element ref="ns2:TaxCatchAll" minOccurs="0"/>
                <xsd:element ref="ns2:TaxCatchAllLabel" minOccurs="0"/>
                <xsd:element ref="ns2:de41ccc7d4784b11bfed8e20bf75ca01" minOccurs="0"/>
                <xsd:element ref="ns2:i7c492e22f6d4edeb2075ae5873ec95b" minOccurs="0"/>
                <xsd:element ref="ns3: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af124-b6c3-4cdf-8853-9889215b15dc" elementFormDefault="qualified">
    <xsd:import namespace="http://schemas.microsoft.com/office/2006/documentManagement/types"/>
    <xsd:import namespace="http://schemas.microsoft.com/office/infopath/2007/PartnerControls"/>
    <xsd:element name="o10fb58b6f1b4237af11b5fc8dde9845" ma:index="8" nillable="true" ma:taxonomy="true" ma:internalName="o10fb58b6f1b4237af11b5fc8dde9845" ma:taxonomyFieldName="Center_x0020_Keywords" ma:displayName="Center Keywords" ma:default="" ma:fieldId="{810fb58b-6f1b-4237-af11-b5fc8dde9845}" ma:taxonomyMulti="true" ma:sspId="c33b9d63-b2b8-4e14-927a-26baaa9e7d46" ma:termSetId="07784249-18e1-42a3-b8c4-80cc2e61d788"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539836eb-73d5-4e70-89f8-2b619bedc4ec}" ma:internalName="TaxCatchAll" ma:showField="CatchAllData" ma:web="8deaf124-b6c3-4cdf-8853-9889215b15d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539836eb-73d5-4e70-89f8-2b619bedc4ec}" ma:internalName="TaxCatchAllLabel" ma:readOnly="true" ma:showField="CatchAllDataLabel" ma:web="8deaf124-b6c3-4cdf-8853-9889215b15dc">
      <xsd:complexType>
        <xsd:complexContent>
          <xsd:extension base="dms:MultiChoiceLookup">
            <xsd:sequence>
              <xsd:element name="Value" type="dms:Lookup" maxOccurs="unbounded" minOccurs="0" nillable="true"/>
            </xsd:sequence>
          </xsd:extension>
        </xsd:complexContent>
      </xsd:complexType>
    </xsd:element>
    <xsd:element name="de41ccc7d4784b11bfed8e20bf75ca01" ma:index="12" nillable="true" ma:taxonomy="true" ma:internalName="de41ccc7d4784b11bfed8e20bf75ca01" ma:taxonomyFieldName="Focus_x0020_Areas" ma:displayName="Focus Areas" ma:default="" ma:fieldId="{de41ccc7-d478-4b11-bfed-8e20bf75ca01}" ma:taxonomyMulti="true" ma:sspId="c33b9d63-b2b8-4e14-927a-26baaa9e7d46" ma:termSetId="dd637fa2-13de-409b-afce-e50c3bf2b193" ma:anchorId="00000000-0000-0000-0000-000000000000" ma:open="false" ma:isKeyword="false">
      <xsd:complexType>
        <xsd:sequence>
          <xsd:element ref="pc:Terms" minOccurs="0" maxOccurs="1"/>
        </xsd:sequence>
      </xsd:complexType>
    </xsd:element>
    <xsd:element name="i7c492e22f6d4edeb2075ae5873ec95b" ma:index="14" ma:taxonomy="true" ma:internalName="i7c492e22f6d4edeb2075ae5873ec95b" ma:taxonomyFieldName="Programs" ma:displayName="Programs" ma:default="" ma:fieldId="{27c492e2-2f6d-4ede-b207-5ae5873ec95b}" ma:taxonomyMulti="true" ma:sspId="c33b9d63-b2b8-4e14-927a-26baaa9e7d46" ma:termSetId="f23c33e0-98b5-48db-932d-8d954eda2d2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c3ce9c-48c8-4dd1-a80a-c8c87d8c792c" elementFormDefault="qualified">
    <xsd:import namespace="http://schemas.microsoft.com/office/2006/documentManagement/types"/>
    <xsd:import namespace="http://schemas.microsoft.com/office/infopath/2007/PartnerControls"/>
    <xsd:element name="Notes0" ma:index="16"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TaxCatchAll xmlns="8deaf124-b6c3-4cdf-8853-9889215b15dc">
      <Value>8</Value>
    </TaxCatchAll>
    <de41ccc7d4784b11bfed8e20bf75ca01 xmlns="8deaf124-b6c3-4cdf-8853-9889215b15dc">
      <Terms xmlns="http://schemas.microsoft.com/office/infopath/2007/PartnerControls"/>
    </de41ccc7d4784b11bfed8e20bf75ca01>
    <i7c492e22f6d4edeb2075ae5873ec95b xmlns="8deaf124-b6c3-4cdf-8853-9889215b15dc">
      <Terms xmlns="http://schemas.microsoft.com/office/infopath/2007/PartnerControls">
        <TermInfo xmlns="http://schemas.microsoft.com/office/infopath/2007/PartnerControls">
          <TermName xmlns="http://schemas.microsoft.com/office/infopath/2007/PartnerControls">RHITND</TermName>
          <TermId xmlns="http://schemas.microsoft.com/office/infopath/2007/PartnerControls">a1c171e1-f05b-4b52-bfb1-fda3ef12854a</TermId>
        </TermInfo>
      </Terms>
    </i7c492e22f6d4edeb2075ae5873ec95b>
    <Notes0 xmlns="04c3ce9c-48c8-4dd1-a80a-c8c87d8c792c">6/8 updated formatting 6/6 Uploaded to Center website for RHITND grantees, includes audio playing instruction slide.  final 5/3/2013.</Notes0>
    <o10fb58b6f1b4237af11b5fc8dde9845 xmlns="8deaf124-b6c3-4cdf-8853-9889215b15dc">
      <Terms xmlns="http://schemas.microsoft.com/office/infopath/2007/PartnerControls"/>
    </o10fb58b6f1b4237af11b5fc8dde9845>
  </documentManagement>
</p:properties>
</file>

<file path=customXml/itemProps1.xml><?xml version="1.0" encoding="utf-8"?>
<ds:datastoreItem xmlns:ds="http://schemas.openxmlformats.org/officeDocument/2006/customXml" ds:itemID="{AB863D6F-38DB-4336-A2D2-8D828ABCDBA1}"/>
</file>

<file path=customXml/itemProps2.xml><?xml version="1.0" encoding="utf-8"?>
<ds:datastoreItem xmlns:ds="http://schemas.openxmlformats.org/officeDocument/2006/customXml" ds:itemID="{ECC1832D-62C0-48AD-BF80-E0D613CF1F5B}"/>
</file>

<file path=customXml/itemProps3.xml><?xml version="1.0" encoding="utf-8"?>
<ds:datastoreItem xmlns:ds="http://schemas.openxmlformats.org/officeDocument/2006/customXml" ds:itemID="{FE391DE3-0F29-42DD-8864-4278E07B3E51}"/>
</file>

<file path=customXml/itemProps4.xml><?xml version="1.0" encoding="utf-8"?>
<ds:datastoreItem xmlns:ds="http://schemas.openxmlformats.org/officeDocument/2006/customXml" ds:itemID="{FA3F0121-018B-437D-BCB7-D632486BE628}"/>
</file>

<file path=docProps/app.xml><?xml version="1.0" encoding="utf-8"?>
<Properties xmlns="http://schemas.openxmlformats.org/officeDocument/2006/extended-properties" xmlns:vt="http://schemas.openxmlformats.org/officeDocument/2006/docPropsVTypes">
  <Template/>
  <TotalTime>4877</TotalTime>
  <Words>1543</Words>
  <Application>Microsoft Office PowerPoint</Application>
  <PresentationFormat>On-screen Show (4:3)</PresentationFormat>
  <Paragraphs>196</Paragraphs>
  <Slides>17</Slides>
  <Notes>17</Notes>
  <HiddenSlides>0</HiddenSlides>
  <MMClips>19</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Reference</vt:lpstr>
      <vt:lpstr>Engaging Stakeholders</vt:lpstr>
      <vt:lpstr>How Groups Make Decisions</vt:lpstr>
      <vt:lpstr>PowerPoint Presentation</vt:lpstr>
      <vt:lpstr>How Groups (really) Make Decisions</vt:lpstr>
      <vt:lpstr>How Groups (really) Make Decisions</vt:lpstr>
      <vt:lpstr>How Groups (really) Make Decisions</vt:lpstr>
      <vt:lpstr>How Groups (really) Make Decisions</vt:lpstr>
      <vt:lpstr>How Groups (really) Make Decisions</vt:lpstr>
      <vt:lpstr>Divergent vs. Convergent Phases</vt:lpstr>
      <vt:lpstr>How Groups (really) Make Decisions</vt:lpstr>
      <vt:lpstr>Characteristics of the Groan Zone</vt:lpstr>
      <vt:lpstr>Leadership Tools for Each Phase</vt:lpstr>
      <vt:lpstr>Nutshell</vt:lpstr>
      <vt:lpstr>PowerPoint Presentation</vt:lpstr>
    </vt:vector>
  </TitlesOfParts>
  <Company>Rural Health Resource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knordin</dc:creator>
  <cp:lastModifiedBy>kwilkes</cp:lastModifiedBy>
  <cp:revision>287</cp:revision>
  <cp:lastPrinted>2013-05-29T19:09:26Z</cp:lastPrinted>
  <dcterms:created xsi:type="dcterms:W3CDTF">2010-03-01T15:16:02Z</dcterms:created>
  <dcterms:modified xsi:type="dcterms:W3CDTF">2013-07-22T21:25:24Z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cus Areas">
    <vt:lpwstr/>
  </property>
  <property fmtid="{D5CDD505-2E9C-101B-9397-08002B2CF9AE}" pid="3" name="Center Keywords">
    <vt:lpwstr/>
  </property>
  <property fmtid="{D5CDD505-2E9C-101B-9397-08002B2CF9AE}" pid="4" name="Programs">
    <vt:lpwstr>8;#RHITND|a1c171e1-f05b-4b52-bfb1-fda3ef12854a</vt:lpwstr>
  </property>
  <property fmtid="{D5CDD505-2E9C-101B-9397-08002B2CF9AE}" pid="5" name="ContentTypeId">
    <vt:lpwstr>0x01010068ED52DC0BF2394196E63B783A8187F9</vt:lpwstr>
  </property>
</Properties>
</file>