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media/image8.jpg" ContentType="image/jpg"/>
  <Override PartName="/ppt/notesSlides/notesSlide1.xml" ContentType="application/vnd.openxmlformats-officedocument.presentationml.notesSlide+xml"/>
  <Override PartName="/ppt/media/image9.jpg" ContentType="image/jpg"/>
  <Override PartName="/ppt/notesSlides/notesSlide2.xml" ContentType="application/vnd.openxmlformats-officedocument.presentationml.notesSlide+xml"/>
  <Override PartName="/ppt/media/image10.jpg" ContentType="image/jpg"/>
  <Override PartName="/ppt/notesSlides/notesSlide3.xml" ContentType="application/vnd.openxmlformats-officedocument.presentationml.notesSlide+xml"/>
  <Override PartName="/ppt/media/image11.jpg" ContentType="image/jpg"/>
  <Override PartName="/ppt/notesSlides/notesSlide4.xml" ContentType="application/vnd.openxmlformats-officedocument.presentationml.notesSlide+xml"/>
  <Override PartName="/ppt/media/image12.jpg" ContentType="image/jpg"/>
  <Override PartName="/ppt/notesSlides/notesSlide5.xml" ContentType="application/vnd.openxmlformats-officedocument.presentationml.notesSlide+xml"/>
  <Override PartName="/ppt/media/image13.jpg" ContentType="image/jpg"/>
  <Override PartName="/ppt/notesSlides/notesSlide6.xml" ContentType="application/vnd.openxmlformats-officedocument.presentationml.notesSlide+xml"/>
  <Override PartName="/ppt/media/image14.jpg" ContentType="image/jpg"/>
  <Override PartName="/ppt/notesSlides/notesSlide7.xml" ContentType="application/vnd.openxmlformats-officedocument.presentationml.notesSlide+xml"/>
  <Override PartName="/ppt/media/image15.jpg" ContentType="image/jpg"/>
  <Override PartName="/ppt/notesSlides/notesSlide8.xml" ContentType="application/vnd.openxmlformats-officedocument.presentationml.notesSlide+xml"/>
  <Override PartName="/ppt/media/image16.jpg" ContentType="image/jpg"/>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3" r:id="rId4"/>
    <p:sldMasterId id="2147483686" r:id="rId5"/>
    <p:sldMasterId id="2147483702" r:id="rId6"/>
    <p:sldMasterId id="2147483719" r:id="rId7"/>
    <p:sldMasterId id="2147483737" r:id="rId8"/>
    <p:sldMasterId id="2147483748" r:id="rId9"/>
  </p:sldMasterIdLst>
  <p:notesMasterIdLst>
    <p:notesMasterId r:id="rId47"/>
  </p:notesMasterIdLst>
  <p:handoutMasterIdLst>
    <p:handoutMasterId r:id="rId48"/>
  </p:handoutMasterIdLst>
  <p:sldIdLst>
    <p:sldId id="260" r:id="rId10"/>
    <p:sldId id="1159" r:id="rId11"/>
    <p:sldId id="317" r:id="rId12"/>
    <p:sldId id="1153" r:id="rId13"/>
    <p:sldId id="1158" r:id="rId14"/>
    <p:sldId id="267" r:id="rId15"/>
    <p:sldId id="269" r:id="rId16"/>
    <p:sldId id="277" r:id="rId17"/>
    <p:sldId id="1160" r:id="rId18"/>
    <p:sldId id="295" r:id="rId19"/>
    <p:sldId id="1161" r:id="rId20"/>
    <p:sldId id="301" r:id="rId21"/>
    <p:sldId id="268" r:id="rId22"/>
    <p:sldId id="265" r:id="rId23"/>
    <p:sldId id="1154" r:id="rId24"/>
    <p:sldId id="649" r:id="rId25"/>
    <p:sldId id="650" r:id="rId26"/>
    <p:sldId id="272" r:id="rId27"/>
    <p:sldId id="652" r:id="rId28"/>
    <p:sldId id="1155" r:id="rId29"/>
    <p:sldId id="279" r:id="rId30"/>
    <p:sldId id="281" r:id="rId31"/>
    <p:sldId id="283" r:id="rId32"/>
    <p:sldId id="1156" r:id="rId33"/>
    <p:sldId id="1157" r:id="rId34"/>
    <p:sldId id="305" r:id="rId35"/>
    <p:sldId id="297" r:id="rId36"/>
    <p:sldId id="298" r:id="rId37"/>
    <p:sldId id="306" r:id="rId38"/>
    <p:sldId id="290" r:id="rId39"/>
    <p:sldId id="296" r:id="rId40"/>
    <p:sldId id="1162" r:id="rId41"/>
    <p:sldId id="310" r:id="rId42"/>
    <p:sldId id="316" r:id="rId43"/>
    <p:sldId id="261" r:id="rId44"/>
    <p:sldId id="262" r:id="rId45"/>
    <p:sldId id="263" r:id="rId46"/>
  </p:sldIdLst>
  <p:sldSz cx="12192000" cy="6858000"/>
  <p:notesSz cx="6858000" cy="9144000"/>
  <p:embeddedFontLst>
    <p:embeddedFont>
      <p:font typeface="Arial Black" panose="020B0A04020102020204" pitchFamily="34" charset="0"/>
      <p:bold r:id="rId49"/>
    </p:embeddedFont>
    <p:embeddedFont>
      <p:font typeface="Calibri" panose="020F0502020204030204" pitchFamily="34" charset="0"/>
      <p:regular r:id="rId50"/>
      <p:bold r:id="rId51"/>
      <p:italic r:id="rId52"/>
      <p:boldItalic r:id="rId53"/>
    </p:embeddedFont>
    <p:embeddedFont>
      <p:font typeface="Calibri Light" panose="020F0302020204030204" pitchFamily="34" charset="0"/>
      <p:regular r:id="rId54"/>
      <p:italic r:id="rId55"/>
    </p:embeddedFont>
    <p:embeddedFont>
      <p:font typeface="Century Gothic" panose="020B0502020202020204" pitchFamily="34" charset="0"/>
      <p:regular r:id="rId56"/>
      <p:bold r:id="rId57"/>
      <p:italic r:id="rId58"/>
      <p:boldItalic r:id="rId59"/>
    </p:embeddedFont>
    <p:embeddedFont>
      <p:font typeface="Dapifer Black" panose="00000A00000000000000" pitchFamily="50" charset="0"/>
      <p:bold r:id="rId60"/>
      <p:italic r:id="rId61"/>
      <p:boldItalic r:id="rId62"/>
    </p:embeddedFont>
    <p:embeddedFont>
      <p:font typeface="MrEavesModOT" panose="020B0603060502020202" pitchFamily="34" charset="0"/>
      <p:regular r:id="rId63"/>
      <p:bold r:id="rId64"/>
      <p:italic r:id="rId65"/>
      <p:boldItalic r:id="rId66"/>
    </p:embeddedFont>
    <p:embeddedFont>
      <p:font typeface="Roboto" panose="02000000000000000000" pitchFamily="2" charset="0"/>
      <p:regular r:id="rId67"/>
      <p:bold r:id="rId68"/>
      <p:italic r:id="rId69"/>
      <p:boldItalic r:id="rId70"/>
    </p:embeddedFont>
    <p:embeddedFont>
      <p:font typeface="Trebuchet MS" panose="020B0603020202020204" pitchFamily="34" charset="0"/>
      <p:regular r:id="rId71"/>
      <p:bold r:id="rId72"/>
      <p:italic r:id="rId73"/>
      <p:boldItalic r:id="rId74"/>
    </p:embeddedFont>
    <p:embeddedFont>
      <p:font typeface="Verdana" panose="020B0604030504040204" pitchFamily="34" charset="0"/>
      <p:regular r:id="rId75"/>
      <p:bold r:id="rId76"/>
      <p:italic r:id="rId77"/>
      <p:boldItalic r:id="rId78"/>
    </p:embeddedFont>
    <p:embeddedFont>
      <p:font typeface="Wingdings 3" panose="05040102010807070707" pitchFamily="18" charset="2"/>
      <p:regular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6"/>
    <a:srgbClr val="DCB8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7C6DFE-D4CA-494F-932F-BDE7C455B6A2}" v="17" dt="2023-06-30T19:41:50.171"/>
    <p1510:client id="{F44284F1-4905-4201-B30E-830899DAD425}" v="12" dt="2023-06-30T19:46:34.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828"/>
  </p:normalViewPr>
  <p:slideViewPr>
    <p:cSldViewPr snapToGrid="0" snapToObjects="1">
      <p:cViewPr varScale="1">
        <p:scale>
          <a:sx n="114" d="100"/>
          <a:sy n="114" d="100"/>
        </p:scale>
        <p:origin x="47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2" d="100"/>
          <a:sy n="132" d="100"/>
        </p:scale>
        <p:origin x="2832" y="1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notesMaster" Target="notesMasters/notesMaster1.xml"/><Relationship Id="rId63" Type="http://schemas.openxmlformats.org/officeDocument/2006/relationships/font" Target="fonts/font15.fntdata"/><Relationship Id="rId68" Type="http://schemas.openxmlformats.org/officeDocument/2006/relationships/font" Target="fonts/font20.fntdata"/><Relationship Id="rId84" Type="http://schemas.microsoft.com/office/2015/10/relationships/revisionInfo" Target="revisionInfo.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font" Target="fonts/font5.fntdata"/><Relationship Id="rId58" Type="http://schemas.openxmlformats.org/officeDocument/2006/relationships/font" Target="fonts/font10.fntdata"/><Relationship Id="rId74" Type="http://schemas.openxmlformats.org/officeDocument/2006/relationships/font" Target="fonts/font26.fntdata"/><Relationship Id="rId79" Type="http://schemas.openxmlformats.org/officeDocument/2006/relationships/font" Target="fonts/font31.fntdata"/><Relationship Id="rId5" Type="http://schemas.openxmlformats.org/officeDocument/2006/relationships/slideMaster" Target="slideMasters/slideMaster2.xml"/><Relationship Id="rId61" Type="http://schemas.openxmlformats.org/officeDocument/2006/relationships/font" Target="fonts/font13.fntdata"/><Relationship Id="rId82"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font" Target="fonts/font29.fntdata"/><Relationship Id="rId8" Type="http://schemas.openxmlformats.org/officeDocument/2006/relationships/slideMaster" Target="slideMasters/slideMaster5.xml"/><Relationship Id="rId51" Type="http://schemas.openxmlformats.org/officeDocument/2006/relationships/font" Target="fonts/font3.fntdata"/><Relationship Id="rId72" Type="http://schemas.openxmlformats.org/officeDocument/2006/relationships/font" Target="fonts/font24.fntdata"/><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font" Target="fonts/font27.fntdata"/><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font" Target="fonts/font25.fntdata"/><Relationship Id="rId78" Type="http://schemas.openxmlformats.org/officeDocument/2006/relationships/font" Target="fonts/font30.fntdata"/><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font" Target="fonts/font2.fntdata"/><Relationship Id="rId55" Type="http://schemas.openxmlformats.org/officeDocument/2006/relationships/font" Target="fonts/font7.fntdata"/><Relationship Id="rId76" Type="http://schemas.openxmlformats.org/officeDocument/2006/relationships/font" Target="fonts/font28.fntdata"/><Relationship Id="rId7" Type="http://schemas.openxmlformats.org/officeDocument/2006/relationships/slideMaster" Target="slideMasters/slideMaster4.xml"/><Relationship Id="rId71" Type="http://schemas.openxmlformats.org/officeDocument/2006/relationships/font" Target="fonts/font23.fntdata"/><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font" Target="fonts/font1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123C7E-EF6C-4B43-BDE8-C9C461AD2496}"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BFFF3697-12DF-4362-A15F-DA8DBFACF1C1}">
      <dgm:prSet phldrT="[Text]"/>
      <dgm:spPr/>
      <dgm:t>
        <a:bodyPr/>
        <a:lstStyle/>
        <a:p>
          <a:r>
            <a:rPr lang="en-US" dirty="0">
              <a:solidFill>
                <a:srgbClr val="2227A7"/>
              </a:solidFill>
            </a:rPr>
            <a:t>Health Behaviors – 30%</a:t>
          </a:r>
        </a:p>
      </dgm:t>
    </dgm:pt>
    <dgm:pt modelId="{5E91ECF4-9416-4DE9-8DF9-0F70EE0E5CD5}" type="parTrans" cxnId="{D57A9024-A131-4CCD-B75B-D56646CB801A}">
      <dgm:prSet/>
      <dgm:spPr/>
      <dgm:t>
        <a:bodyPr/>
        <a:lstStyle/>
        <a:p>
          <a:endParaRPr lang="en-US"/>
        </a:p>
      </dgm:t>
    </dgm:pt>
    <dgm:pt modelId="{50968CEC-631E-4D7E-997C-D09774F15F33}" type="sibTrans" cxnId="{D57A9024-A131-4CCD-B75B-D56646CB801A}">
      <dgm:prSet/>
      <dgm:spPr/>
      <dgm:t>
        <a:bodyPr/>
        <a:lstStyle/>
        <a:p>
          <a:endParaRPr lang="en-US"/>
        </a:p>
      </dgm:t>
    </dgm:pt>
    <dgm:pt modelId="{E72058D9-E9F7-41B6-9CA1-8D6373B438F9}">
      <dgm:prSet phldrT="[Text]"/>
      <dgm:spPr>
        <a:solidFill>
          <a:srgbClr val="DCE33F"/>
        </a:solidFill>
      </dgm:spPr>
      <dgm:t>
        <a:bodyPr/>
        <a:lstStyle/>
        <a:p>
          <a:r>
            <a:rPr lang="en-US" dirty="0"/>
            <a:t>Tobacco Use</a:t>
          </a:r>
        </a:p>
      </dgm:t>
    </dgm:pt>
    <dgm:pt modelId="{B40B969C-9172-442C-9993-E3FEE77E55FB}" type="parTrans" cxnId="{C1599AAD-3BCE-4F87-B9B2-7C3EAE8D7C7B}">
      <dgm:prSet/>
      <dgm:spPr/>
      <dgm:t>
        <a:bodyPr/>
        <a:lstStyle/>
        <a:p>
          <a:endParaRPr lang="en-US"/>
        </a:p>
      </dgm:t>
    </dgm:pt>
    <dgm:pt modelId="{3C9656FD-3532-4113-98A1-44866E5596E7}" type="sibTrans" cxnId="{C1599AAD-3BCE-4F87-B9B2-7C3EAE8D7C7B}">
      <dgm:prSet/>
      <dgm:spPr/>
      <dgm:t>
        <a:bodyPr/>
        <a:lstStyle/>
        <a:p>
          <a:endParaRPr lang="en-US"/>
        </a:p>
      </dgm:t>
    </dgm:pt>
    <dgm:pt modelId="{A14C78C7-C8EF-4434-8592-D4D2D0551928}">
      <dgm:prSet phldrT="[Text]"/>
      <dgm:spPr/>
      <dgm:t>
        <a:bodyPr/>
        <a:lstStyle/>
        <a:p>
          <a:r>
            <a:rPr lang="en-US" dirty="0">
              <a:solidFill>
                <a:srgbClr val="2227A7"/>
              </a:solidFill>
            </a:rPr>
            <a:t>Clinical Care – 20%</a:t>
          </a:r>
        </a:p>
      </dgm:t>
    </dgm:pt>
    <dgm:pt modelId="{06D81567-5EFB-4C3F-9640-78DC3834E5ED}" type="parTrans" cxnId="{F92B2F89-3696-496C-811F-A319DDF75210}">
      <dgm:prSet/>
      <dgm:spPr/>
      <dgm:t>
        <a:bodyPr/>
        <a:lstStyle/>
        <a:p>
          <a:endParaRPr lang="en-US"/>
        </a:p>
      </dgm:t>
    </dgm:pt>
    <dgm:pt modelId="{48D5EB04-C9A0-4001-A91B-64A500205403}" type="sibTrans" cxnId="{F92B2F89-3696-496C-811F-A319DDF75210}">
      <dgm:prSet/>
      <dgm:spPr/>
      <dgm:t>
        <a:bodyPr/>
        <a:lstStyle/>
        <a:p>
          <a:endParaRPr lang="en-US"/>
        </a:p>
      </dgm:t>
    </dgm:pt>
    <dgm:pt modelId="{8405146D-7C19-436F-BB42-CAA19F0A9B2B}">
      <dgm:prSet phldrT="[Text]"/>
      <dgm:spPr>
        <a:solidFill>
          <a:srgbClr val="DCE33F"/>
        </a:solidFill>
      </dgm:spPr>
      <dgm:t>
        <a:bodyPr/>
        <a:lstStyle/>
        <a:p>
          <a:r>
            <a:rPr lang="en-US" dirty="0"/>
            <a:t>Access to Care</a:t>
          </a:r>
        </a:p>
      </dgm:t>
    </dgm:pt>
    <dgm:pt modelId="{A1F68D5C-6586-42DA-A9AE-23CE719933CA}" type="parTrans" cxnId="{1A3F47EA-2EC0-4108-A62B-D88ADB54370B}">
      <dgm:prSet/>
      <dgm:spPr/>
      <dgm:t>
        <a:bodyPr/>
        <a:lstStyle/>
        <a:p>
          <a:endParaRPr lang="en-US"/>
        </a:p>
      </dgm:t>
    </dgm:pt>
    <dgm:pt modelId="{59735CDE-F09E-459C-AA37-C1E6B0C6C29E}" type="sibTrans" cxnId="{1A3F47EA-2EC0-4108-A62B-D88ADB54370B}">
      <dgm:prSet/>
      <dgm:spPr/>
      <dgm:t>
        <a:bodyPr/>
        <a:lstStyle/>
        <a:p>
          <a:endParaRPr lang="en-US"/>
        </a:p>
      </dgm:t>
    </dgm:pt>
    <dgm:pt modelId="{0748624B-C68A-4084-BF66-3878A9CC172B}">
      <dgm:prSet phldrT="[Text]"/>
      <dgm:spPr/>
      <dgm:t>
        <a:bodyPr/>
        <a:lstStyle/>
        <a:p>
          <a:r>
            <a:rPr lang="en-US" dirty="0">
              <a:solidFill>
                <a:srgbClr val="2227A7"/>
              </a:solidFill>
            </a:rPr>
            <a:t>Social &amp; Economic Factors – 40%</a:t>
          </a:r>
        </a:p>
      </dgm:t>
    </dgm:pt>
    <dgm:pt modelId="{3F6E9507-839B-4804-8F93-B3925514F392}" type="parTrans" cxnId="{42A0C745-05A7-41AC-ABFB-70E04A9D9418}">
      <dgm:prSet/>
      <dgm:spPr/>
      <dgm:t>
        <a:bodyPr/>
        <a:lstStyle/>
        <a:p>
          <a:endParaRPr lang="en-US"/>
        </a:p>
      </dgm:t>
    </dgm:pt>
    <dgm:pt modelId="{03C94DE1-DA8D-47B6-92C4-3EDFF5EE50F6}" type="sibTrans" cxnId="{42A0C745-05A7-41AC-ABFB-70E04A9D9418}">
      <dgm:prSet/>
      <dgm:spPr/>
      <dgm:t>
        <a:bodyPr/>
        <a:lstStyle/>
        <a:p>
          <a:endParaRPr lang="en-US"/>
        </a:p>
      </dgm:t>
    </dgm:pt>
    <dgm:pt modelId="{2953CCF6-9D01-4817-810B-4027294F5F8E}">
      <dgm:prSet phldrT="[Text]"/>
      <dgm:spPr>
        <a:solidFill>
          <a:srgbClr val="DCE33F"/>
        </a:solidFill>
      </dgm:spPr>
      <dgm:t>
        <a:bodyPr/>
        <a:lstStyle/>
        <a:p>
          <a:r>
            <a:rPr lang="en-US" dirty="0"/>
            <a:t>Education</a:t>
          </a:r>
        </a:p>
      </dgm:t>
    </dgm:pt>
    <dgm:pt modelId="{B9DB3B68-F2CF-431F-832B-CCE1416FC457}" type="parTrans" cxnId="{2C618F5E-818C-4EBE-A109-CD487B47F79F}">
      <dgm:prSet/>
      <dgm:spPr/>
      <dgm:t>
        <a:bodyPr/>
        <a:lstStyle/>
        <a:p>
          <a:endParaRPr lang="en-US"/>
        </a:p>
      </dgm:t>
    </dgm:pt>
    <dgm:pt modelId="{9E9040D9-4F88-404C-8DE5-05760060EA90}" type="sibTrans" cxnId="{2C618F5E-818C-4EBE-A109-CD487B47F79F}">
      <dgm:prSet/>
      <dgm:spPr/>
      <dgm:t>
        <a:bodyPr/>
        <a:lstStyle/>
        <a:p>
          <a:endParaRPr lang="en-US"/>
        </a:p>
      </dgm:t>
    </dgm:pt>
    <dgm:pt modelId="{96A18A68-17C4-44E8-8D85-D174F5D2E5E0}">
      <dgm:prSet phldrT="[Text]"/>
      <dgm:spPr>
        <a:solidFill>
          <a:srgbClr val="DCE33F"/>
        </a:solidFill>
      </dgm:spPr>
      <dgm:t>
        <a:bodyPr/>
        <a:lstStyle/>
        <a:p>
          <a:r>
            <a:rPr lang="en-US" dirty="0"/>
            <a:t>Diet &amp; Exercise</a:t>
          </a:r>
        </a:p>
      </dgm:t>
    </dgm:pt>
    <dgm:pt modelId="{55887685-72BA-4077-9903-63EC37CA7824}" type="parTrans" cxnId="{ADAD672A-4E14-431A-844C-7AAD30A73DC5}">
      <dgm:prSet/>
      <dgm:spPr/>
      <dgm:t>
        <a:bodyPr/>
        <a:lstStyle/>
        <a:p>
          <a:endParaRPr lang="en-US"/>
        </a:p>
      </dgm:t>
    </dgm:pt>
    <dgm:pt modelId="{9D13AFA5-FE97-43C0-8212-7B66B0B71A5E}" type="sibTrans" cxnId="{ADAD672A-4E14-431A-844C-7AAD30A73DC5}">
      <dgm:prSet/>
      <dgm:spPr/>
      <dgm:t>
        <a:bodyPr/>
        <a:lstStyle/>
        <a:p>
          <a:endParaRPr lang="en-US"/>
        </a:p>
      </dgm:t>
    </dgm:pt>
    <dgm:pt modelId="{A2C940C4-0594-48D0-A576-42E470660917}">
      <dgm:prSet phldrT="[Text]"/>
      <dgm:spPr>
        <a:solidFill>
          <a:srgbClr val="DCE33F"/>
        </a:solidFill>
      </dgm:spPr>
      <dgm:t>
        <a:bodyPr/>
        <a:lstStyle/>
        <a:p>
          <a:r>
            <a:rPr lang="en-US" dirty="0"/>
            <a:t>Alcohol &amp; Drug Use</a:t>
          </a:r>
        </a:p>
      </dgm:t>
    </dgm:pt>
    <dgm:pt modelId="{20ED9F24-B180-458F-8363-78A6B2BB553E}" type="parTrans" cxnId="{EA1C4145-2192-415B-A3A8-EE4546EC72D0}">
      <dgm:prSet/>
      <dgm:spPr/>
      <dgm:t>
        <a:bodyPr/>
        <a:lstStyle/>
        <a:p>
          <a:endParaRPr lang="en-US"/>
        </a:p>
      </dgm:t>
    </dgm:pt>
    <dgm:pt modelId="{BE28183E-53BE-4D04-9989-EB19E5DDD041}" type="sibTrans" cxnId="{EA1C4145-2192-415B-A3A8-EE4546EC72D0}">
      <dgm:prSet/>
      <dgm:spPr/>
      <dgm:t>
        <a:bodyPr/>
        <a:lstStyle/>
        <a:p>
          <a:endParaRPr lang="en-US"/>
        </a:p>
      </dgm:t>
    </dgm:pt>
    <dgm:pt modelId="{70758A50-2643-43E7-A968-A74BD9D03C06}">
      <dgm:prSet phldrT="[Text]"/>
      <dgm:spPr>
        <a:solidFill>
          <a:srgbClr val="DCE33F"/>
        </a:solidFill>
      </dgm:spPr>
      <dgm:t>
        <a:bodyPr/>
        <a:lstStyle/>
        <a:p>
          <a:r>
            <a:rPr lang="en-US" dirty="0"/>
            <a:t>Sexual Activity</a:t>
          </a:r>
        </a:p>
      </dgm:t>
    </dgm:pt>
    <dgm:pt modelId="{778A7F87-8E27-4A08-BD49-118E3C80A06C}" type="parTrans" cxnId="{20968217-9D9F-4D6B-8AB9-D482933E63E0}">
      <dgm:prSet/>
      <dgm:spPr/>
      <dgm:t>
        <a:bodyPr/>
        <a:lstStyle/>
        <a:p>
          <a:endParaRPr lang="en-US"/>
        </a:p>
      </dgm:t>
    </dgm:pt>
    <dgm:pt modelId="{CBCB4895-D387-4518-9B70-916D9443529F}" type="sibTrans" cxnId="{20968217-9D9F-4D6B-8AB9-D482933E63E0}">
      <dgm:prSet/>
      <dgm:spPr/>
      <dgm:t>
        <a:bodyPr/>
        <a:lstStyle/>
        <a:p>
          <a:endParaRPr lang="en-US"/>
        </a:p>
      </dgm:t>
    </dgm:pt>
    <dgm:pt modelId="{F7FA1564-9A05-4120-9749-5C3E780F1EE3}">
      <dgm:prSet phldrT="[Text]"/>
      <dgm:spPr>
        <a:solidFill>
          <a:srgbClr val="DCE33F"/>
        </a:solidFill>
      </dgm:spPr>
      <dgm:t>
        <a:bodyPr/>
        <a:lstStyle/>
        <a:p>
          <a:r>
            <a:rPr lang="en-US" dirty="0"/>
            <a:t>Quality of Care</a:t>
          </a:r>
        </a:p>
      </dgm:t>
    </dgm:pt>
    <dgm:pt modelId="{7D16CC6D-2B2D-451E-ADD5-097F508D6C67}" type="parTrans" cxnId="{40AEBD9B-054E-4E8B-BF90-C5112736274B}">
      <dgm:prSet/>
      <dgm:spPr/>
      <dgm:t>
        <a:bodyPr/>
        <a:lstStyle/>
        <a:p>
          <a:endParaRPr lang="en-US"/>
        </a:p>
      </dgm:t>
    </dgm:pt>
    <dgm:pt modelId="{7A22762E-026C-427C-B814-8F073657EEE4}" type="sibTrans" cxnId="{40AEBD9B-054E-4E8B-BF90-C5112736274B}">
      <dgm:prSet/>
      <dgm:spPr/>
      <dgm:t>
        <a:bodyPr/>
        <a:lstStyle/>
        <a:p>
          <a:endParaRPr lang="en-US"/>
        </a:p>
      </dgm:t>
    </dgm:pt>
    <dgm:pt modelId="{ED7DD7B3-8C4A-43BC-BA35-20FDBC10F9EF}">
      <dgm:prSet phldrT="[Text]"/>
      <dgm:spPr>
        <a:solidFill>
          <a:srgbClr val="DCE33F"/>
        </a:solidFill>
      </dgm:spPr>
      <dgm:t>
        <a:bodyPr/>
        <a:lstStyle/>
        <a:p>
          <a:r>
            <a:rPr lang="en-US" dirty="0"/>
            <a:t>Employment</a:t>
          </a:r>
        </a:p>
      </dgm:t>
    </dgm:pt>
    <dgm:pt modelId="{3FD12ADB-0C87-437E-9C1A-E8085DBC2026}" type="parTrans" cxnId="{A5CFA5F2-0E77-42D8-ACCF-C4DBC985773F}">
      <dgm:prSet/>
      <dgm:spPr/>
      <dgm:t>
        <a:bodyPr/>
        <a:lstStyle/>
        <a:p>
          <a:endParaRPr lang="en-US"/>
        </a:p>
      </dgm:t>
    </dgm:pt>
    <dgm:pt modelId="{968D0920-6268-4B0B-AA36-0888AF0E6F97}" type="sibTrans" cxnId="{A5CFA5F2-0E77-42D8-ACCF-C4DBC985773F}">
      <dgm:prSet/>
      <dgm:spPr/>
      <dgm:t>
        <a:bodyPr/>
        <a:lstStyle/>
        <a:p>
          <a:endParaRPr lang="en-US"/>
        </a:p>
      </dgm:t>
    </dgm:pt>
    <dgm:pt modelId="{8E6A26B4-D9C8-4463-B98D-9F91936F3813}">
      <dgm:prSet phldrT="[Text]"/>
      <dgm:spPr>
        <a:solidFill>
          <a:srgbClr val="DCE33F"/>
        </a:solidFill>
      </dgm:spPr>
      <dgm:t>
        <a:bodyPr/>
        <a:lstStyle/>
        <a:p>
          <a:r>
            <a:rPr lang="en-US" dirty="0"/>
            <a:t>Income</a:t>
          </a:r>
        </a:p>
      </dgm:t>
    </dgm:pt>
    <dgm:pt modelId="{6107B5DF-AE68-460F-9B7D-255B1828DD18}" type="parTrans" cxnId="{347C3F07-4C41-481D-8BD3-3526C8B9685C}">
      <dgm:prSet/>
      <dgm:spPr/>
      <dgm:t>
        <a:bodyPr/>
        <a:lstStyle/>
        <a:p>
          <a:endParaRPr lang="en-US"/>
        </a:p>
      </dgm:t>
    </dgm:pt>
    <dgm:pt modelId="{98497207-4281-4309-81EA-87133F2CC2C1}" type="sibTrans" cxnId="{347C3F07-4C41-481D-8BD3-3526C8B9685C}">
      <dgm:prSet/>
      <dgm:spPr/>
      <dgm:t>
        <a:bodyPr/>
        <a:lstStyle/>
        <a:p>
          <a:endParaRPr lang="en-US"/>
        </a:p>
      </dgm:t>
    </dgm:pt>
    <dgm:pt modelId="{77C55B64-FD17-49AA-867D-4B6AF71C548A}">
      <dgm:prSet phldrT="[Text]"/>
      <dgm:spPr>
        <a:solidFill>
          <a:srgbClr val="DCE33F"/>
        </a:solidFill>
      </dgm:spPr>
      <dgm:t>
        <a:bodyPr/>
        <a:lstStyle/>
        <a:p>
          <a:r>
            <a:rPr lang="en-US" dirty="0"/>
            <a:t>Family &amp; Social Support</a:t>
          </a:r>
        </a:p>
      </dgm:t>
    </dgm:pt>
    <dgm:pt modelId="{2C1526EB-57FF-426E-8B6C-D26501C5B1E7}" type="parTrans" cxnId="{2462B901-A485-4CF1-A22B-7AB0CAB1A241}">
      <dgm:prSet/>
      <dgm:spPr/>
      <dgm:t>
        <a:bodyPr/>
        <a:lstStyle/>
        <a:p>
          <a:endParaRPr lang="en-US"/>
        </a:p>
      </dgm:t>
    </dgm:pt>
    <dgm:pt modelId="{F49929D9-6075-42BC-9A87-8052C66874C0}" type="sibTrans" cxnId="{2462B901-A485-4CF1-A22B-7AB0CAB1A241}">
      <dgm:prSet/>
      <dgm:spPr/>
      <dgm:t>
        <a:bodyPr/>
        <a:lstStyle/>
        <a:p>
          <a:endParaRPr lang="en-US"/>
        </a:p>
      </dgm:t>
    </dgm:pt>
    <dgm:pt modelId="{E061E6D8-4887-4D05-8BE3-6C5224750BD3}">
      <dgm:prSet phldrT="[Text]"/>
      <dgm:spPr>
        <a:solidFill>
          <a:srgbClr val="DCE33F"/>
        </a:solidFill>
      </dgm:spPr>
      <dgm:t>
        <a:bodyPr/>
        <a:lstStyle/>
        <a:p>
          <a:r>
            <a:rPr lang="en-US" dirty="0"/>
            <a:t>Community Safety	</a:t>
          </a:r>
        </a:p>
      </dgm:t>
    </dgm:pt>
    <dgm:pt modelId="{C11A4E63-E6AC-4E37-ACAE-422EBF8CEDD4}" type="parTrans" cxnId="{921F38FC-1992-45BE-A9ED-B8106DBA071B}">
      <dgm:prSet/>
      <dgm:spPr/>
      <dgm:t>
        <a:bodyPr/>
        <a:lstStyle/>
        <a:p>
          <a:endParaRPr lang="en-US"/>
        </a:p>
      </dgm:t>
    </dgm:pt>
    <dgm:pt modelId="{9CE938CA-CB1E-43F9-8EAA-4AE2C6049A2B}" type="sibTrans" cxnId="{921F38FC-1992-45BE-A9ED-B8106DBA071B}">
      <dgm:prSet/>
      <dgm:spPr/>
      <dgm:t>
        <a:bodyPr/>
        <a:lstStyle/>
        <a:p>
          <a:endParaRPr lang="en-US"/>
        </a:p>
      </dgm:t>
    </dgm:pt>
    <dgm:pt modelId="{D28DDB2D-F8DC-4A54-AC7C-5B653EE6689E}">
      <dgm:prSet/>
      <dgm:spPr/>
      <dgm:t>
        <a:bodyPr/>
        <a:lstStyle/>
        <a:p>
          <a:r>
            <a:rPr lang="en-US" dirty="0">
              <a:solidFill>
                <a:srgbClr val="2227A7"/>
              </a:solidFill>
            </a:rPr>
            <a:t>Physical  Environment – 10%</a:t>
          </a:r>
        </a:p>
      </dgm:t>
    </dgm:pt>
    <dgm:pt modelId="{3EB257BA-9F8A-4CEE-B2F4-9D2FEBC884C3}" type="sibTrans" cxnId="{45F6C246-8525-4A37-94F9-666050867779}">
      <dgm:prSet/>
      <dgm:spPr/>
      <dgm:t>
        <a:bodyPr/>
        <a:lstStyle/>
        <a:p>
          <a:endParaRPr lang="en-US"/>
        </a:p>
      </dgm:t>
    </dgm:pt>
    <dgm:pt modelId="{7A64919F-B694-4EB5-9714-42EFED265147}" type="parTrans" cxnId="{45F6C246-8525-4A37-94F9-666050867779}">
      <dgm:prSet/>
      <dgm:spPr/>
      <dgm:t>
        <a:bodyPr/>
        <a:lstStyle/>
        <a:p>
          <a:endParaRPr lang="en-US"/>
        </a:p>
      </dgm:t>
    </dgm:pt>
    <dgm:pt modelId="{587649F3-ECA8-4F5A-9907-CB5DC3F13CB9}">
      <dgm:prSet/>
      <dgm:spPr>
        <a:solidFill>
          <a:srgbClr val="DCE33F"/>
        </a:solidFill>
      </dgm:spPr>
      <dgm:t>
        <a:bodyPr/>
        <a:lstStyle/>
        <a:p>
          <a:r>
            <a:rPr lang="en-US" dirty="0"/>
            <a:t>Air &amp; Water Quality</a:t>
          </a:r>
        </a:p>
      </dgm:t>
    </dgm:pt>
    <dgm:pt modelId="{CD45FD4C-DF0E-43CE-8665-FA19AF2F56B0}" type="parTrans" cxnId="{54E584D0-5E11-4678-8A99-234EE64DCD53}">
      <dgm:prSet/>
      <dgm:spPr/>
      <dgm:t>
        <a:bodyPr/>
        <a:lstStyle/>
        <a:p>
          <a:endParaRPr lang="en-US"/>
        </a:p>
      </dgm:t>
    </dgm:pt>
    <dgm:pt modelId="{268CFB40-2EAB-4C41-84C6-062F8985A376}" type="sibTrans" cxnId="{54E584D0-5E11-4678-8A99-234EE64DCD53}">
      <dgm:prSet/>
      <dgm:spPr/>
      <dgm:t>
        <a:bodyPr/>
        <a:lstStyle/>
        <a:p>
          <a:endParaRPr lang="en-US"/>
        </a:p>
      </dgm:t>
    </dgm:pt>
    <dgm:pt modelId="{40539D2D-8877-4EBE-855A-8724EB20C88D}">
      <dgm:prSet/>
      <dgm:spPr>
        <a:solidFill>
          <a:srgbClr val="DCE33F"/>
        </a:solidFill>
      </dgm:spPr>
      <dgm:t>
        <a:bodyPr/>
        <a:lstStyle/>
        <a:p>
          <a:r>
            <a:rPr lang="en-US" dirty="0"/>
            <a:t>Housing &amp; Transit</a:t>
          </a:r>
        </a:p>
      </dgm:t>
    </dgm:pt>
    <dgm:pt modelId="{4D097CA7-893E-40F0-9277-2D0DA514C211}" type="parTrans" cxnId="{4DBF48C3-6774-48E2-A0CC-60943B33D82F}">
      <dgm:prSet/>
      <dgm:spPr/>
      <dgm:t>
        <a:bodyPr/>
        <a:lstStyle/>
        <a:p>
          <a:endParaRPr lang="en-US"/>
        </a:p>
      </dgm:t>
    </dgm:pt>
    <dgm:pt modelId="{834BA8A1-624B-4252-8FE3-D6EE18A9DC90}" type="sibTrans" cxnId="{4DBF48C3-6774-48E2-A0CC-60943B33D82F}">
      <dgm:prSet/>
      <dgm:spPr/>
      <dgm:t>
        <a:bodyPr/>
        <a:lstStyle/>
        <a:p>
          <a:endParaRPr lang="en-US"/>
        </a:p>
      </dgm:t>
    </dgm:pt>
    <dgm:pt modelId="{5F9292D1-CFF5-46BF-BDE5-BD2A2B427EF8}" type="pres">
      <dgm:prSet presAssocID="{10123C7E-EF6C-4B43-BDE8-C9C461AD2496}" presName="linearFlow" presStyleCnt="0">
        <dgm:presLayoutVars>
          <dgm:dir/>
          <dgm:animLvl val="lvl"/>
          <dgm:resizeHandles/>
        </dgm:presLayoutVars>
      </dgm:prSet>
      <dgm:spPr/>
    </dgm:pt>
    <dgm:pt modelId="{14B3D8B7-CD14-4506-80DE-0860EE64166E}" type="pres">
      <dgm:prSet presAssocID="{BFFF3697-12DF-4362-A15F-DA8DBFACF1C1}" presName="compositeNode" presStyleCnt="0">
        <dgm:presLayoutVars>
          <dgm:bulletEnabled val="1"/>
        </dgm:presLayoutVars>
      </dgm:prSet>
      <dgm:spPr/>
    </dgm:pt>
    <dgm:pt modelId="{E5ED1528-0327-4F51-9F12-C1F2023776DB}" type="pres">
      <dgm:prSet presAssocID="{BFFF3697-12DF-4362-A15F-DA8DBFACF1C1}" presName="image" presStyleLbl="fgImgPlace1" presStyleIdx="0" presStyleCnt="4" custLinFactX="14928" custLinFactNeighborX="100000" custLinFactNeighborY="-36228"/>
      <dgm:spPr>
        <a:blipFill rotWithShape="1">
          <a:blip xmlns:r="http://schemas.openxmlformats.org/officeDocument/2006/relationships" r:embed="rId1"/>
          <a:stretch>
            <a:fillRect/>
          </a:stretch>
        </a:blipFill>
      </dgm:spPr>
    </dgm:pt>
    <dgm:pt modelId="{BB88372B-56EE-44B4-B72B-27A745F57534}" type="pres">
      <dgm:prSet presAssocID="{BFFF3697-12DF-4362-A15F-DA8DBFACF1C1}" presName="childNode" presStyleLbl="node1" presStyleIdx="0" presStyleCnt="4">
        <dgm:presLayoutVars>
          <dgm:bulletEnabled val="1"/>
        </dgm:presLayoutVars>
      </dgm:prSet>
      <dgm:spPr/>
    </dgm:pt>
    <dgm:pt modelId="{8010EE08-54F4-4903-BE1C-C4B7684294D3}" type="pres">
      <dgm:prSet presAssocID="{BFFF3697-12DF-4362-A15F-DA8DBFACF1C1}" presName="parentNode" presStyleLbl="revTx" presStyleIdx="0" presStyleCnt="4">
        <dgm:presLayoutVars>
          <dgm:chMax val="0"/>
          <dgm:bulletEnabled val="1"/>
        </dgm:presLayoutVars>
      </dgm:prSet>
      <dgm:spPr/>
    </dgm:pt>
    <dgm:pt modelId="{8DA4644D-9797-4ABA-9F59-C1E799914347}" type="pres">
      <dgm:prSet presAssocID="{50968CEC-631E-4D7E-997C-D09774F15F33}" presName="sibTrans" presStyleCnt="0"/>
      <dgm:spPr/>
    </dgm:pt>
    <dgm:pt modelId="{E0500287-7683-43C8-827D-416BC077D93B}" type="pres">
      <dgm:prSet presAssocID="{A14C78C7-C8EF-4434-8592-D4D2D0551928}" presName="compositeNode" presStyleCnt="0">
        <dgm:presLayoutVars>
          <dgm:bulletEnabled val="1"/>
        </dgm:presLayoutVars>
      </dgm:prSet>
      <dgm:spPr/>
    </dgm:pt>
    <dgm:pt modelId="{EAAFC56A-591E-4676-AD64-189B7CCBA451}" type="pres">
      <dgm:prSet presAssocID="{A14C78C7-C8EF-4434-8592-D4D2D0551928}" presName="image" presStyleLbl="fgImgPlace1" presStyleIdx="1" presStyleCnt="4" custLinFactX="10183" custLinFactNeighborX="100000" custLinFactNeighborY="-36228"/>
      <dgm:spPr>
        <a:blipFill rotWithShape="1">
          <a:blip xmlns:r="http://schemas.openxmlformats.org/officeDocument/2006/relationships" r:embed="rId2"/>
          <a:stretch>
            <a:fillRect/>
          </a:stretch>
        </a:blipFill>
      </dgm:spPr>
    </dgm:pt>
    <dgm:pt modelId="{20086AE0-7188-45A6-BA08-C88C30BBE2C9}" type="pres">
      <dgm:prSet presAssocID="{A14C78C7-C8EF-4434-8592-D4D2D0551928}" presName="childNode" presStyleLbl="node1" presStyleIdx="1" presStyleCnt="4">
        <dgm:presLayoutVars>
          <dgm:bulletEnabled val="1"/>
        </dgm:presLayoutVars>
      </dgm:prSet>
      <dgm:spPr/>
    </dgm:pt>
    <dgm:pt modelId="{CD1D236E-5EF4-4F36-93B2-6CC75B5E7834}" type="pres">
      <dgm:prSet presAssocID="{A14C78C7-C8EF-4434-8592-D4D2D0551928}" presName="parentNode" presStyleLbl="revTx" presStyleIdx="1" presStyleCnt="4">
        <dgm:presLayoutVars>
          <dgm:chMax val="0"/>
          <dgm:bulletEnabled val="1"/>
        </dgm:presLayoutVars>
      </dgm:prSet>
      <dgm:spPr/>
    </dgm:pt>
    <dgm:pt modelId="{0A18B754-95E5-4788-A4CE-E52EA8A68D7F}" type="pres">
      <dgm:prSet presAssocID="{48D5EB04-C9A0-4001-A91B-64A500205403}" presName="sibTrans" presStyleCnt="0"/>
      <dgm:spPr/>
    </dgm:pt>
    <dgm:pt modelId="{AF74AE52-C259-4A27-94F9-41817BB283AC}" type="pres">
      <dgm:prSet presAssocID="{0748624B-C68A-4084-BF66-3878A9CC172B}" presName="compositeNode" presStyleCnt="0">
        <dgm:presLayoutVars>
          <dgm:bulletEnabled val="1"/>
        </dgm:presLayoutVars>
      </dgm:prSet>
      <dgm:spPr/>
    </dgm:pt>
    <dgm:pt modelId="{6E10C7F5-0A42-416A-990C-5AB7D9615E5E}" type="pres">
      <dgm:prSet presAssocID="{0748624B-C68A-4084-BF66-3878A9CC172B}" presName="image" presStyleLbl="fgImgPlace1" presStyleIdx="2" presStyleCnt="4" custLinFactX="19198" custLinFactNeighborX="100000" custLinFactNeighborY="-36228"/>
      <dgm:spPr>
        <a:blipFill rotWithShape="1">
          <a:blip xmlns:r="http://schemas.openxmlformats.org/officeDocument/2006/relationships" r:embed="rId3"/>
          <a:stretch>
            <a:fillRect/>
          </a:stretch>
        </a:blipFill>
      </dgm:spPr>
    </dgm:pt>
    <dgm:pt modelId="{D27D7975-614E-4243-87EF-13240C037789}" type="pres">
      <dgm:prSet presAssocID="{0748624B-C68A-4084-BF66-3878A9CC172B}" presName="childNode" presStyleLbl="node1" presStyleIdx="2" presStyleCnt="4">
        <dgm:presLayoutVars>
          <dgm:bulletEnabled val="1"/>
        </dgm:presLayoutVars>
      </dgm:prSet>
      <dgm:spPr/>
    </dgm:pt>
    <dgm:pt modelId="{EC6D231A-32B6-4F83-8F01-0EB916D7A8DE}" type="pres">
      <dgm:prSet presAssocID="{0748624B-C68A-4084-BF66-3878A9CC172B}" presName="parentNode" presStyleLbl="revTx" presStyleIdx="2" presStyleCnt="4">
        <dgm:presLayoutVars>
          <dgm:chMax val="0"/>
          <dgm:bulletEnabled val="1"/>
        </dgm:presLayoutVars>
      </dgm:prSet>
      <dgm:spPr/>
    </dgm:pt>
    <dgm:pt modelId="{E38FD845-95DB-4194-9208-A7CFD4FDA163}" type="pres">
      <dgm:prSet presAssocID="{03C94DE1-DA8D-47B6-92C4-3EDFF5EE50F6}" presName="sibTrans" presStyleCnt="0"/>
      <dgm:spPr/>
    </dgm:pt>
    <dgm:pt modelId="{ACE618EA-7F2E-4822-A96C-4CDE11704E3D}" type="pres">
      <dgm:prSet presAssocID="{D28DDB2D-F8DC-4A54-AC7C-5B653EE6689E}" presName="compositeNode" presStyleCnt="0">
        <dgm:presLayoutVars>
          <dgm:bulletEnabled val="1"/>
        </dgm:presLayoutVars>
      </dgm:prSet>
      <dgm:spPr/>
    </dgm:pt>
    <dgm:pt modelId="{24F49A10-8E5E-4532-BE60-6F24BF0351B7}" type="pres">
      <dgm:prSet presAssocID="{D28DDB2D-F8DC-4A54-AC7C-5B653EE6689E}" presName="image" presStyleLbl="fgImgPlace1" presStyleIdx="3" presStyleCnt="4" custLinFactX="6947" custLinFactNeighborX="100000" custLinFactNeighborY="-36229"/>
      <dgm:spPr>
        <a:blipFill rotWithShape="1">
          <a:blip xmlns:r="http://schemas.openxmlformats.org/officeDocument/2006/relationships" r:embed="rId4"/>
          <a:stretch>
            <a:fillRect/>
          </a:stretch>
        </a:blipFill>
      </dgm:spPr>
    </dgm:pt>
    <dgm:pt modelId="{20C6B22A-DEB0-44C1-BAC4-2A151A747335}" type="pres">
      <dgm:prSet presAssocID="{D28DDB2D-F8DC-4A54-AC7C-5B653EE6689E}" presName="childNode" presStyleLbl="node1" presStyleIdx="3" presStyleCnt="4">
        <dgm:presLayoutVars>
          <dgm:bulletEnabled val="1"/>
        </dgm:presLayoutVars>
      </dgm:prSet>
      <dgm:spPr/>
    </dgm:pt>
    <dgm:pt modelId="{3DCFAE47-E2F6-45C0-9101-DC0C3DFB32D1}" type="pres">
      <dgm:prSet presAssocID="{D28DDB2D-F8DC-4A54-AC7C-5B653EE6689E}" presName="parentNode" presStyleLbl="revTx" presStyleIdx="3" presStyleCnt="4">
        <dgm:presLayoutVars>
          <dgm:chMax val="0"/>
          <dgm:bulletEnabled val="1"/>
        </dgm:presLayoutVars>
      </dgm:prSet>
      <dgm:spPr/>
    </dgm:pt>
  </dgm:ptLst>
  <dgm:cxnLst>
    <dgm:cxn modelId="{2462B901-A485-4CF1-A22B-7AB0CAB1A241}" srcId="{0748624B-C68A-4084-BF66-3878A9CC172B}" destId="{77C55B64-FD17-49AA-867D-4B6AF71C548A}" srcOrd="3" destOrd="0" parTransId="{2C1526EB-57FF-426E-8B6C-D26501C5B1E7}" sibTransId="{F49929D9-6075-42BC-9A87-8052C66874C0}"/>
    <dgm:cxn modelId="{347C3F07-4C41-481D-8BD3-3526C8B9685C}" srcId="{0748624B-C68A-4084-BF66-3878A9CC172B}" destId="{8E6A26B4-D9C8-4463-B98D-9F91936F3813}" srcOrd="2" destOrd="0" parTransId="{6107B5DF-AE68-460F-9B7D-255B1828DD18}" sibTransId="{98497207-4281-4309-81EA-87133F2CC2C1}"/>
    <dgm:cxn modelId="{60D22112-DAE5-4269-8109-B25C82139A3E}" type="presOf" srcId="{40539D2D-8877-4EBE-855A-8724EB20C88D}" destId="{20C6B22A-DEB0-44C1-BAC4-2A151A747335}" srcOrd="0" destOrd="1" presId="urn:microsoft.com/office/officeart/2005/8/layout/hList2"/>
    <dgm:cxn modelId="{E2A67F14-F872-4D0C-AABB-ABF82C9F42DF}" type="presOf" srcId="{587649F3-ECA8-4F5A-9907-CB5DC3F13CB9}" destId="{20C6B22A-DEB0-44C1-BAC4-2A151A747335}" srcOrd="0" destOrd="0" presId="urn:microsoft.com/office/officeart/2005/8/layout/hList2"/>
    <dgm:cxn modelId="{20968217-9D9F-4D6B-8AB9-D482933E63E0}" srcId="{BFFF3697-12DF-4362-A15F-DA8DBFACF1C1}" destId="{70758A50-2643-43E7-A968-A74BD9D03C06}" srcOrd="3" destOrd="0" parTransId="{778A7F87-8E27-4A08-BD49-118E3C80A06C}" sibTransId="{CBCB4895-D387-4518-9B70-916D9443529F}"/>
    <dgm:cxn modelId="{D57A9024-A131-4CCD-B75B-D56646CB801A}" srcId="{10123C7E-EF6C-4B43-BDE8-C9C461AD2496}" destId="{BFFF3697-12DF-4362-A15F-DA8DBFACF1C1}" srcOrd="0" destOrd="0" parTransId="{5E91ECF4-9416-4DE9-8DF9-0F70EE0E5CD5}" sibTransId="{50968CEC-631E-4D7E-997C-D09774F15F33}"/>
    <dgm:cxn modelId="{0E33F926-17CE-408C-8F95-8816D096ECE3}" type="presOf" srcId="{ED7DD7B3-8C4A-43BC-BA35-20FDBC10F9EF}" destId="{D27D7975-614E-4243-87EF-13240C037789}" srcOrd="0" destOrd="1" presId="urn:microsoft.com/office/officeart/2005/8/layout/hList2"/>
    <dgm:cxn modelId="{99174C28-9E3C-4BF9-85F5-C22E34260978}" type="presOf" srcId="{A2C940C4-0594-48D0-A576-42E470660917}" destId="{BB88372B-56EE-44B4-B72B-27A745F57534}" srcOrd="0" destOrd="2" presId="urn:microsoft.com/office/officeart/2005/8/layout/hList2"/>
    <dgm:cxn modelId="{ADAD672A-4E14-431A-844C-7AAD30A73DC5}" srcId="{BFFF3697-12DF-4362-A15F-DA8DBFACF1C1}" destId="{96A18A68-17C4-44E8-8D85-D174F5D2E5E0}" srcOrd="1" destOrd="0" parTransId="{55887685-72BA-4077-9903-63EC37CA7824}" sibTransId="{9D13AFA5-FE97-43C0-8212-7B66B0B71A5E}"/>
    <dgm:cxn modelId="{2C618F5E-818C-4EBE-A109-CD487B47F79F}" srcId="{0748624B-C68A-4084-BF66-3878A9CC172B}" destId="{2953CCF6-9D01-4817-810B-4027294F5F8E}" srcOrd="0" destOrd="0" parTransId="{B9DB3B68-F2CF-431F-832B-CCE1416FC457}" sibTransId="{9E9040D9-4F88-404C-8DE5-05760060EA90}"/>
    <dgm:cxn modelId="{EA1C4145-2192-415B-A3A8-EE4546EC72D0}" srcId="{BFFF3697-12DF-4362-A15F-DA8DBFACF1C1}" destId="{A2C940C4-0594-48D0-A576-42E470660917}" srcOrd="2" destOrd="0" parTransId="{20ED9F24-B180-458F-8363-78A6B2BB553E}" sibTransId="{BE28183E-53BE-4D04-9989-EB19E5DDD041}"/>
    <dgm:cxn modelId="{42A0C745-05A7-41AC-ABFB-70E04A9D9418}" srcId="{10123C7E-EF6C-4B43-BDE8-C9C461AD2496}" destId="{0748624B-C68A-4084-BF66-3878A9CC172B}" srcOrd="2" destOrd="0" parTransId="{3F6E9507-839B-4804-8F93-B3925514F392}" sibTransId="{03C94DE1-DA8D-47B6-92C4-3EDFF5EE50F6}"/>
    <dgm:cxn modelId="{45F6C246-8525-4A37-94F9-666050867779}" srcId="{10123C7E-EF6C-4B43-BDE8-C9C461AD2496}" destId="{D28DDB2D-F8DC-4A54-AC7C-5B653EE6689E}" srcOrd="3" destOrd="0" parTransId="{7A64919F-B694-4EB5-9714-42EFED265147}" sibTransId="{3EB257BA-9F8A-4CEE-B2F4-9D2FEBC884C3}"/>
    <dgm:cxn modelId="{213D5354-0309-4357-B2E8-D043A1397373}" type="presOf" srcId="{70758A50-2643-43E7-A968-A74BD9D03C06}" destId="{BB88372B-56EE-44B4-B72B-27A745F57534}" srcOrd="0" destOrd="3" presId="urn:microsoft.com/office/officeart/2005/8/layout/hList2"/>
    <dgm:cxn modelId="{E77A6876-5C8A-443D-8E54-7AC91981D3C2}" type="presOf" srcId="{77C55B64-FD17-49AA-867D-4B6AF71C548A}" destId="{D27D7975-614E-4243-87EF-13240C037789}" srcOrd="0" destOrd="3" presId="urn:microsoft.com/office/officeart/2005/8/layout/hList2"/>
    <dgm:cxn modelId="{ED684687-BAA4-42BB-B3E6-538A0E51BAA2}" type="presOf" srcId="{D28DDB2D-F8DC-4A54-AC7C-5B653EE6689E}" destId="{3DCFAE47-E2F6-45C0-9101-DC0C3DFB32D1}" srcOrd="0" destOrd="0" presId="urn:microsoft.com/office/officeart/2005/8/layout/hList2"/>
    <dgm:cxn modelId="{2AC91A88-F429-4C8D-897C-25AF9D68200A}" type="presOf" srcId="{2953CCF6-9D01-4817-810B-4027294F5F8E}" destId="{D27D7975-614E-4243-87EF-13240C037789}" srcOrd="0" destOrd="0" presId="urn:microsoft.com/office/officeart/2005/8/layout/hList2"/>
    <dgm:cxn modelId="{F92B2F89-3696-496C-811F-A319DDF75210}" srcId="{10123C7E-EF6C-4B43-BDE8-C9C461AD2496}" destId="{A14C78C7-C8EF-4434-8592-D4D2D0551928}" srcOrd="1" destOrd="0" parTransId="{06D81567-5EFB-4C3F-9640-78DC3834E5ED}" sibTransId="{48D5EB04-C9A0-4001-A91B-64A500205403}"/>
    <dgm:cxn modelId="{8BF2D091-0488-4064-A663-C0ACB1173A10}" type="presOf" srcId="{8405146D-7C19-436F-BB42-CAA19F0A9B2B}" destId="{20086AE0-7188-45A6-BA08-C88C30BBE2C9}" srcOrd="0" destOrd="0" presId="urn:microsoft.com/office/officeart/2005/8/layout/hList2"/>
    <dgm:cxn modelId="{40AEBD9B-054E-4E8B-BF90-C5112736274B}" srcId="{A14C78C7-C8EF-4434-8592-D4D2D0551928}" destId="{F7FA1564-9A05-4120-9749-5C3E780F1EE3}" srcOrd="1" destOrd="0" parTransId="{7D16CC6D-2B2D-451E-ADD5-097F508D6C67}" sibTransId="{7A22762E-026C-427C-B814-8F073657EEE4}"/>
    <dgm:cxn modelId="{CBF39FA6-B70C-4462-8951-9213D0E40103}" type="presOf" srcId="{10123C7E-EF6C-4B43-BDE8-C9C461AD2496}" destId="{5F9292D1-CFF5-46BF-BDE5-BD2A2B427EF8}" srcOrd="0" destOrd="0" presId="urn:microsoft.com/office/officeart/2005/8/layout/hList2"/>
    <dgm:cxn modelId="{E4AD8DAC-97F1-4932-B3D4-6919300F6E5B}" type="presOf" srcId="{8E6A26B4-D9C8-4463-B98D-9F91936F3813}" destId="{D27D7975-614E-4243-87EF-13240C037789}" srcOrd="0" destOrd="2" presId="urn:microsoft.com/office/officeart/2005/8/layout/hList2"/>
    <dgm:cxn modelId="{C1599AAD-3BCE-4F87-B9B2-7C3EAE8D7C7B}" srcId="{BFFF3697-12DF-4362-A15F-DA8DBFACF1C1}" destId="{E72058D9-E9F7-41B6-9CA1-8D6373B438F9}" srcOrd="0" destOrd="0" parTransId="{B40B969C-9172-442C-9993-E3FEE77E55FB}" sibTransId="{3C9656FD-3532-4113-98A1-44866E5596E7}"/>
    <dgm:cxn modelId="{B6818BBC-A0A0-4AF2-90B0-3DA1964BC9D0}" type="presOf" srcId="{F7FA1564-9A05-4120-9749-5C3E780F1EE3}" destId="{20086AE0-7188-45A6-BA08-C88C30BBE2C9}" srcOrd="0" destOrd="1" presId="urn:microsoft.com/office/officeart/2005/8/layout/hList2"/>
    <dgm:cxn modelId="{9ACA08BD-9EC0-4396-A10A-72D48BB323AC}" type="presOf" srcId="{E72058D9-E9F7-41B6-9CA1-8D6373B438F9}" destId="{BB88372B-56EE-44B4-B72B-27A745F57534}" srcOrd="0" destOrd="0" presId="urn:microsoft.com/office/officeart/2005/8/layout/hList2"/>
    <dgm:cxn modelId="{FD1985BE-AAFE-4061-9E88-5883B7A349F9}" type="presOf" srcId="{E061E6D8-4887-4D05-8BE3-6C5224750BD3}" destId="{D27D7975-614E-4243-87EF-13240C037789}" srcOrd="0" destOrd="4" presId="urn:microsoft.com/office/officeart/2005/8/layout/hList2"/>
    <dgm:cxn modelId="{B259A3C1-AE43-4861-861F-FE60FE391621}" type="presOf" srcId="{96A18A68-17C4-44E8-8D85-D174F5D2E5E0}" destId="{BB88372B-56EE-44B4-B72B-27A745F57534}" srcOrd="0" destOrd="1" presId="urn:microsoft.com/office/officeart/2005/8/layout/hList2"/>
    <dgm:cxn modelId="{4DBF48C3-6774-48E2-A0CC-60943B33D82F}" srcId="{D28DDB2D-F8DC-4A54-AC7C-5B653EE6689E}" destId="{40539D2D-8877-4EBE-855A-8724EB20C88D}" srcOrd="1" destOrd="0" parTransId="{4D097CA7-893E-40F0-9277-2D0DA514C211}" sibTransId="{834BA8A1-624B-4252-8FE3-D6EE18A9DC90}"/>
    <dgm:cxn modelId="{3D31C6C6-70AC-48BE-84F6-4D4D9859F736}" type="presOf" srcId="{0748624B-C68A-4084-BF66-3878A9CC172B}" destId="{EC6D231A-32B6-4F83-8F01-0EB916D7A8DE}" srcOrd="0" destOrd="0" presId="urn:microsoft.com/office/officeart/2005/8/layout/hList2"/>
    <dgm:cxn modelId="{54E584D0-5E11-4678-8A99-234EE64DCD53}" srcId="{D28DDB2D-F8DC-4A54-AC7C-5B653EE6689E}" destId="{587649F3-ECA8-4F5A-9907-CB5DC3F13CB9}" srcOrd="0" destOrd="0" parTransId="{CD45FD4C-DF0E-43CE-8665-FA19AF2F56B0}" sibTransId="{268CFB40-2EAB-4C41-84C6-062F8985A376}"/>
    <dgm:cxn modelId="{D34FF7D4-D438-47BF-9B66-78CE77196113}" type="presOf" srcId="{BFFF3697-12DF-4362-A15F-DA8DBFACF1C1}" destId="{8010EE08-54F4-4903-BE1C-C4B7684294D3}" srcOrd="0" destOrd="0" presId="urn:microsoft.com/office/officeart/2005/8/layout/hList2"/>
    <dgm:cxn modelId="{1A3F47EA-2EC0-4108-A62B-D88ADB54370B}" srcId="{A14C78C7-C8EF-4434-8592-D4D2D0551928}" destId="{8405146D-7C19-436F-BB42-CAA19F0A9B2B}" srcOrd="0" destOrd="0" parTransId="{A1F68D5C-6586-42DA-A9AE-23CE719933CA}" sibTransId="{59735CDE-F09E-459C-AA37-C1E6B0C6C29E}"/>
    <dgm:cxn modelId="{A5CFA5F2-0E77-42D8-ACCF-C4DBC985773F}" srcId="{0748624B-C68A-4084-BF66-3878A9CC172B}" destId="{ED7DD7B3-8C4A-43BC-BA35-20FDBC10F9EF}" srcOrd="1" destOrd="0" parTransId="{3FD12ADB-0C87-437E-9C1A-E8085DBC2026}" sibTransId="{968D0920-6268-4B0B-AA36-0888AF0E6F97}"/>
    <dgm:cxn modelId="{05B644F5-B6B1-4B39-9100-FD285DC7FE2F}" type="presOf" srcId="{A14C78C7-C8EF-4434-8592-D4D2D0551928}" destId="{CD1D236E-5EF4-4F36-93B2-6CC75B5E7834}" srcOrd="0" destOrd="0" presId="urn:microsoft.com/office/officeart/2005/8/layout/hList2"/>
    <dgm:cxn modelId="{921F38FC-1992-45BE-A9ED-B8106DBA071B}" srcId="{0748624B-C68A-4084-BF66-3878A9CC172B}" destId="{E061E6D8-4887-4D05-8BE3-6C5224750BD3}" srcOrd="4" destOrd="0" parTransId="{C11A4E63-E6AC-4E37-ACAE-422EBF8CEDD4}" sibTransId="{9CE938CA-CB1E-43F9-8EAA-4AE2C6049A2B}"/>
    <dgm:cxn modelId="{204A065C-C54A-4A61-8DFF-9D1E16665FE0}" type="presParOf" srcId="{5F9292D1-CFF5-46BF-BDE5-BD2A2B427EF8}" destId="{14B3D8B7-CD14-4506-80DE-0860EE64166E}" srcOrd="0" destOrd="0" presId="urn:microsoft.com/office/officeart/2005/8/layout/hList2"/>
    <dgm:cxn modelId="{94E0AA9A-801D-4A3D-924D-9F69E636BECF}" type="presParOf" srcId="{14B3D8B7-CD14-4506-80DE-0860EE64166E}" destId="{E5ED1528-0327-4F51-9F12-C1F2023776DB}" srcOrd="0" destOrd="0" presId="urn:microsoft.com/office/officeart/2005/8/layout/hList2"/>
    <dgm:cxn modelId="{69ED8E35-AD4D-43FA-AA31-FC794FDF75F4}" type="presParOf" srcId="{14B3D8B7-CD14-4506-80DE-0860EE64166E}" destId="{BB88372B-56EE-44B4-B72B-27A745F57534}" srcOrd="1" destOrd="0" presId="urn:microsoft.com/office/officeart/2005/8/layout/hList2"/>
    <dgm:cxn modelId="{86B6C4B0-4F8C-400C-BE78-03B60E6960B5}" type="presParOf" srcId="{14B3D8B7-CD14-4506-80DE-0860EE64166E}" destId="{8010EE08-54F4-4903-BE1C-C4B7684294D3}" srcOrd="2" destOrd="0" presId="urn:microsoft.com/office/officeart/2005/8/layout/hList2"/>
    <dgm:cxn modelId="{8E6AAA06-D3A6-4040-9ADE-08F7C32648E3}" type="presParOf" srcId="{5F9292D1-CFF5-46BF-BDE5-BD2A2B427EF8}" destId="{8DA4644D-9797-4ABA-9F59-C1E799914347}" srcOrd="1" destOrd="0" presId="urn:microsoft.com/office/officeart/2005/8/layout/hList2"/>
    <dgm:cxn modelId="{AC94812D-5FDF-4589-A407-4EC671754D94}" type="presParOf" srcId="{5F9292D1-CFF5-46BF-BDE5-BD2A2B427EF8}" destId="{E0500287-7683-43C8-827D-416BC077D93B}" srcOrd="2" destOrd="0" presId="urn:microsoft.com/office/officeart/2005/8/layout/hList2"/>
    <dgm:cxn modelId="{D2590191-F4DE-4080-AF3E-04A36588C1B6}" type="presParOf" srcId="{E0500287-7683-43C8-827D-416BC077D93B}" destId="{EAAFC56A-591E-4676-AD64-189B7CCBA451}" srcOrd="0" destOrd="0" presId="urn:microsoft.com/office/officeart/2005/8/layout/hList2"/>
    <dgm:cxn modelId="{6F30ADEB-0AA2-492C-A98E-92C15803C794}" type="presParOf" srcId="{E0500287-7683-43C8-827D-416BC077D93B}" destId="{20086AE0-7188-45A6-BA08-C88C30BBE2C9}" srcOrd="1" destOrd="0" presId="urn:microsoft.com/office/officeart/2005/8/layout/hList2"/>
    <dgm:cxn modelId="{8321D15B-A224-4D95-8762-57BF58F35613}" type="presParOf" srcId="{E0500287-7683-43C8-827D-416BC077D93B}" destId="{CD1D236E-5EF4-4F36-93B2-6CC75B5E7834}" srcOrd="2" destOrd="0" presId="urn:microsoft.com/office/officeart/2005/8/layout/hList2"/>
    <dgm:cxn modelId="{468B3EE4-9EAB-4170-A792-BBC31F6EC804}" type="presParOf" srcId="{5F9292D1-CFF5-46BF-BDE5-BD2A2B427EF8}" destId="{0A18B754-95E5-4788-A4CE-E52EA8A68D7F}" srcOrd="3" destOrd="0" presId="urn:microsoft.com/office/officeart/2005/8/layout/hList2"/>
    <dgm:cxn modelId="{A62AB91C-B169-4C27-A0BA-337B78F85D2C}" type="presParOf" srcId="{5F9292D1-CFF5-46BF-BDE5-BD2A2B427EF8}" destId="{AF74AE52-C259-4A27-94F9-41817BB283AC}" srcOrd="4" destOrd="0" presId="urn:microsoft.com/office/officeart/2005/8/layout/hList2"/>
    <dgm:cxn modelId="{B86BA7D4-2740-40C9-8432-5176B902788A}" type="presParOf" srcId="{AF74AE52-C259-4A27-94F9-41817BB283AC}" destId="{6E10C7F5-0A42-416A-990C-5AB7D9615E5E}" srcOrd="0" destOrd="0" presId="urn:microsoft.com/office/officeart/2005/8/layout/hList2"/>
    <dgm:cxn modelId="{51318582-E61D-43AC-9239-F2F46EF882A6}" type="presParOf" srcId="{AF74AE52-C259-4A27-94F9-41817BB283AC}" destId="{D27D7975-614E-4243-87EF-13240C037789}" srcOrd="1" destOrd="0" presId="urn:microsoft.com/office/officeart/2005/8/layout/hList2"/>
    <dgm:cxn modelId="{34D5A53E-BF01-4A5F-972C-B17751412FEB}" type="presParOf" srcId="{AF74AE52-C259-4A27-94F9-41817BB283AC}" destId="{EC6D231A-32B6-4F83-8F01-0EB916D7A8DE}" srcOrd="2" destOrd="0" presId="urn:microsoft.com/office/officeart/2005/8/layout/hList2"/>
    <dgm:cxn modelId="{CE278755-AB88-4021-B9C9-52A92DB6936E}" type="presParOf" srcId="{5F9292D1-CFF5-46BF-BDE5-BD2A2B427EF8}" destId="{E38FD845-95DB-4194-9208-A7CFD4FDA163}" srcOrd="5" destOrd="0" presId="urn:microsoft.com/office/officeart/2005/8/layout/hList2"/>
    <dgm:cxn modelId="{F1D367EC-03E6-4AAB-A3D1-C0B210B49464}" type="presParOf" srcId="{5F9292D1-CFF5-46BF-BDE5-BD2A2B427EF8}" destId="{ACE618EA-7F2E-4822-A96C-4CDE11704E3D}" srcOrd="6" destOrd="0" presId="urn:microsoft.com/office/officeart/2005/8/layout/hList2"/>
    <dgm:cxn modelId="{E01B35C7-4041-430C-81BE-4BFC33E61082}" type="presParOf" srcId="{ACE618EA-7F2E-4822-A96C-4CDE11704E3D}" destId="{24F49A10-8E5E-4532-BE60-6F24BF0351B7}" srcOrd="0" destOrd="0" presId="urn:microsoft.com/office/officeart/2005/8/layout/hList2"/>
    <dgm:cxn modelId="{025DB27C-E3A9-43A8-95F5-E9DC615D5A62}" type="presParOf" srcId="{ACE618EA-7F2E-4822-A96C-4CDE11704E3D}" destId="{20C6B22A-DEB0-44C1-BAC4-2A151A747335}" srcOrd="1" destOrd="0" presId="urn:microsoft.com/office/officeart/2005/8/layout/hList2"/>
    <dgm:cxn modelId="{D2FFD617-E6DC-471B-91B4-F8620FCF7312}" type="presParOf" srcId="{ACE618EA-7F2E-4822-A96C-4CDE11704E3D}" destId="{3DCFAE47-E2F6-45C0-9101-DC0C3DFB32D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00B436-9E46-45C4-9A0F-5CB9D8FBB935}" type="doc">
      <dgm:prSet loTypeId="urn:microsoft.com/office/officeart/2005/8/layout/cycle6" loCatId="cycle" qsTypeId="urn:microsoft.com/office/officeart/2005/8/quickstyle/simple3" qsCatId="simple" csTypeId="urn:microsoft.com/office/officeart/2005/8/colors/colorful3" csCatId="colorful" phldr="1"/>
      <dgm:spPr/>
      <dgm:t>
        <a:bodyPr/>
        <a:lstStyle/>
        <a:p>
          <a:endParaRPr lang="en-US"/>
        </a:p>
      </dgm:t>
    </dgm:pt>
    <dgm:pt modelId="{096A04DC-1B12-4DBC-B781-51E31B0296CC}">
      <dgm:prSet phldrT="[Text]"/>
      <dgm:spPr>
        <a:solidFill>
          <a:srgbClr val="DCE33F"/>
        </a:solidFill>
      </dgm:spPr>
      <dgm:t>
        <a:bodyPr/>
        <a:lstStyle/>
        <a:p>
          <a:r>
            <a:rPr lang="en-US" dirty="0"/>
            <a:t>Neighborhood &amp; Built Environment </a:t>
          </a:r>
        </a:p>
      </dgm:t>
    </dgm:pt>
    <dgm:pt modelId="{76E68BD8-4CFE-46CB-986A-9C9B69278AFD}" type="parTrans" cxnId="{AF285530-1C0F-4F01-A95B-446A39C5609C}">
      <dgm:prSet/>
      <dgm:spPr/>
      <dgm:t>
        <a:bodyPr/>
        <a:lstStyle/>
        <a:p>
          <a:endParaRPr lang="en-US"/>
        </a:p>
      </dgm:t>
    </dgm:pt>
    <dgm:pt modelId="{A2F12598-88FC-494F-995D-2F5ACE13372C}" type="sibTrans" cxnId="{AF285530-1C0F-4F01-A95B-446A39C5609C}">
      <dgm:prSet/>
      <dgm:spPr>
        <a:ln>
          <a:solidFill>
            <a:srgbClr val="2227A7"/>
          </a:solidFill>
        </a:ln>
      </dgm:spPr>
      <dgm:t>
        <a:bodyPr/>
        <a:lstStyle/>
        <a:p>
          <a:endParaRPr lang="en-US"/>
        </a:p>
      </dgm:t>
    </dgm:pt>
    <dgm:pt modelId="{4944159D-986F-4647-B807-4C6CFEDC9E26}">
      <dgm:prSet phldrT="[Text]"/>
      <dgm:spPr>
        <a:solidFill>
          <a:srgbClr val="87E4B2"/>
        </a:solidFill>
      </dgm:spPr>
      <dgm:t>
        <a:bodyPr/>
        <a:lstStyle/>
        <a:p>
          <a:r>
            <a:rPr lang="en-US" dirty="0"/>
            <a:t>Health &amp; Healthcare</a:t>
          </a:r>
        </a:p>
      </dgm:t>
    </dgm:pt>
    <dgm:pt modelId="{5939FAED-0D5E-4F44-A467-EDC182B83B9F}" type="parTrans" cxnId="{388FB306-36CB-4D90-AC63-F7E76A92F3A6}">
      <dgm:prSet/>
      <dgm:spPr/>
      <dgm:t>
        <a:bodyPr/>
        <a:lstStyle/>
        <a:p>
          <a:endParaRPr lang="en-US"/>
        </a:p>
      </dgm:t>
    </dgm:pt>
    <dgm:pt modelId="{2871C393-728E-4060-944C-6C2EFAF11663}" type="sibTrans" cxnId="{388FB306-36CB-4D90-AC63-F7E76A92F3A6}">
      <dgm:prSet/>
      <dgm:spPr>
        <a:ln>
          <a:solidFill>
            <a:srgbClr val="2227A7"/>
          </a:solidFill>
        </a:ln>
      </dgm:spPr>
      <dgm:t>
        <a:bodyPr/>
        <a:lstStyle/>
        <a:p>
          <a:endParaRPr lang="en-US"/>
        </a:p>
      </dgm:t>
    </dgm:pt>
    <dgm:pt modelId="{3D0F9ECA-3C44-4D7D-BB16-80D22D3D08E1}">
      <dgm:prSet phldrT="[Text]"/>
      <dgm:spPr>
        <a:solidFill>
          <a:srgbClr val="1AD9CF"/>
        </a:solidFill>
      </dgm:spPr>
      <dgm:t>
        <a:bodyPr/>
        <a:lstStyle/>
        <a:p>
          <a:r>
            <a:rPr lang="en-US" dirty="0"/>
            <a:t>Social &amp; Community Context</a:t>
          </a:r>
        </a:p>
      </dgm:t>
    </dgm:pt>
    <dgm:pt modelId="{2E5FC4AC-B6D0-4159-A163-240B62C2DC25}" type="parTrans" cxnId="{65DCC250-ABBB-4F4C-BF5B-B33B7C4C8237}">
      <dgm:prSet/>
      <dgm:spPr/>
      <dgm:t>
        <a:bodyPr/>
        <a:lstStyle/>
        <a:p>
          <a:endParaRPr lang="en-US"/>
        </a:p>
      </dgm:t>
    </dgm:pt>
    <dgm:pt modelId="{EDB568C3-D245-4D50-A186-3FE135D98807}" type="sibTrans" cxnId="{65DCC250-ABBB-4F4C-BF5B-B33B7C4C8237}">
      <dgm:prSet/>
      <dgm:spPr>
        <a:ln>
          <a:solidFill>
            <a:srgbClr val="2227A7"/>
          </a:solidFill>
        </a:ln>
      </dgm:spPr>
      <dgm:t>
        <a:bodyPr/>
        <a:lstStyle/>
        <a:p>
          <a:endParaRPr lang="en-US"/>
        </a:p>
      </dgm:t>
    </dgm:pt>
    <dgm:pt modelId="{7010F585-279E-4DF9-8F87-3BB03CEA950E}">
      <dgm:prSet phldrT="[Text]"/>
      <dgm:spPr>
        <a:solidFill>
          <a:srgbClr val="BAF4F1"/>
        </a:solidFill>
      </dgm:spPr>
      <dgm:t>
        <a:bodyPr/>
        <a:lstStyle/>
        <a:p>
          <a:r>
            <a:rPr lang="en-US" dirty="0">
              <a:solidFill>
                <a:srgbClr val="2227A7"/>
              </a:solidFill>
            </a:rPr>
            <a:t>Education</a:t>
          </a:r>
        </a:p>
      </dgm:t>
    </dgm:pt>
    <dgm:pt modelId="{02C383D0-89E8-453A-9A4D-E8CBF25759A5}" type="parTrans" cxnId="{1B60092C-50B9-4EF3-A391-A04608F7CC1F}">
      <dgm:prSet/>
      <dgm:spPr/>
      <dgm:t>
        <a:bodyPr/>
        <a:lstStyle/>
        <a:p>
          <a:endParaRPr lang="en-US"/>
        </a:p>
      </dgm:t>
    </dgm:pt>
    <dgm:pt modelId="{9C276904-48DA-4218-9D44-DE76C07A9AE7}" type="sibTrans" cxnId="{1B60092C-50B9-4EF3-A391-A04608F7CC1F}">
      <dgm:prSet/>
      <dgm:spPr>
        <a:ln>
          <a:solidFill>
            <a:srgbClr val="2227A7"/>
          </a:solidFill>
        </a:ln>
      </dgm:spPr>
      <dgm:t>
        <a:bodyPr/>
        <a:lstStyle/>
        <a:p>
          <a:endParaRPr lang="en-US"/>
        </a:p>
      </dgm:t>
    </dgm:pt>
    <dgm:pt modelId="{9CCA096F-4575-4BF1-BAC8-31DF91DFD735}">
      <dgm:prSet phldrT="[Text]"/>
      <dgm:spPr>
        <a:solidFill>
          <a:srgbClr val="EBEF95"/>
        </a:solidFill>
      </dgm:spPr>
      <dgm:t>
        <a:bodyPr/>
        <a:lstStyle/>
        <a:p>
          <a:r>
            <a:rPr lang="en-US" dirty="0"/>
            <a:t>Economic Stability</a:t>
          </a:r>
        </a:p>
      </dgm:t>
    </dgm:pt>
    <dgm:pt modelId="{D8A4625C-AAB5-49E0-ABBE-6FE3ADF9C06C}" type="parTrans" cxnId="{CD0B5789-7DF1-4CEB-90D9-719052182F92}">
      <dgm:prSet/>
      <dgm:spPr/>
      <dgm:t>
        <a:bodyPr/>
        <a:lstStyle/>
        <a:p>
          <a:endParaRPr lang="en-US"/>
        </a:p>
      </dgm:t>
    </dgm:pt>
    <dgm:pt modelId="{F12E460C-4E81-426B-9E8F-04E8488E1020}" type="sibTrans" cxnId="{CD0B5789-7DF1-4CEB-90D9-719052182F92}">
      <dgm:prSet/>
      <dgm:spPr>
        <a:ln>
          <a:solidFill>
            <a:srgbClr val="2227A7"/>
          </a:solidFill>
        </a:ln>
      </dgm:spPr>
      <dgm:t>
        <a:bodyPr/>
        <a:lstStyle/>
        <a:p>
          <a:endParaRPr lang="en-US"/>
        </a:p>
      </dgm:t>
    </dgm:pt>
    <dgm:pt modelId="{A6A9705B-CDB4-4D01-8FF7-E5C10B4F4324}" type="pres">
      <dgm:prSet presAssocID="{8A00B436-9E46-45C4-9A0F-5CB9D8FBB935}" presName="cycle" presStyleCnt="0">
        <dgm:presLayoutVars>
          <dgm:dir/>
          <dgm:resizeHandles val="exact"/>
        </dgm:presLayoutVars>
      </dgm:prSet>
      <dgm:spPr/>
    </dgm:pt>
    <dgm:pt modelId="{16D4EDD2-E44A-40FB-B594-1E73CA2DCF4A}" type="pres">
      <dgm:prSet presAssocID="{096A04DC-1B12-4DBC-B781-51E31B0296CC}" presName="node" presStyleLbl="node1" presStyleIdx="0" presStyleCnt="5">
        <dgm:presLayoutVars>
          <dgm:bulletEnabled val="1"/>
        </dgm:presLayoutVars>
      </dgm:prSet>
      <dgm:spPr/>
    </dgm:pt>
    <dgm:pt modelId="{39CCD9A1-AAFA-4014-9163-24BBC3DB5441}" type="pres">
      <dgm:prSet presAssocID="{096A04DC-1B12-4DBC-B781-51E31B0296CC}" presName="spNode" presStyleCnt="0"/>
      <dgm:spPr/>
    </dgm:pt>
    <dgm:pt modelId="{31CD5280-C5E0-4DBA-8856-88F212F3DA04}" type="pres">
      <dgm:prSet presAssocID="{A2F12598-88FC-494F-995D-2F5ACE13372C}" presName="sibTrans" presStyleLbl="sibTrans1D1" presStyleIdx="0" presStyleCnt="5"/>
      <dgm:spPr/>
    </dgm:pt>
    <dgm:pt modelId="{02694FE3-FB18-4417-83C6-EA59A71002B6}" type="pres">
      <dgm:prSet presAssocID="{4944159D-986F-4647-B807-4C6CFEDC9E26}" presName="node" presStyleLbl="node1" presStyleIdx="1" presStyleCnt="5">
        <dgm:presLayoutVars>
          <dgm:bulletEnabled val="1"/>
        </dgm:presLayoutVars>
      </dgm:prSet>
      <dgm:spPr/>
    </dgm:pt>
    <dgm:pt modelId="{85970333-1367-4B7F-8742-86B1AF523288}" type="pres">
      <dgm:prSet presAssocID="{4944159D-986F-4647-B807-4C6CFEDC9E26}" presName="spNode" presStyleCnt="0"/>
      <dgm:spPr/>
    </dgm:pt>
    <dgm:pt modelId="{F47ACDB2-787D-4CD2-8D3D-9286C858ACFB}" type="pres">
      <dgm:prSet presAssocID="{2871C393-728E-4060-944C-6C2EFAF11663}" presName="sibTrans" presStyleLbl="sibTrans1D1" presStyleIdx="1" presStyleCnt="5"/>
      <dgm:spPr/>
    </dgm:pt>
    <dgm:pt modelId="{3C63DC64-DD29-48C9-9F2B-E3772FFC5C2D}" type="pres">
      <dgm:prSet presAssocID="{3D0F9ECA-3C44-4D7D-BB16-80D22D3D08E1}" presName="node" presStyleLbl="node1" presStyleIdx="2" presStyleCnt="5">
        <dgm:presLayoutVars>
          <dgm:bulletEnabled val="1"/>
        </dgm:presLayoutVars>
      </dgm:prSet>
      <dgm:spPr/>
    </dgm:pt>
    <dgm:pt modelId="{CC0AB5E7-3BE2-45F0-90F8-A461053290A1}" type="pres">
      <dgm:prSet presAssocID="{3D0F9ECA-3C44-4D7D-BB16-80D22D3D08E1}" presName="spNode" presStyleCnt="0"/>
      <dgm:spPr/>
    </dgm:pt>
    <dgm:pt modelId="{C219EB02-CDF0-4C5D-B67B-F1351B098D42}" type="pres">
      <dgm:prSet presAssocID="{EDB568C3-D245-4D50-A186-3FE135D98807}" presName="sibTrans" presStyleLbl="sibTrans1D1" presStyleIdx="2" presStyleCnt="5"/>
      <dgm:spPr/>
    </dgm:pt>
    <dgm:pt modelId="{DA0A3AE4-BD6D-4EC2-A902-A808E315FCF6}" type="pres">
      <dgm:prSet presAssocID="{7010F585-279E-4DF9-8F87-3BB03CEA950E}" presName="node" presStyleLbl="node1" presStyleIdx="3" presStyleCnt="5">
        <dgm:presLayoutVars>
          <dgm:bulletEnabled val="1"/>
        </dgm:presLayoutVars>
      </dgm:prSet>
      <dgm:spPr/>
    </dgm:pt>
    <dgm:pt modelId="{38F4669F-5977-468D-890A-7EDCAFD0CD90}" type="pres">
      <dgm:prSet presAssocID="{7010F585-279E-4DF9-8F87-3BB03CEA950E}" presName="spNode" presStyleCnt="0"/>
      <dgm:spPr/>
    </dgm:pt>
    <dgm:pt modelId="{F5181424-7D1C-4D8D-9193-77761486D412}" type="pres">
      <dgm:prSet presAssocID="{9C276904-48DA-4218-9D44-DE76C07A9AE7}" presName="sibTrans" presStyleLbl="sibTrans1D1" presStyleIdx="3" presStyleCnt="5"/>
      <dgm:spPr/>
    </dgm:pt>
    <dgm:pt modelId="{FCD8D9BD-B4B2-4F54-B9CD-CD17FD7C6E8B}" type="pres">
      <dgm:prSet presAssocID="{9CCA096F-4575-4BF1-BAC8-31DF91DFD735}" presName="node" presStyleLbl="node1" presStyleIdx="4" presStyleCnt="5">
        <dgm:presLayoutVars>
          <dgm:bulletEnabled val="1"/>
        </dgm:presLayoutVars>
      </dgm:prSet>
      <dgm:spPr/>
    </dgm:pt>
    <dgm:pt modelId="{19B4051F-9617-4338-BA22-1A9D9C0ED80A}" type="pres">
      <dgm:prSet presAssocID="{9CCA096F-4575-4BF1-BAC8-31DF91DFD735}" presName="spNode" presStyleCnt="0"/>
      <dgm:spPr/>
    </dgm:pt>
    <dgm:pt modelId="{FF322035-750F-4D96-95BB-72032DB47ED4}" type="pres">
      <dgm:prSet presAssocID="{F12E460C-4E81-426B-9E8F-04E8488E1020}" presName="sibTrans" presStyleLbl="sibTrans1D1" presStyleIdx="4" presStyleCnt="5"/>
      <dgm:spPr/>
    </dgm:pt>
  </dgm:ptLst>
  <dgm:cxnLst>
    <dgm:cxn modelId="{388FB306-36CB-4D90-AC63-F7E76A92F3A6}" srcId="{8A00B436-9E46-45C4-9A0F-5CB9D8FBB935}" destId="{4944159D-986F-4647-B807-4C6CFEDC9E26}" srcOrd="1" destOrd="0" parTransId="{5939FAED-0D5E-4F44-A467-EDC182B83B9F}" sibTransId="{2871C393-728E-4060-944C-6C2EFAF11663}"/>
    <dgm:cxn modelId="{050DA10A-6E50-4E26-990A-FA181CBDB12C}" type="presOf" srcId="{EDB568C3-D245-4D50-A186-3FE135D98807}" destId="{C219EB02-CDF0-4C5D-B67B-F1351B098D42}" srcOrd="0" destOrd="0" presId="urn:microsoft.com/office/officeart/2005/8/layout/cycle6"/>
    <dgm:cxn modelId="{1B60092C-50B9-4EF3-A391-A04608F7CC1F}" srcId="{8A00B436-9E46-45C4-9A0F-5CB9D8FBB935}" destId="{7010F585-279E-4DF9-8F87-3BB03CEA950E}" srcOrd="3" destOrd="0" parTransId="{02C383D0-89E8-453A-9A4D-E8CBF25759A5}" sibTransId="{9C276904-48DA-4218-9D44-DE76C07A9AE7}"/>
    <dgm:cxn modelId="{AF285530-1C0F-4F01-A95B-446A39C5609C}" srcId="{8A00B436-9E46-45C4-9A0F-5CB9D8FBB935}" destId="{096A04DC-1B12-4DBC-B781-51E31B0296CC}" srcOrd="0" destOrd="0" parTransId="{76E68BD8-4CFE-46CB-986A-9C9B69278AFD}" sibTransId="{A2F12598-88FC-494F-995D-2F5ACE13372C}"/>
    <dgm:cxn modelId="{2C437A3A-A5B2-4BE9-9BB9-CD0DC816AD41}" type="presOf" srcId="{2871C393-728E-4060-944C-6C2EFAF11663}" destId="{F47ACDB2-787D-4CD2-8D3D-9286C858ACFB}" srcOrd="0" destOrd="0" presId="urn:microsoft.com/office/officeart/2005/8/layout/cycle6"/>
    <dgm:cxn modelId="{0537ED5B-07EE-471C-BE77-393517FF5397}" type="presOf" srcId="{096A04DC-1B12-4DBC-B781-51E31B0296CC}" destId="{16D4EDD2-E44A-40FB-B594-1E73CA2DCF4A}" srcOrd="0" destOrd="0" presId="urn:microsoft.com/office/officeart/2005/8/layout/cycle6"/>
    <dgm:cxn modelId="{728FCF64-A73D-427A-AD41-7FD214F05B10}" type="presOf" srcId="{F12E460C-4E81-426B-9E8F-04E8488E1020}" destId="{FF322035-750F-4D96-95BB-72032DB47ED4}" srcOrd="0" destOrd="0" presId="urn:microsoft.com/office/officeart/2005/8/layout/cycle6"/>
    <dgm:cxn modelId="{65DCC250-ABBB-4F4C-BF5B-B33B7C4C8237}" srcId="{8A00B436-9E46-45C4-9A0F-5CB9D8FBB935}" destId="{3D0F9ECA-3C44-4D7D-BB16-80D22D3D08E1}" srcOrd="2" destOrd="0" parTransId="{2E5FC4AC-B6D0-4159-A163-240B62C2DC25}" sibTransId="{EDB568C3-D245-4D50-A186-3FE135D98807}"/>
    <dgm:cxn modelId="{FE37E771-A2D5-4ACC-91A6-53D11C149C38}" type="presOf" srcId="{4944159D-986F-4647-B807-4C6CFEDC9E26}" destId="{02694FE3-FB18-4417-83C6-EA59A71002B6}" srcOrd="0" destOrd="0" presId="urn:microsoft.com/office/officeart/2005/8/layout/cycle6"/>
    <dgm:cxn modelId="{CD0B5789-7DF1-4CEB-90D9-719052182F92}" srcId="{8A00B436-9E46-45C4-9A0F-5CB9D8FBB935}" destId="{9CCA096F-4575-4BF1-BAC8-31DF91DFD735}" srcOrd="4" destOrd="0" parTransId="{D8A4625C-AAB5-49E0-ABBE-6FE3ADF9C06C}" sibTransId="{F12E460C-4E81-426B-9E8F-04E8488E1020}"/>
    <dgm:cxn modelId="{4227D690-B6D1-42A6-8DEE-8016F62F1460}" type="presOf" srcId="{A2F12598-88FC-494F-995D-2F5ACE13372C}" destId="{31CD5280-C5E0-4DBA-8856-88F212F3DA04}" srcOrd="0" destOrd="0" presId="urn:microsoft.com/office/officeart/2005/8/layout/cycle6"/>
    <dgm:cxn modelId="{49CEC699-8493-49B8-A6C3-7F1113B98A50}" type="presOf" srcId="{9C276904-48DA-4218-9D44-DE76C07A9AE7}" destId="{F5181424-7D1C-4D8D-9193-77761486D412}" srcOrd="0" destOrd="0" presId="urn:microsoft.com/office/officeart/2005/8/layout/cycle6"/>
    <dgm:cxn modelId="{270535AB-DEFE-481A-B1B4-BCEFBC6D6CFB}" type="presOf" srcId="{7010F585-279E-4DF9-8F87-3BB03CEA950E}" destId="{DA0A3AE4-BD6D-4EC2-A902-A808E315FCF6}" srcOrd="0" destOrd="0" presId="urn:microsoft.com/office/officeart/2005/8/layout/cycle6"/>
    <dgm:cxn modelId="{71BC3CCD-C9B2-4FFE-AB7E-71CA7058CAEF}" type="presOf" srcId="{3D0F9ECA-3C44-4D7D-BB16-80D22D3D08E1}" destId="{3C63DC64-DD29-48C9-9F2B-E3772FFC5C2D}" srcOrd="0" destOrd="0" presId="urn:microsoft.com/office/officeart/2005/8/layout/cycle6"/>
    <dgm:cxn modelId="{71EDD6DD-FE48-4CAC-B438-DA71B5447EC3}" type="presOf" srcId="{8A00B436-9E46-45C4-9A0F-5CB9D8FBB935}" destId="{A6A9705B-CDB4-4D01-8FF7-E5C10B4F4324}" srcOrd="0" destOrd="0" presId="urn:microsoft.com/office/officeart/2005/8/layout/cycle6"/>
    <dgm:cxn modelId="{9455E8E9-F455-498D-A209-B40D765BF00E}" type="presOf" srcId="{9CCA096F-4575-4BF1-BAC8-31DF91DFD735}" destId="{FCD8D9BD-B4B2-4F54-B9CD-CD17FD7C6E8B}" srcOrd="0" destOrd="0" presId="urn:microsoft.com/office/officeart/2005/8/layout/cycle6"/>
    <dgm:cxn modelId="{BB97DA85-BD5E-4EAE-A7A8-BDFF91065744}" type="presParOf" srcId="{A6A9705B-CDB4-4D01-8FF7-E5C10B4F4324}" destId="{16D4EDD2-E44A-40FB-B594-1E73CA2DCF4A}" srcOrd="0" destOrd="0" presId="urn:microsoft.com/office/officeart/2005/8/layout/cycle6"/>
    <dgm:cxn modelId="{B1CA1E18-0052-4F0B-93A5-25B2654E8F1C}" type="presParOf" srcId="{A6A9705B-CDB4-4D01-8FF7-E5C10B4F4324}" destId="{39CCD9A1-AAFA-4014-9163-24BBC3DB5441}" srcOrd="1" destOrd="0" presId="urn:microsoft.com/office/officeart/2005/8/layout/cycle6"/>
    <dgm:cxn modelId="{412CCCF6-68A4-49F8-B466-7200AF7761E2}" type="presParOf" srcId="{A6A9705B-CDB4-4D01-8FF7-E5C10B4F4324}" destId="{31CD5280-C5E0-4DBA-8856-88F212F3DA04}" srcOrd="2" destOrd="0" presId="urn:microsoft.com/office/officeart/2005/8/layout/cycle6"/>
    <dgm:cxn modelId="{DF9798E9-3F0A-41B7-A863-BD46BABDD0CB}" type="presParOf" srcId="{A6A9705B-CDB4-4D01-8FF7-E5C10B4F4324}" destId="{02694FE3-FB18-4417-83C6-EA59A71002B6}" srcOrd="3" destOrd="0" presId="urn:microsoft.com/office/officeart/2005/8/layout/cycle6"/>
    <dgm:cxn modelId="{F30C8E0B-B4D4-4504-ABBA-CB45199A414C}" type="presParOf" srcId="{A6A9705B-CDB4-4D01-8FF7-E5C10B4F4324}" destId="{85970333-1367-4B7F-8742-86B1AF523288}" srcOrd="4" destOrd="0" presId="urn:microsoft.com/office/officeart/2005/8/layout/cycle6"/>
    <dgm:cxn modelId="{2D07801B-AF3C-42D7-AECC-A622C7D2D2B9}" type="presParOf" srcId="{A6A9705B-CDB4-4D01-8FF7-E5C10B4F4324}" destId="{F47ACDB2-787D-4CD2-8D3D-9286C858ACFB}" srcOrd="5" destOrd="0" presId="urn:microsoft.com/office/officeart/2005/8/layout/cycle6"/>
    <dgm:cxn modelId="{489A6D5D-59D0-4501-9A4F-79AE5B50F88F}" type="presParOf" srcId="{A6A9705B-CDB4-4D01-8FF7-E5C10B4F4324}" destId="{3C63DC64-DD29-48C9-9F2B-E3772FFC5C2D}" srcOrd="6" destOrd="0" presId="urn:microsoft.com/office/officeart/2005/8/layout/cycle6"/>
    <dgm:cxn modelId="{39AD9AC0-C8B1-4697-BF26-D3ADA311CFAB}" type="presParOf" srcId="{A6A9705B-CDB4-4D01-8FF7-E5C10B4F4324}" destId="{CC0AB5E7-3BE2-45F0-90F8-A461053290A1}" srcOrd="7" destOrd="0" presId="urn:microsoft.com/office/officeart/2005/8/layout/cycle6"/>
    <dgm:cxn modelId="{CB0E76C1-8C76-4A1D-8D96-AFD3007643F7}" type="presParOf" srcId="{A6A9705B-CDB4-4D01-8FF7-E5C10B4F4324}" destId="{C219EB02-CDF0-4C5D-B67B-F1351B098D42}" srcOrd="8" destOrd="0" presId="urn:microsoft.com/office/officeart/2005/8/layout/cycle6"/>
    <dgm:cxn modelId="{148841B7-2AE8-4754-B587-3C1F95F7D657}" type="presParOf" srcId="{A6A9705B-CDB4-4D01-8FF7-E5C10B4F4324}" destId="{DA0A3AE4-BD6D-4EC2-A902-A808E315FCF6}" srcOrd="9" destOrd="0" presId="urn:microsoft.com/office/officeart/2005/8/layout/cycle6"/>
    <dgm:cxn modelId="{F6D456E4-0B0E-42E3-BACE-8F76FA342A4F}" type="presParOf" srcId="{A6A9705B-CDB4-4D01-8FF7-E5C10B4F4324}" destId="{38F4669F-5977-468D-890A-7EDCAFD0CD90}" srcOrd="10" destOrd="0" presId="urn:microsoft.com/office/officeart/2005/8/layout/cycle6"/>
    <dgm:cxn modelId="{F032161A-58EC-40C5-BF74-1436CBE87644}" type="presParOf" srcId="{A6A9705B-CDB4-4D01-8FF7-E5C10B4F4324}" destId="{F5181424-7D1C-4D8D-9193-77761486D412}" srcOrd="11" destOrd="0" presId="urn:microsoft.com/office/officeart/2005/8/layout/cycle6"/>
    <dgm:cxn modelId="{3B9A1590-B19F-485A-B090-FD1A8B47D550}" type="presParOf" srcId="{A6A9705B-CDB4-4D01-8FF7-E5C10B4F4324}" destId="{FCD8D9BD-B4B2-4F54-B9CD-CD17FD7C6E8B}" srcOrd="12" destOrd="0" presId="urn:microsoft.com/office/officeart/2005/8/layout/cycle6"/>
    <dgm:cxn modelId="{EBEC494D-955B-46C4-8633-DF3BB97EDE73}" type="presParOf" srcId="{A6A9705B-CDB4-4D01-8FF7-E5C10B4F4324}" destId="{19B4051F-9617-4338-BA22-1A9D9C0ED80A}" srcOrd="13" destOrd="0" presId="urn:microsoft.com/office/officeart/2005/8/layout/cycle6"/>
    <dgm:cxn modelId="{11B5968C-89EC-46FF-B8F0-328E1C0077B7}" type="presParOf" srcId="{A6A9705B-CDB4-4D01-8FF7-E5C10B4F4324}" destId="{FF322035-750F-4D96-95BB-72032DB47ED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0EE08-54F4-4903-BE1C-C4B7684294D3}">
      <dsp:nvSpPr>
        <dsp:cNvPr id="0" name=""/>
        <dsp:cNvSpPr/>
      </dsp:nvSpPr>
      <dsp:spPr>
        <a:xfrm rot="16200000">
          <a:off x="-1199498" y="1777009"/>
          <a:ext cx="2713272" cy="23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7987" bIns="0" numCol="1" spcCol="1270" anchor="t" anchorCtr="0">
          <a:noAutofit/>
        </a:bodyPr>
        <a:lstStyle/>
        <a:p>
          <a:pPr marL="0" lvl="0" indent="0" algn="r" defTabSz="577850">
            <a:lnSpc>
              <a:spcPct val="90000"/>
            </a:lnSpc>
            <a:spcBef>
              <a:spcPct val="0"/>
            </a:spcBef>
            <a:spcAft>
              <a:spcPct val="35000"/>
            </a:spcAft>
            <a:buNone/>
          </a:pPr>
          <a:r>
            <a:rPr lang="en-US" sz="1300" kern="1200" dirty="0">
              <a:solidFill>
                <a:srgbClr val="2227A7"/>
              </a:solidFill>
            </a:rPr>
            <a:t>Health Behaviors – 30%</a:t>
          </a:r>
        </a:p>
      </dsp:txBody>
      <dsp:txXfrm>
        <a:off x="-1199498" y="1777009"/>
        <a:ext cx="2713272" cy="235827"/>
      </dsp:txXfrm>
    </dsp:sp>
    <dsp:sp modelId="{BB88372B-56EE-44B4-B72B-27A745F57534}">
      <dsp:nvSpPr>
        <dsp:cNvPr id="0" name=""/>
        <dsp:cNvSpPr/>
      </dsp:nvSpPr>
      <dsp:spPr>
        <a:xfrm>
          <a:off x="275051" y="538287"/>
          <a:ext cx="1174673" cy="2713272"/>
        </a:xfrm>
        <a:prstGeom prst="rect">
          <a:avLst/>
        </a:prstGeom>
        <a:solidFill>
          <a:srgbClr val="DCE33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07987" rIns="99568" bIns="99568" numCol="1" spcCol="1270" anchor="t" anchorCtr="0">
          <a:noAutofit/>
        </a:bodyPr>
        <a:lstStyle/>
        <a:p>
          <a:pPr marL="57150" lvl="1" indent="-57150" algn="l" defTabSz="488950">
            <a:lnSpc>
              <a:spcPct val="90000"/>
            </a:lnSpc>
            <a:spcBef>
              <a:spcPct val="0"/>
            </a:spcBef>
            <a:spcAft>
              <a:spcPct val="15000"/>
            </a:spcAft>
            <a:buChar char="•"/>
          </a:pPr>
          <a:r>
            <a:rPr lang="en-US" sz="1100" kern="1200" dirty="0"/>
            <a:t>Tobacco Use</a:t>
          </a:r>
        </a:p>
        <a:p>
          <a:pPr marL="57150" lvl="1" indent="-57150" algn="l" defTabSz="488950">
            <a:lnSpc>
              <a:spcPct val="90000"/>
            </a:lnSpc>
            <a:spcBef>
              <a:spcPct val="0"/>
            </a:spcBef>
            <a:spcAft>
              <a:spcPct val="15000"/>
            </a:spcAft>
            <a:buChar char="•"/>
          </a:pPr>
          <a:r>
            <a:rPr lang="en-US" sz="1100" kern="1200" dirty="0"/>
            <a:t>Diet &amp; Exercise</a:t>
          </a:r>
        </a:p>
        <a:p>
          <a:pPr marL="57150" lvl="1" indent="-57150" algn="l" defTabSz="488950">
            <a:lnSpc>
              <a:spcPct val="90000"/>
            </a:lnSpc>
            <a:spcBef>
              <a:spcPct val="0"/>
            </a:spcBef>
            <a:spcAft>
              <a:spcPct val="15000"/>
            </a:spcAft>
            <a:buChar char="•"/>
          </a:pPr>
          <a:r>
            <a:rPr lang="en-US" sz="1100" kern="1200" dirty="0"/>
            <a:t>Alcohol &amp; Drug Use</a:t>
          </a:r>
        </a:p>
        <a:p>
          <a:pPr marL="57150" lvl="1" indent="-57150" algn="l" defTabSz="488950">
            <a:lnSpc>
              <a:spcPct val="90000"/>
            </a:lnSpc>
            <a:spcBef>
              <a:spcPct val="0"/>
            </a:spcBef>
            <a:spcAft>
              <a:spcPct val="15000"/>
            </a:spcAft>
            <a:buChar char="•"/>
          </a:pPr>
          <a:r>
            <a:rPr lang="en-US" sz="1100" kern="1200" dirty="0"/>
            <a:t>Sexual Activity</a:t>
          </a:r>
        </a:p>
      </dsp:txBody>
      <dsp:txXfrm>
        <a:off x="275051" y="538287"/>
        <a:ext cx="1174673" cy="2713272"/>
      </dsp:txXfrm>
    </dsp:sp>
    <dsp:sp modelId="{E5ED1528-0327-4F51-9F12-C1F2023776DB}">
      <dsp:nvSpPr>
        <dsp:cNvPr id="0" name=""/>
        <dsp:cNvSpPr/>
      </dsp:nvSpPr>
      <dsp:spPr>
        <a:xfrm>
          <a:off x="581288" y="56123"/>
          <a:ext cx="471655" cy="471655"/>
        </a:xfrm>
        <a:prstGeom prst="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1D236E-5EF4-4F36-93B2-6CC75B5E7834}">
      <dsp:nvSpPr>
        <dsp:cNvPr id="0" name=""/>
        <dsp:cNvSpPr/>
      </dsp:nvSpPr>
      <dsp:spPr>
        <a:xfrm rot="16200000">
          <a:off x="516240" y="1777009"/>
          <a:ext cx="2713272" cy="23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7987" bIns="0" numCol="1" spcCol="1270" anchor="t" anchorCtr="0">
          <a:noAutofit/>
        </a:bodyPr>
        <a:lstStyle/>
        <a:p>
          <a:pPr marL="0" lvl="0" indent="0" algn="r" defTabSz="577850">
            <a:lnSpc>
              <a:spcPct val="90000"/>
            </a:lnSpc>
            <a:spcBef>
              <a:spcPct val="0"/>
            </a:spcBef>
            <a:spcAft>
              <a:spcPct val="35000"/>
            </a:spcAft>
            <a:buNone/>
          </a:pPr>
          <a:r>
            <a:rPr lang="en-US" sz="1300" kern="1200" dirty="0">
              <a:solidFill>
                <a:srgbClr val="2227A7"/>
              </a:solidFill>
            </a:rPr>
            <a:t>Clinical Care – 20%</a:t>
          </a:r>
        </a:p>
      </dsp:txBody>
      <dsp:txXfrm>
        <a:off x="516240" y="1777009"/>
        <a:ext cx="2713272" cy="235827"/>
      </dsp:txXfrm>
    </dsp:sp>
    <dsp:sp modelId="{20086AE0-7188-45A6-BA08-C88C30BBE2C9}">
      <dsp:nvSpPr>
        <dsp:cNvPr id="0" name=""/>
        <dsp:cNvSpPr/>
      </dsp:nvSpPr>
      <dsp:spPr>
        <a:xfrm>
          <a:off x="1990790" y="538287"/>
          <a:ext cx="1174673" cy="2713272"/>
        </a:xfrm>
        <a:prstGeom prst="rect">
          <a:avLst/>
        </a:prstGeom>
        <a:solidFill>
          <a:srgbClr val="DCE33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07987" rIns="99568" bIns="99568" numCol="1" spcCol="1270" anchor="t" anchorCtr="0">
          <a:noAutofit/>
        </a:bodyPr>
        <a:lstStyle/>
        <a:p>
          <a:pPr marL="57150" lvl="1" indent="-57150" algn="l" defTabSz="488950">
            <a:lnSpc>
              <a:spcPct val="90000"/>
            </a:lnSpc>
            <a:spcBef>
              <a:spcPct val="0"/>
            </a:spcBef>
            <a:spcAft>
              <a:spcPct val="15000"/>
            </a:spcAft>
            <a:buChar char="•"/>
          </a:pPr>
          <a:r>
            <a:rPr lang="en-US" sz="1100" kern="1200" dirty="0"/>
            <a:t>Access to Care</a:t>
          </a:r>
        </a:p>
        <a:p>
          <a:pPr marL="57150" lvl="1" indent="-57150" algn="l" defTabSz="488950">
            <a:lnSpc>
              <a:spcPct val="90000"/>
            </a:lnSpc>
            <a:spcBef>
              <a:spcPct val="0"/>
            </a:spcBef>
            <a:spcAft>
              <a:spcPct val="15000"/>
            </a:spcAft>
            <a:buChar char="•"/>
          </a:pPr>
          <a:r>
            <a:rPr lang="en-US" sz="1100" kern="1200" dirty="0"/>
            <a:t>Quality of Care</a:t>
          </a:r>
        </a:p>
      </dsp:txBody>
      <dsp:txXfrm>
        <a:off x="1990790" y="538287"/>
        <a:ext cx="1174673" cy="2713272"/>
      </dsp:txXfrm>
    </dsp:sp>
    <dsp:sp modelId="{EAAFC56A-591E-4676-AD64-189B7CCBA451}">
      <dsp:nvSpPr>
        <dsp:cNvPr id="0" name=""/>
        <dsp:cNvSpPr/>
      </dsp:nvSpPr>
      <dsp:spPr>
        <a:xfrm>
          <a:off x="2274647" y="56123"/>
          <a:ext cx="471655" cy="471655"/>
        </a:xfrm>
        <a:prstGeom prst="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6D231A-32B6-4F83-8F01-0EB916D7A8DE}">
      <dsp:nvSpPr>
        <dsp:cNvPr id="0" name=""/>
        <dsp:cNvSpPr/>
      </dsp:nvSpPr>
      <dsp:spPr>
        <a:xfrm rot="16200000">
          <a:off x="2231979" y="1777009"/>
          <a:ext cx="2713272" cy="23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7987" bIns="0" numCol="1" spcCol="1270" anchor="t" anchorCtr="0">
          <a:noAutofit/>
        </a:bodyPr>
        <a:lstStyle/>
        <a:p>
          <a:pPr marL="0" lvl="0" indent="0" algn="r" defTabSz="577850">
            <a:lnSpc>
              <a:spcPct val="90000"/>
            </a:lnSpc>
            <a:spcBef>
              <a:spcPct val="0"/>
            </a:spcBef>
            <a:spcAft>
              <a:spcPct val="35000"/>
            </a:spcAft>
            <a:buNone/>
          </a:pPr>
          <a:r>
            <a:rPr lang="en-US" sz="1300" kern="1200" dirty="0">
              <a:solidFill>
                <a:srgbClr val="2227A7"/>
              </a:solidFill>
            </a:rPr>
            <a:t>Social &amp; Economic Factors – 40%</a:t>
          </a:r>
        </a:p>
      </dsp:txBody>
      <dsp:txXfrm>
        <a:off x="2231979" y="1777009"/>
        <a:ext cx="2713272" cy="235827"/>
      </dsp:txXfrm>
    </dsp:sp>
    <dsp:sp modelId="{D27D7975-614E-4243-87EF-13240C037789}">
      <dsp:nvSpPr>
        <dsp:cNvPr id="0" name=""/>
        <dsp:cNvSpPr/>
      </dsp:nvSpPr>
      <dsp:spPr>
        <a:xfrm>
          <a:off x="3706529" y="538287"/>
          <a:ext cx="1174673" cy="2713272"/>
        </a:xfrm>
        <a:prstGeom prst="rect">
          <a:avLst/>
        </a:prstGeom>
        <a:solidFill>
          <a:srgbClr val="DCE33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07987" rIns="99568" bIns="99568" numCol="1" spcCol="1270" anchor="t" anchorCtr="0">
          <a:noAutofit/>
        </a:bodyPr>
        <a:lstStyle/>
        <a:p>
          <a:pPr marL="57150" lvl="1" indent="-57150" algn="l" defTabSz="488950">
            <a:lnSpc>
              <a:spcPct val="90000"/>
            </a:lnSpc>
            <a:spcBef>
              <a:spcPct val="0"/>
            </a:spcBef>
            <a:spcAft>
              <a:spcPct val="15000"/>
            </a:spcAft>
            <a:buChar char="•"/>
          </a:pPr>
          <a:r>
            <a:rPr lang="en-US" sz="1100" kern="1200" dirty="0"/>
            <a:t>Education</a:t>
          </a:r>
        </a:p>
        <a:p>
          <a:pPr marL="57150" lvl="1" indent="-57150" algn="l" defTabSz="488950">
            <a:lnSpc>
              <a:spcPct val="90000"/>
            </a:lnSpc>
            <a:spcBef>
              <a:spcPct val="0"/>
            </a:spcBef>
            <a:spcAft>
              <a:spcPct val="15000"/>
            </a:spcAft>
            <a:buChar char="•"/>
          </a:pPr>
          <a:r>
            <a:rPr lang="en-US" sz="1100" kern="1200" dirty="0"/>
            <a:t>Employment</a:t>
          </a:r>
        </a:p>
        <a:p>
          <a:pPr marL="57150" lvl="1" indent="-57150" algn="l" defTabSz="488950">
            <a:lnSpc>
              <a:spcPct val="90000"/>
            </a:lnSpc>
            <a:spcBef>
              <a:spcPct val="0"/>
            </a:spcBef>
            <a:spcAft>
              <a:spcPct val="15000"/>
            </a:spcAft>
            <a:buChar char="•"/>
          </a:pPr>
          <a:r>
            <a:rPr lang="en-US" sz="1100" kern="1200" dirty="0"/>
            <a:t>Income</a:t>
          </a:r>
        </a:p>
        <a:p>
          <a:pPr marL="57150" lvl="1" indent="-57150" algn="l" defTabSz="488950">
            <a:lnSpc>
              <a:spcPct val="90000"/>
            </a:lnSpc>
            <a:spcBef>
              <a:spcPct val="0"/>
            </a:spcBef>
            <a:spcAft>
              <a:spcPct val="15000"/>
            </a:spcAft>
            <a:buChar char="•"/>
          </a:pPr>
          <a:r>
            <a:rPr lang="en-US" sz="1100" kern="1200" dirty="0"/>
            <a:t>Family &amp; Social Support</a:t>
          </a:r>
        </a:p>
        <a:p>
          <a:pPr marL="57150" lvl="1" indent="-57150" algn="l" defTabSz="488950">
            <a:lnSpc>
              <a:spcPct val="90000"/>
            </a:lnSpc>
            <a:spcBef>
              <a:spcPct val="0"/>
            </a:spcBef>
            <a:spcAft>
              <a:spcPct val="15000"/>
            </a:spcAft>
            <a:buChar char="•"/>
          </a:pPr>
          <a:r>
            <a:rPr lang="en-US" sz="1100" kern="1200" dirty="0"/>
            <a:t>Community Safety	</a:t>
          </a:r>
        </a:p>
      </dsp:txBody>
      <dsp:txXfrm>
        <a:off x="3706529" y="538287"/>
        <a:ext cx="1174673" cy="2713272"/>
      </dsp:txXfrm>
    </dsp:sp>
    <dsp:sp modelId="{6E10C7F5-0A42-416A-990C-5AB7D9615E5E}">
      <dsp:nvSpPr>
        <dsp:cNvPr id="0" name=""/>
        <dsp:cNvSpPr/>
      </dsp:nvSpPr>
      <dsp:spPr>
        <a:xfrm>
          <a:off x="4032905" y="56123"/>
          <a:ext cx="471655" cy="471655"/>
        </a:xfrm>
        <a:prstGeom prst="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CFAE47-E2F6-45C0-9101-DC0C3DFB32D1}">
      <dsp:nvSpPr>
        <dsp:cNvPr id="0" name=""/>
        <dsp:cNvSpPr/>
      </dsp:nvSpPr>
      <dsp:spPr>
        <a:xfrm rot="16200000">
          <a:off x="3947717" y="1777009"/>
          <a:ext cx="2713272" cy="23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7987" bIns="0" numCol="1" spcCol="1270" anchor="t" anchorCtr="0">
          <a:noAutofit/>
        </a:bodyPr>
        <a:lstStyle/>
        <a:p>
          <a:pPr marL="0" lvl="0" indent="0" algn="r" defTabSz="577850">
            <a:lnSpc>
              <a:spcPct val="90000"/>
            </a:lnSpc>
            <a:spcBef>
              <a:spcPct val="0"/>
            </a:spcBef>
            <a:spcAft>
              <a:spcPct val="35000"/>
            </a:spcAft>
            <a:buNone/>
          </a:pPr>
          <a:r>
            <a:rPr lang="en-US" sz="1300" kern="1200" dirty="0">
              <a:solidFill>
                <a:srgbClr val="2227A7"/>
              </a:solidFill>
            </a:rPr>
            <a:t>Physical  Environment – 10%</a:t>
          </a:r>
        </a:p>
      </dsp:txBody>
      <dsp:txXfrm>
        <a:off x="3947717" y="1777009"/>
        <a:ext cx="2713272" cy="235827"/>
      </dsp:txXfrm>
    </dsp:sp>
    <dsp:sp modelId="{20C6B22A-DEB0-44C1-BAC4-2A151A747335}">
      <dsp:nvSpPr>
        <dsp:cNvPr id="0" name=""/>
        <dsp:cNvSpPr/>
      </dsp:nvSpPr>
      <dsp:spPr>
        <a:xfrm>
          <a:off x="5422267" y="538287"/>
          <a:ext cx="1174673" cy="2713272"/>
        </a:xfrm>
        <a:prstGeom prst="rect">
          <a:avLst/>
        </a:prstGeom>
        <a:solidFill>
          <a:srgbClr val="DCE33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07987" rIns="99568" bIns="99568" numCol="1" spcCol="1270" anchor="t" anchorCtr="0">
          <a:noAutofit/>
        </a:bodyPr>
        <a:lstStyle/>
        <a:p>
          <a:pPr marL="57150" lvl="1" indent="-57150" algn="l" defTabSz="488950">
            <a:lnSpc>
              <a:spcPct val="90000"/>
            </a:lnSpc>
            <a:spcBef>
              <a:spcPct val="0"/>
            </a:spcBef>
            <a:spcAft>
              <a:spcPct val="15000"/>
            </a:spcAft>
            <a:buChar char="•"/>
          </a:pPr>
          <a:r>
            <a:rPr lang="en-US" sz="1100" kern="1200" dirty="0"/>
            <a:t>Air &amp; Water Quality</a:t>
          </a:r>
        </a:p>
        <a:p>
          <a:pPr marL="57150" lvl="1" indent="-57150" algn="l" defTabSz="488950">
            <a:lnSpc>
              <a:spcPct val="90000"/>
            </a:lnSpc>
            <a:spcBef>
              <a:spcPct val="0"/>
            </a:spcBef>
            <a:spcAft>
              <a:spcPct val="15000"/>
            </a:spcAft>
            <a:buChar char="•"/>
          </a:pPr>
          <a:r>
            <a:rPr lang="en-US" sz="1100" kern="1200" dirty="0"/>
            <a:t>Housing &amp; Transit</a:t>
          </a:r>
        </a:p>
      </dsp:txBody>
      <dsp:txXfrm>
        <a:off x="5422267" y="538287"/>
        <a:ext cx="1174673" cy="2713272"/>
      </dsp:txXfrm>
    </dsp:sp>
    <dsp:sp modelId="{24F49A10-8E5E-4532-BE60-6F24BF0351B7}">
      <dsp:nvSpPr>
        <dsp:cNvPr id="0" name=""/>
        <dsp:cNvSpPr/>
      </dsp:nvSpPr>
      <dsp:spPr>
        <a:xfrm>
          <a:off x="5690861" y="56118"/>
          <a:ext cx="471655" cy="471655"/>
        </a:xfrm>
        <a:prstGeom prst="rect">
          <a:avLst/>
        </a:prstGeom>
        <a:blipFill rotWithShape="1">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4EDD2-E44A-40FB-B594-1E73CA2DCF4A}">
      <dsp:nvSpPr>
        <dsp:cNvPr id="0" name=""/>
        <dsp:cNvSpPr/>
      </dsp:nvSpPr>
      <dsp:spPr>
        <a:xfrm>
          <a:off x="3555400" y="1938"/>
          <a:ext cx="1643584" cy="1068330"/>
        </a:xfrm>
        <a:prstGeom prst="roundRect">
          <a:avLst/>
        </a:prstGeom>
        <a:solidFill>
          <a:srgbClr val="DCE33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Neighborhood &amp; Built Environment </a:t>
          </a:r>
        </a:p>
      </dsp:txBody>
      <dsp:txXfrm>
        <a:off x="3607552" y="54090"/>
        <a:ext cx="1539280" cy="964026"/>
      </dsp:txXfrm>
    </dsp:sp>
    <dsp:sp modelId="{31CD5280-C5E0-4DBA-8856-88F212F3DA04}">
      <dsp:nvSpPr>
        <dsp:cNvPr id="0" name=""/>
        <dsp:cNvSpPr/>
      </dsp:nvSpPr>
      <dsp:spPr>
        <a:xfrm>
          <a:off x="2243150" y="536103"/>
          <a:ext cx="4268085" cy="4268085"/>
        </a:xfrm>
        <a:custGeom>
          <a:avLst/>
          <a:gdLst/>
          <a:ahLst/>
          <a:cxnLst/>
          <a:rect l="0" t="0" r="0" b="0"/>
          <a:pathLst>
            <a:path>
              <a:moveTo>
                <a:pt x="2967121" y="169324"/>
              </a:moveTo>
              <a:arcTo wR="2134042" hR="2134042" stAng="17578673" swAng="1961061"/>
            </a:path>
          </a:pathLst>
        </a:custGeom>
        <a:noFill/>
        <a:ln w="12700" cap="rnd" cmpd="sng" algn="ctr">
          <a:solidFill>
            <a:srgbClr val="2227A7"/>
          </a:solidFill>
          <a:prstDash val="solid"/>
        </a:ln>
        <a:effectLst/>
      </dsp:spPr>
      <dsp:style>
        <a:lnRef idx="1">
          <a:scrgbClr r="0" g="0" b="0"/>
        </a:lnRef>
        <a:fillRef idx="0">
          <a:scrgbClr r="0" g="0" b="0"/>
        </a:fillRef>
        <a:effectRef idx="0">
          <a:scrgbClr r="0" g="0" b="0"/>
        </a:effectRef>
        <a:fontRef idx="minor"/>
      </dsp:style>
    </dsp:sp>
    <dsp:sp modelId="{02694FE3-FB18-4417-83C6-EA59A71002B6}">
      <dsp:nvSpPr>
        <dsp:cNvPr id="0" name=""/>
        <dsp:cNvSpPr/>
      </dsp:nvSpPr>
      <dsp:spPr>
        <a:xfrm>
          <a:off x="5584995" y="1476525"/>
          <a:ext cx="1643584" cy="1068330"/>
        </a:xfrm>
        <a:prstGeom prst="roundRect">
          <a:avLst/>
        </a:prstGeom>
        <a:solidFill>
          <a:srgbClr val="87E4B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Health &amp; Healthcare</a:t>
          </a:r>
        </a:p>
      </dsp:txBody>
      <dsp:txXfrm>
        <a:off x="5637147" y="1528677"/>
        <a:ext cx="1539280" cy="964026"/>
      </dsp:txXfrm>
    </dsp:sp>
    <dsp:sp modelId="{F47ACDB2-787D-4CD2-8D3D-9286C858ACFB}">
      <dsp:nvSpPr>
        <dsp:cNvPr id="0" name=""/>
        <dsp:cNvSpPr/>
      </dsp:nvSpPr>
      <dsp:spPr>
        <a:xfrm>
          <a:off x="2243150" y="536103"/>
          <a:ext cx="4268085" cy="4268085"/>
        </a:xfrm>
        <a:custGeom>
          <a:avLst/>
          <a:gdLst/>
          <a:ahLst/>
          <a:cxnLst/>
          <a:rect l="0" t="0" r="0" b="0"/>
          <a:pathLst>
            <a:path>
              <a:moveTo>
                <a:pt x="4265162" y="2022391"/>
              </a:moveTo>
              <a:arcTo wR="2134042" hR="2134042" stAng="21420058" swAng="2195936"/>
            </a:path>
          </a:pathLst>
        </a:custGeom>
        <a:noFill/>
        <a:ln w="12700" cap="rnd" cmpd="sng" algn="ctr">
          <a:solidFill>
            <a:srgbClr val="2227A7"/>
          </a:solidFill>
          <a:prstDash val="solid"/>
        </a:ln>
        <a:effectLst/>
      </dsp:spPr>
      <dsp:style>
        <a:lnRef idx="1">
          <a:scrgbClr r="0" g="0" b="0"/>
        </a:lnRef>
        <a:fillRef idx="0">
          <a:scrgbClr r="0" g="0" b="0"/>
        </a:fillRef>
        <a:effectRef idx="0">
          <a:scrgbClr r="0" g="0" b="0"/>
        </a:effectRef>
        <a:fontRef idx="minor"/>
      </dsp:style>
    </dsp:sp>
    <dsp:sp modelId="{3C63DC64-DD29-48C9-9F2B-E3772FFC5C2D}">
      <dsp:nvSpPr>
        <dsp:cNvPr id="0" name=""/>
        <dsp:cNvSpPr/>
      </dsp:nvSpPr>
      <dsp:spPr>
        <a:xfrm>
          <a:off x="4809759" y="3862458"/>
          <a:ext cx="1643584" cy="1068330"/>
        </a:xfrm>
        <a:prstGeom prst="roundRect">
          <a:avLst/>
        </a:prstGeom>
        <a:solidFill>
          <a:srgbClr val="1AD9C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Social &amp; Community Context</a:t>
          </a:r>
        </a:p>
      </dsp:txBody>
      <dsp:txXfrm>
        <a:off x="4861911" y="3914610"/>
        <a:ext cx="1539280" cy="964026"/>
      </dsp:txXfrm>
    </dsp:sp>
    <dsp:sp modelId="{C219EB02-CDF0-4C5D-B67B-F1351B098D42}">
      <dsp:nvSpPr>
        <dsp:cNvPr id="0" name=""/>
        <dsp:cNvSpPr/>
      </dsp:nvSpPr>
      <dsp:spPr>
        <a:xfrm>
          <a:off x="2243150" y="536103"/>
          <a:ext cx="4268085" cy="4268085"/>
        </a:xfrm>
        <a:custGeom>
          <a:avLst/>
          <a:gdLst/>
          <a:ahLst/>
          <a:cxnLst/>
          <a:rect l="0" t="0" r="0" b="0"/>
          <a:pathLst>
            <a:path>
              <a:moveTo>
                <a:pt x="2558133" y="4225521"/>
              </a:moveTo>
              <a:arcTo wR="2134042" hR="2134042" stAng="4712250" swAng="1375501"/>
            </a:path>
          </a:pathLst>
        </a:custGeom>
        <a:noFill/>
        <a:ln w="12700" cap="rnd" cmpd="sng" algn="ctr">
          <a:solidFill>
            <a:srgbClr val="2227A7"/>
          </a:solidFill>
          <a:prstDash val="solid"/>
        </a:ln>
        <a:effectLst/>
      </dsp:spPr>
      <dsp:style>
        <a:lnRef idx="1">
          <a:scrgbClr r="0" g="0" b="0"/>
        </a:lnRef>
        <a:fillRef idx="0">
          <a:scrgbClr r="0" g="0" b="0"/>
        </a:fillRef>
        <a:effectRef idx="0">
          <a:scrgbClr r="0" g="0" b="0"/>
        </a:effectRef>
        <a:fontRef idx="minor"/>
      </dsp:style>
    </dsp:sp>
    <dsp:sp modelId="{DA0A3AE4-BD6D-4EC2-A902-A808E315FCF6}">
      <dsp:nvSpPr>
        <dsp:cNvPr id="0" name=""/>
        <dsp:cNvSpPr/>
      </dsp:nvSpPr>
      <dsp:spPr>
        <a:xfrm>
          <a:off x="2301041" y="3862458"/>
          <a:ext cx="1643584" cy="1068330"/>
        </a:xfrm>
        <a:prstGeom prst="roundRect">
          <a:avLst/>
        </a:prstGeom>
        <a:solidFill>
          <a:srgbClr val="BAF4F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2227A7"/>
              </a:solidFill>
            </a:rPr>
            <a:t>Education</a:t>
          </a:r>
        </a:p>
      </dsp:txBody>
      <dsp:txXfrm>
        <a:off x="2353193" y="3914610"/>
        <a:ext cx="1539280" cy="964026"/>
      </dsp:txXfrm>
    </dsp:sp>
    <dsp:sp modelId="{F5181424-7D1C-4D8D-9193-77761486D412}">
      <dsp:nvSpPr>
        <dsp:cNvPr id="0" name=""/>
        <dsp:cNvSpPr/>
      </dsp:nvSpPr>
      <dsp:spPr>
        <a:xfrm>
          <a:off x="2243150" y="536103"/>
          <a:ext cx="4268085" cy="4268085"/>
        </a:xfrm>
        <a:custGeom>
          <a:avLst/>
          <a:gdLst/>
          <a:ahLst/>
          <a:cxnLst/>
          <a:rect l="0" t="0" r="0" b="0"/>
          <a:pathLst>
            <a:path>
              <a:moveTo>
                <a:pt x="356551" y="3315000"/>
              </a:moveTo>
              <a:arcTo wR="2134042" hR="2134042" stAng="8784006" swAng="2195936"/>
            </a:path>
          </a:pathLst>
        </a:custGeom>
        <a:noFill/>
        <a:ln w="12700" cap="rnd" cmpd="sng" algn="ctr">
          <a:solidFill>
            <a:srgbClr val="2227A7"/>
          </a:solidFill>
          <a:prstDash val="solid"/>
        </a:ln>
        <a:effectLst/>
      </dsp:spPr>
      <dsp:style>
        <a:lnRef idx="1">
          <a:scrgbClr r="0" g="0" b="0"/>
        </a:lnRef>
        <a:fillRef idx="0">
          <a:scrgbClr r="0" g="0" b="0"/>
        </a:fillRef>
        <a:effectRef idx="0">
          <a:scrgbClr r="0" g="0" b="0"/>
        </a:effectRef>
        <a:fontRef idx="minor"/>
      </dsp:style>
    </dsp:sp>
    <dsp:sp modelId="{FCD8D9BD-B4B2-4F54-B9CD-CD17FD7C6E8B}">
      <dsp:nvSpPr>
        <dsp:cNvPr id="0" name=""/>
        <dsp:cNvSpPr/>
      </dsp:nvSpPr>
      <dsp:spPr>
        <a:xfrm>
          <a:off x="1525805" y="1476525"/>
          <a:ext cx="1643584" cy="1068330"/>
        </a:xfrm>
        <a:prstGeom prst="roundRect">
          <a:avLst/>
        </a:prstGeom>
        <a:solidFill>
          <a:srgbClr val="EBEF9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Economic Stability</a:t>
          </a:r>
        </a:p>
      </dsp:txBody>
      <dsp:txXfrm>
        <a:off x="1577957" y="1528677"/>
        <a:ext cx="1539280" cy="964026"/>
      </dsp:txXfrm>
    </dsp:sp>
    <dsp:sp modelId="{FF322035-750F-4D96-95BB-72032DB47ED4}">
      <dsp:nvSpPr>
        <dsp:cNvPr id="0" name=""/>
        <dsp:cNvSpPr/>
      </dsp:nvSpPr>
      <dsp:spPr>
        <a:xfrm>
          <a:off x="2243150" y="536103"/>
          <a:ext cx="4268085" cy="4268085"/>
        </a:xfrm>
        <a:custGeom>
          <a:avLst/>
          <a:gdLst/>
          <a:ahLst/>
          <a:cxnLst/>
          <a:rect l="0" t="0" r="0" b="0"/>
          <a:pathLst>
            <a:path>
              <a:moveTo>
                <a:pt x="371906" y="930292"/>
              </a:moveTo>
              <a:arcTo wR="2134042" hR="2134042" stAng="12860266" swAng="1961061"/>
            </a:path>
          </a:pathLst>
        </a:custGeom>
        <a:noFill/>
        <a:ln w="12700" cap="rnd" cmpd="sng" algn="ctr">
          <a:solidFill>
            <a:srgbClr val="2227A7"/>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D29AF-430B-3845-99C5-A4DA83E96B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Roboto" panose="02000000000000000000" pitchFamily="2" charset="0"/>
            </a:endParaRPr>
          </a:p>
        </p:txBody>
      </p:sp>
      <p:sp>
        <p:nvSpPr>
          <p:cNvPr id="3" name="Date Placeholder 2">
            <a:extLst>
              <a:ext uri="{FF2B5EF4-FFF2-40B4-BE49-F238E27FC236}">
                <a16:creationId xmlns:a16="http://schemas.microsoft.com/office/drawing/2014/main" id="{2A01EDE3-B6CB-C844-8906-42F6A7EF97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950594-C9BF-F54B-B7C0-5EAA7708E709}" type="datetimeFigureOut">
              <a:rPr lang="en-US" smtClean="0">
                <a:latin typeface="Roboto" panose="02000000000000000000" pitchFamily="2" charset="0"/>
              </a:rPr>
              <a:t>10/4/2023</a:t>
            </a:fld>
            <a:endParaRPr lang="en-US" dirty="0">
              <a:latin typeface="Roboto" panose="02000000000000000000" pitchFamily="2" charset="0"/>
            </a:endParaRPr>
          </a:p>
        </p:txBody>
      </p:sp>
      <p:sp>
        <p:nvSpPr>
          <p:cNvPr id="4" name="Footer Placeholder 3">
            <a:extLst>
              <a:ext uri="{FF2B5EF4-FFF2-40B4-BE49-F238E27FC236}">
                <a16:creationId xmlns:a16="http://schemas.microsoft.com/office/drawing/2014/main" id="{B59D1792-C3FF-1D48-A183-9F3B441097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Roboto" panose="02000000000000000000" pitchFamily="2" charset="0"/>
            </a:endParaRPr>
          </a:p>
        </p:txBody>
      </p:sp>
      <p:sp>
        <p:nvSpPr>
          <p:cNvPr id="5" name="Slide Number Placeholder 4">
            <a:extLst>
              <a:ext uri="{FF2B5EF4-FFF2-40B4-BE49-F238E27FC236}">
                <a16:creationId xmlns:a16="http://schemas.microsoft.com/office/drawing/2014/main" id="{D8245E5A-9296-314C-93C5-316A157F0E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90CE88-B346-7E43-9338-3F0CC736E5EF}" type="slidenum">
              <a:rPr lang="en-US" smtClean="0">
                <a:latin typeface="Roboto" panose="02000000000000000000" pitchFamily="2" charset="0"/>
              </a:rPr>
              <a:t>‹#›</a:t>
            </a:fld>
            <a:endParaRPr lang="en-US" dirty="0">
              <a:latin typeface="Roboto" panose="02000000000000000000" pitchFamily="2" charset="0"/>
            </a:endParaRPr>
          </a:p>
        </p:txBody>
      </p:sp>
    </p:spTree>
    <p:extLst>
      <p:ext uri="{BB962C8B-B14F-4D97-AF65-F5344CB8AC3E}">
        <p14:creationId xmlns:p14="http://schemas.microsoft.com/office/powerpoint/2010/main" val="3188486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oboto" panose="020000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oboto" panose="02000000000000000000" pitchFamily="2" charset="0"/>
              </a:defRPr>
            </a:lvl1pPr>
          </a:lstStyle>
          <a:p>
            <a:fld id="{2CD20324-F628-B142-9584-9AA04B6C08FF}" type="datetimeFigureOut">
              <a:rPr lang="en-US" smtClean="0"/>
              <a:pPr/>
              <a:t>10/4/2023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oboto" panose="020000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oboto" panose="02000000000000000000" pitchFamily="2" charset="0"/>
              </a:defRPr>
            </a:lvl1pPr>
          </a:lstStyle>
          <a:p>
            <a:fld id="{ADD759A2-00CE-0649-9426-937A7604259D}" type="slidenum">
              <a:rPr lang="en-US" smtClean="0"/>
              <a:pPr/>
              <a:t>‹#›</a:t>
            </a:fld>
            <a:endParaRPr lang="en-US" dirty="0"/>
          </a:p>
        </p:txBody>
      </p:sp>
    </p:spTree>
    <p:extLst>
      <p:ext uri="{BB962C8B-B14F-4D97-AF65-F5344CB8AC3E}">
        <p14:creationId xmlns:p14="http://schemas.microsoft.com/office/powerpoint/2010/main" val="229915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panose="02000000000000000000" pitchFamily="2" charset="0"/>
        <a:ea typeface="+mn-ea"/>
        <a:cs typeface="+mn-cs"/>
      </a:defRPr>
    </a:lvl1pPr>
    <a:lvl2pPr marL="457200" algn="l" defTabSz="914400" rtl="0" eaLnBrk="1" latinLnBrk="0" hangingPunct="1">
      <a:defRPr sz="1200" b="0" i="0" kern="1200">
        <a:solidFill>
          <a:schemeClr val="tx1"/>
        </a:solidFill>
        <a:latin typeface="Roboto" panose="02000000000000000000" pitchFamily="2" charset="0"/>
        <a:ea typeface="+mn-ea"/>
        <a:cs typeface="+mn-cs"/>
      </a:defRPr>
    </a:lvl2pPr>
    <a:lvl3pPr marL="914400" algn="l" defTabSz="914400" rtl="0" eaLnBrk="1" latinLnBrk="0" hangingPunct="1">
      <a:defRPr sz="1200" b="0" i="0" kern="1200">
        <a:solidFill>
          <a:schemeClr val="tx1"/>
        </a:solidFill>
        <a:latin typeface="Roboto" panose="02000000000000000000" pitchFamily="2" charset="0"/>
        <a:ea typeface="+mn-ea"/>
        <a:cs typeface="+mn-cs"/>
      </a:defRPr>
    </a:lvl3pPr>
    <a:lvl4pPr marL="1371600" algn="l" defTabSz="914400" rtl="0" eaLnBrk="1" latinLnBrk="0" hangingPunct="1">
      <a:defRPr sz="1200" b="0" i="0" kern="1200">
        <a:solidFill>
          <a:schemeClr val="tx1"/>
        </a:solidFill>
        <a:latin typeface="Roboto" panose="02000000000000000000" pitchFamily="2" charset="0"/>
        <a:ea typeface="+mn-ea"/>
        <a:cs typeface="+mn-cs"/>
      </a:defRPr>
    </a:lvl4pPr>
    <a:lvl5pPr marL="1828800" algn="l" defTabSz="914400" rtl="0" eaLnBrk="1" latinLnBrk="0" hangingPunct="1">
      <a:defRPr sz="1200" b="0" i="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38A35-F993-4FE3-9DB4-F0D3C68A6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374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Health starts in our homes, schools workplaces, neighborhoods and communities.  We know that taking care of ourselves by eating well and staying active, not smoking, getting the recommended immunizations and screening tests, and seeing a doctor when we are sick all influence our health.  Our health is also determined in part by access to social and economic opportunities; the resources and supports available in our homes, neighborhoods and communities; the quality of our schooling; the safety of our workplaces; the cleanliness of our water, food and air; and the nature of our social interactions and relationships.  The conditions in which we live explain in part why some of us are healthier than others and why some of us are not as healthy as we could be.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5160FE-45B3-4473-BC6E-0ABE33B157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82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population in Randolph County has decreased by about four percent since 2010. Randolph county has a higher percentage of disabled population than the state and national averages (10.4% compared to IL 7.1% and nationally 8.7%). </a:t>
            </a:r>
            <a:r>
              <a:rPr lang="en-US" dirty="0" err="1">
                <a:effectLst/>
              </a:rPr>
              <a:t>Fourty</a:t>
            </a:r>
            <a:r>
              <a:rPr lang="en-US" dirty="0">
                <a:effectLst/>
              </a:rPr>
              <a:t>-two percent of the population of the county lives in an area designated as ‘rural’ compared to Illinois, 11.5% and Nation, 19.3%. Eighteen percent of its residents are over 65 years old and ten percent are disabled and under 65 years old.</a:t>
            </a:r>
            <a:r>
              <a:rPr lang="en-US" dirty="0"/>
              <a:t> County, State, and National</a:t>
            </a:r>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5160FE-45B3-4473-BC6E-0ABE33B157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263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Randolph County’s per capital income is lower than the state and Top</a:t>
            </a:r>
            <a:r>
              <a:rPr lang="en-US" baseline="0" dirty="0"/>
              <a:t> U.S. Performers.  </a:t>
            </a:r>
          </a:p>
          <a:p>
            <a:endParaRPr lang="en-US" baseline="0" dirty="0"/>
          </a:p>
          <a:p>
            <a:r>
              <a:rPr lang="en-US" baseline="0" dirty="0"/>
              <a:t>We have about the same percentage of the population receiving public health insurance alone, children eligible for free and reduced lunch, and similar unemployment rates to the state of Illinois.</a:t>
            </a:r>
          </a:p>
          <a:p>
            <a:endParaRPr lang="en-US" baseline="0" dirty="0"/>
          </a:p>
          <a:p>
            <a:r>
              <a:rPr lang="en-US" baseline="0" dirty="0"/>
              <a:t>Randolph County has a fair high school graduation rate, but a lower than average percentage of the population with some college compared </a:t>
            </a:r>
            <a:r>
              <a:rPr lang="en-US" baseline="0" dirty="0" err="1"/>
              <a:t>totehs</a:t>
            </a:r>
            <a:r>
              <a:rPr lang="en-US" baseline="0" dirty="0"/>
              <a:t> </a:t>
            </a:r>
            <a:r>
              <a:rPr lang="en-US" baseline="0" dirty="0" err="1"/>
              <a:t>tate</a:t>
            </a:r>
            <a:r>
              <a:rPr lang="en-US" baseline="0" dirty="0"/>
              <a:t>, and Top U.S. Performers.</a:t>
            </a:r>
          </a:p>
          <a:p>
            <a:endParaRPr lang="en-US" baseline="0" dirty="0"/>
          </a:p>
          <a:p>
            <a:r>
              <a:rPr lang="en-US" baseline="0" dirty="0"/>
              <a:t>The 150% Federal Poverty level measures annual cash income for an individual or family.  These numbers show the people eligible for program, subsidies, and benefits like SNAP, Head Start, Children’s Health Insurance Program, and the National School Lunch Program.</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5160FE-45B3-4473-BC6E-0ABE33B157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95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Randolph County ranked 46out of 102 counties in Illinois for health behaviors.  Health behaviors, such as physical activity</a:t>
            </a:r>
            <a:r>
              <a:rPr lang="en-US" baseline="0" dirty="0"/>
              <a:t> and eating healthy foods, can lead to positive health outcomes such as longer life, mobility, mental wellness, healthy pregnancies and births, prevention of chronic and acute disease, and management of chronic disease.  Socially isolated individuals have an increased risk for poor health outcomes, including chronic disease, unhealthy behaviors and obesity.</a:t>
            </a:r>
          </a:p>
          <a:p>
            <a:endParaRPr lang="en-US" baseline="0" dirty="0"/>
          </a:p>
          <a:p>
            <a:r>
              <a:rPr lang="en-US" baseline="0" dirty="0"/>
              <a:t>The use of cigarettes, lack of physical activity, dietary choices and other elements can lead to numerous chronic diseases and comorbidities including cardiovascular diseases diabetes and cancer.  In Randolph County, alcohol impaired driving is 29% which is similar rate to Illinois, 33% , but higher than top U.S. Performers, 13%.  This results in more unintentional injuries and higher mortality rates.  Additionally, the relates of people who regard themselves as having poor or fair health is 16% in Randolph County, 17% in Illinois and 12% Top U.S. Performers.  This measures relates to quality of life and describes how healthy people are while alive.  People who rate themselves as “poor or fair health” have a twofold higher mortality risk than persons with “excellent” health.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5160FE-45B3-4473-BC6E-0ABE33B157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130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effectLst/>
              </a:rPr>
              <a:t>The graph below shows in another way, that Randolph County has had a shortage of primary care physicians compared to the state of IL going back to at least 2010. Availability of primary care physicians and dentists is essential for individuals to receive preventative care and referrals to appropriate specialty care.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5160FE-45B3-4473-BC6E-0ABE33B157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336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Randolph county is ranked 43 out of 102 for health outcomes. Life expectancy is lower in Randolph County, 77.6 compared to the state of Illinois, 79.3 and Top U.S. Performers, 81.0. This measure is easier to understand than years of potential life lost and is an important population health outcome measure. The Injury rate in Randolph County is 102 per 100,000 people, which is almost double the state of Illinois, 59 per 100,000 people, and Top U.S. Performers, 57 per 100,000 people. Injury deaths are an important measure because injuries are one of the leading causes of death of those under 45 years old. Poisoning, motor vehicle deaths, and falls are included under unintentional injuries and suicides and homicides fall under intentional injuries. Injuries are also a significant portion of emergency department visits.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5160FE-45B3-4473-BC6E-0ABE33B157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59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asked what the three most pressing concerns in the community impact health, mental health services ranked highest on the list (51.22%).  Of the respondents, 31.49% ranked financial struggles as impacting health.  Substance abuse services for smoking, vaping, illicit drugs and alcohol was also ranked as an impact (31.49%).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interestingly fell in line with what the respondents identified as the top three largest gaps in healthcare services in our community.  Respondents listed mental health services (67.07%), substance abuse services (42.68%) and Services for low income (39.02%).  Respondents also listed substance abuse education (62.2%) and mental health services (62.2%) as the top greatest health education needs in our community.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5160FE-45B3-4473-BC6E-0ABE33B157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329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asked what the three most pressing concerns in the community impact health, mental health services ranked highest on the list (51.22%).  Of the respondents, 31.49% ranked financial struggles as impacting health.  Substance abuse services for smoking, vaping, illicit drugs and alcohol was also ranked as an impact (31.49%).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interestingly fell in line with what the respondents identified as the top three largest gaps in healthcare services in our community.  Respondents listed mental health services (67.07%), substance abuse services (42.68%) and Services for low income (39.02%).  Respondents also listed substance abuse education (62.2%) and mental health services (62.2%) as the top greatest health education needs in our community.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5160FE-45B3-4473-BC6E-0ABE33B157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368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compared to only 27.16% of the respondents who had a mental health care specialist that they could go to, while 35.8% responded that they did not have one, nor did they know where to go for services.  Similarly, 31.25% of the respondents indicated that they did not have or know where to find a substance abuse counselor.</a:t>
            </a:r>
          </a:p>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5160FE-45B3-4473-BC6E-0ABE33B157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532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asked if there were any difficulties in getting needing prescriptions, 11% respondents ‘yes’ listing financial concerns as the reasoning.</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5160FE-45B3-4473-BC6E-0ABE33B157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12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38A35-F993-4FE3-9DB4-F0D3C68A6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064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 under half of the respondents exercise or participate in physical activity three or more times a week (43.9%).  This leaves over half of the respondents not participating in physical activity for a variety of reasons, with simply choosing not to as the leading cause (25%).  </a:t>
            </a:r>
          </a:p>
          <a:p>
            <a:r>
              <a:rPr lang="en-US" sz="1200" kern="1200" dirty="0">
                <a:solidFill>
                  <a:schemeClr val="tx1"/>
                </a:solidFill>
                <a:effectLst/>
                <a:latin typeface="+mn-lt"/>
                <a:ea typeface="+mn-ea"/>
                <a:cs typeface="+mn-cs"/>
              </a:rPr>
              <a:t>When asked for reasons why they were unable to participate in physical activities and/or exercise on a regular basis, respondents listed time constraints most frequently.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5160FE-45B3-4473-BC6E-0ABE33B157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33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respondents of the survey listed their provider (69.51%) as the number one source of information on how to live a healthier lifestyle.  Respondents also listed social media (59.76%) and friends/family (58.54%) as reliable sources of information.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5160FE-45B3-4473-BC6E-0ABE33B157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581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improve the health of our community we have to better understand the needs</a:t>
            </a:r>
            <a:r>
              <a:rPr lang="en-US" baseline="0" dirty="0"/>
              <a:t> that are currently of concern.  The next survey question I want to bring your attention to is “what are the greatest health education needs in our community?”  We know as community leaders and members that education is very important in our community.  This gives us a chance to connect and build relationships with members of the community and also provides them knowledge that can empower them in their decision making skills.  The top 5 answers from those surveyed were preventive care and health screenings, healthy lifestyle education, mental health services, substance abuse education, and oral/dental health education.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EC8D3E-03CC-4946-8A96-D9AD09D70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1140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a:t>
            </a:r>
            <a:r>
              <a:rPr lang="en-US" baseline="0" dirty="0"/>
              <a:t> our first virtual community connect event, we released a community health questionnaire to our community members.  The survey was shared via email to community joint partners and all employees of Franklin Hospital, as well as on social media.  The survey highlighted topics such as community health concerns, preventive healthcare, access to various healthcare services, as well as knowledge and interest of telehealth services.  We received 17 responses to the survey.  </a:t>
            </a:r>
          </a:p>
          <a:p>
            <a:endParaRPr lang="en-US" baseline="0" dirty="0"/>
          </a:p>
          <a:p>
            <a:r>
              <a:rPr lang="en-US" baseline="0" dirty="0"/>
              <a:t>One of the survey question worth highlighting asked the community what the three most pressing concerns impacting health in our community.  The three most popular answers were mental health services, access to healthcare, and other services.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EC8D3E-03CC-4946-8A96-D9AD09D70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7941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question</a:t>
            </a:r>
            <a:r>
              <a:rPr lang="en-US" baseline="0" dirty="0"/>
              <a:t> asked was how long has it been since you received a routine checkup?  This was a great questions in terms of what preventative care looks like during the pandemic.  We know as a hospital that during the pandemic it has been difficult to get patients in for their regular annual wellness checkups and preventative screenings.  These visits are so important because a simple wellness visit and preventative screenings can improve health outcomes for the patients in our community.</a:t>
            </a:r>
          </a:p>
          <a:p>
            <a:endParaRPr lang="en-US" baseline="0" dirty="0"/>
          </a:p>
          <a:p>
            <a:r>
              <a:rPr lang="en-US" baseline="0" dirty="0"/>
              <a:t>Based on the survey question answers, 52.94% stated that it had been less than a year since their last routine checkup.  17.65% said 1-2 years, 5.88% said 3-5 years, 11.76 stated it had been over 5 years, and 11.76% said that they had never received a routine checkup.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EC8D3E-03CC-4946-8A96-D9AD09D70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2428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gaining an understanding of the needs from community perspectives  is important, it is also important to understand what our community looks like statistically when it comes to our health outcomes and behaviors.  </a:t>
            </a:r>
            <a:endParaRPr lang="en-US" dirty="0"/>
          </a:p>
          <a:p>
            <a:endParaRPr lang="en-US" dirty="0"/>
          </a:p>
          <a:p>
            <a:r>
              <a:rPr lang="en-US" dirty="0"/>
              <a:t>Based</a:t>
            </a:r>
            <a:r>
              <a:rPr lang="en-US" baseline="0" dirty="0"/>
              <a:t> on county health rankings reporting from 2016-2018, Franklin County has a population of 38,701.  </a:t>
            </a:r>
            <a:endParaRPr lang="en-US" dirty="0"/>
          </a:p>
          <a:p>
            <a:endParaRPr lang="en-US" dirty="0"/>
          </a:p>
          <a:p>
            <a:r>
              <a:rPr lang="en-US" dirty="0"/>
              <a:t>There were approximately 750 premature deaths during this reporting period.  Premature deaths are categorized by any death before the age of 75.  </a:t>
            </a:r>
          </a:p>
          <a:p>
            <a:r>
              <a:rPr lang="en-US" dirty="0"/>
              <a:t>Just to break that down a little bit further, that would equal 1.9% of our county population</a:t>
            </a:r>
            <a:r>
              <a:rPr lang="en-US" baseline="0" dirty="0"/>
              <a:t>.  </a:t>
            </a:r>
            <a:endParaRPr lang="en-US" dirty="0"/>
          </a:p>
          <a:p>
            <a:r>
              <a:rPr lang="en-US" baseline="0" dirty="0"/>
              <a:t>Out of those premature deaths, cancer made up 25%, heart disease at 17%, Accidents made up 10.4%, Chronic Low Respiratory Disease made up 10.1%, and septicemia made up 3%.  </a:t>
            </a:r>
          </a:p>
          <a:p>
            <a:endParaRPr lang="en-US" baseline="0" dirty="0"/>
          </a:p>
          <a:p>
            <a:r>
              <a:rPr lang="en-US" baseline="0" dirty="0"/>
              <a:t>Out of 102 counties in Illinois, Franklin County is ranked 93</a:t>
            </a:r>
            <a:r>
              <a:rPr lang="en-US" baseline="30000" dirty="0"/>
              <a:t>rd</a:t>
            </a:r>
            <a:r>
              <a:rPr lang="en-US" baseline="0" dirty="0"/>
              <a:t> in regards to premature deaths.  Just to give you a comparison, the #1 county in Illinois is Monroe County.  They have a population of 34,335 with 279 premature deaths.  So a similar population but significant difference in premature deaths between us and them.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EC8D3E-03CC-4946-8A96-D9AD09D70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464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this time, we want to take a look at the survey results from February 2022. All of you should have received a condensed version and access to the full version of the survey results. For today’s workshop, we are going to take a look at some of the responses that correlate with the previous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E20CB-3D7B-43DF-AA44-20C4B11003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133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questions that we felt provided some correlation with previous results were the two listed on this slide. The top 2 areas on Health Gaps and Health Education Needs are the same.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E20CB-3D7B-43DF-AA44-20C4B11003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81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can see, the top 4 and possibly even top 5 reasons are quite comparable. This is important to us, Perry County Health System, as we strive to meet our Mission and Vision, and what makes this more important, is our ability to provide specialty care to our residents. It is my understanding that there are 35 critical access hospitals in the state of Missouri and we are at the top of list for providing specialty services locally.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E20CB-3D7B-43DF-AA44-20C4B11003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592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Obesity increase the risk of chronic diseases such as Diabetes, Kidney disease, Joint pain, hypertension , and heart disease.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F3DC3-C007-4400-AD4A-45D8575708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1665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38A35-F993-4FE3-9DB4-F0D3C68A6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31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38A35-F993-4FE3-9DB4-F0D3C68A6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154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38A35-F993-4FE3-9DB4-F0D3C68A6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53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38A35-F993-4FE3-9DB4-F0D3C68A6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86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38A35-F993-4FE3-9DB4-F0D3C68A6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20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138A35-F993-4FE3-9DB4-F0D3C68A6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696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Many factors shape our opportunities to be healthy and influence how well and how long we live.  Health factors represent the things we can change to improve health for all, like opportunities for quality education, good paying jobs, access to quality clinics care, healthy foods, green spaces, and secure and affordable housing.  We measure four health factor areas:</a:t>
            </a:r>
          </a:p>
          <a:p>
            <a:endParaRPr lang="en-US" baseline="0" dirty="0"/>
          </a:p>
          <a:p>
            <a:r>
              <a:rPr lang="en-US" baseline="0" dirty="0"/>
              <a:t>Health Behaviors</a:t>
            </a:r>
          </a:p>
          <a:p>
            <a:endParaRPr lang="en-US" baseline="0" dirty="0"/>
          </a:p>
          <a:p>
            <a:r>
              <a:rPr lang="en-US" baseline="0" dirty="0"/>
              <a:t>Clinics Care</a:t>
            </a:r>
          </a:p>
          <a:p>
            <a:endParaRPr lang="en-US" baseline="0" dirty="0"/>
          </a:p>
          <a:p>
            <a:r>
              <a:rPr lang="en-US" baseline="0" dirty="0"/>
              <a:t>Social &amp; Economic Factors</a:t>
            </a:r>
          </a:p>
          <a:p>
            <a:endParaRPr lang="en-US" baseline="0" dirty="0"/>
          </a:p>
          <a:p>
            <a:r>
              <a:rPr lang="en-US" baseline="0" dirty="0"/>
              <a:t>Physical Environment</a:t>
            </a:r>
          </a:p>
          <a:p>
            <a:endParaRPr lang="en-US" baseline="0" dirty="0"/>
          </a:p>
          <a:p>
            <a:r>
              <a:rPr lang="en-US" baseline="0" dirty="0"/>
              <a:t>Let’s take a quick look at these factors based on our own county’s statistics….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5160FE-45B3-4473-BC6E-0ABE33B157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77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2DAC-A364-F74C-90D2-7F668D0DD32B}"/>
              </a:ext>
            </a:extLst>
          </p:cNvPr>
          <p:cNvSpPr>
            <a:spLocks noGrp="1"/>
          </p:cNvSpPr>
          <p:nvPr>
            <p:ph type="ctrTitle"/>
          </p:nvPr>
        </p:nvSpPr>
        <p:spPr>
          <a:xfrm>
            <a:off x="552322" y="507117"/>
            <a:ext cx="10942885" cy="2387600"/>
          </a:xfrm>
        </p:spPr>
        <p:txBody>
          <a:bodyPr anchor="b"/>
          <a:lstStyle>
            <a:lvl1pPr algn="l">
              <a:defRPr sz="6000" b="1" i="0">
                <a:solidFill>
                  <a:schemeClr val="tx1"/>
                </a:solidFill>
                <a:latin typeface="Dapifer Black" pitchFamily="2"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499A27-8D85-6241-91A0-AD059607FC42}"/>
              </a:ext>
            </a:extLst>
          </p:cNvPr>
          <p:cNvSpPr>
            <a:spLocks noGrp="1"/>
          </p:cNvSpPr>
          <p:nvPr>
            <p:ph type="subTitle" idx="1"/>
          </p:nvPr>
        </p:nvSpPr>
        <p:spPr>
          <a:xfrm>
            <a:off x="552323" y="3240793"/>
            <a:ext cx="96632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5957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11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Righ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B7E90-B2A2-3947-B536-688625CC1527}"/>
              </a:ext>
            </a:extLst>
          </p:cNvPr>
          <p:cNvSpPr>
            <a:spLocks noGrp="1"/>
          </p:cNvSpPr>
          <p:nvPr>
            <p:ph type="title"/>
          </p:nvPr>
        </p:nvSpPr>
        <p:spPr>
          <a:xfrm>
            <a:off x="600834" y="574352"/>
            <a:ext cx="5040841" cy="789499"/>
          </a:xfrm>
        </p:spPr>
        <p:txBody>
          <a:bodyPr anchor="t"/>
          <a:lstStyle>
            <a:lvl1pPr>
              <a:defRPr b="1" i="0">
                <a:latin typeface="Dapifer Black"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37540F-299F-4946-B18E-EB236DF8F32B}"/>
              </a:ext>
            </a:extLst>
          </p:cNvPr>
          <p:cNvSpPr>
            <a:spLocks noGrp="1"/>
          </p:cNvSpPr>
          <p:nvPr>
            <p:ph idx="1"/>
          </p:nvPr>
        </p:nvSpPr>
        <p:spPr>
          <a:xfrm>
            <a:off x="600834" y="1949570"/>
            <a:ext cx="5040841" cy="3971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7669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2DAC-A364-F74C-90D2-7F668D0DD32B}"/>
              </a:ext>
            </a:extLst>
          </p:cNvPr>
          <p:cNvSpPr>
            <a:spLocks noGrp="1"/>
          </p:cNvSpPr>
          <p:nvPr>
            <p:ph type="ctrTitle"/>
          </p:nvPr>
        </p:nvSpPr>
        <p:spPr>
          <a:xfrm>
            <a:off x="552322" y="507117"/>
            <a:ext cx="10942885" cy="2387600"/>
          </a:xfrm>
        </p:spPr>
        <p:txBody>
          <a:bodyPr anchor="b"/>
          <a:lstStyle>
            <a:lvl1pPr algn="l">
              <a:defRPr sz="6000" b="1" i="0">
                <a:solidFill>
                  <a:schemeClr val="tx1"/>
                </a:solidFill>
                <a:latin typeface="Dapifer Black" pitchFamily="2"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499A27-8D85-6241-91A0-AD059607FC42}"/>
              </a:ext>
            </a:extLst>
          </p:cNvPr>
          <p:cNvSpPr>
            <a:spLocks noGrp="1"/>
          </p:cNvSpPr>
          <p:nvPr>
            <p:ph type="subTitle" idx="1"/>
          </p:nvPr>
        </p:nvSpPr>
        <p:spPr>
          <a:xfrm>
            <a:off x="552323" y="3240793"/>
            <a:ext cx="96632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87642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AC65AD-238F-AD42-B81B-1B60521C4069}"/>
              </a:ext>
            </a:extLst>
          </p:cNvPr>
          <p:cNvSpPr>
            <a:spLocks noGrp="1"/>
          </p:cNvSpPr>
          <p:nvPr>
            <p:ph type="body" idx="1"/>
          </p:nvPr>
        </p:nvSpPr>
        <p:spPr>
          <a:xfrm>
            <a:off x="554975" y="1681163"/>
            <a:ext cx="5157787" cy="823912"/>
          </a:xfrm>
        </p:spPr>
        <p:txBody>
          <a:bodyPr anchor="ctr">
            <a:noAutofit/>
          </a:bodyPr>
          <a:lstStyle>
            <a:lvl1pPr marL="0" indent="0">
              <a:buNone/>
              <a:defRPr sz="2600" b="1" i="0">
                <a:solidFill>
                  <a:schemeClr val="accent2"/>
                </a:solidFill>
                <a:latin typeface="Dapifer 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51A13B-BE25-4C48-812D-0CCBC5B4AFC7}"/>
              </a:ext>
            </a:extLst>
          </p:cNvPr>
          <p:cNvSpPr>
            <a:spLocks noGrp="1"/>
          </p:cNvSpPr>
          <p:nvPr>
            <p:ph sz="half" idx="2"/>
          </p:nvPr>
        </p:nvSpPr>
        <p:spPr>
          <a:xfrm>
            <a:off x="55497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923C911-0CC5-DD4A-824C-518474CD68D7}"/>
              </a:ext>
            </a:extLst>
          </p:cNvPr>
          <p:cNvSpPr>
            <a:spLocks noGrp="1"/>
          </p:cNvSpPr>
          <p:nvPr>
            <p:ph type="body" sz="quarter" idx="3"/>
          </p:nvPr>
        </p:nvSpPr>
        <p:spPr>
          <a:xfrm>
            <a:off x="5887387" y="1681163"/>
            <a:ext cx="5183188" cy="823912"/>
          </a:xfrm>
        </p:spPr>
        <p:txBody>
          <a:bodyPr anchor="ctr">
            <a:noAutofit/>
          </a:bodyPr>
          <a:lstStyle>
            <a:lvl1pPr marL="0" indent="0">
              <a:buNone/>
              <a:defRPr sz="2600" b="1" i="0">
                <a:solidFill>
                  <a:schemeClr val="accent2"/>
                </a:solidFill>
                <a:latin typeface="Dapifer 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23258B-050E-084C-88E0-F7B4EFF656BF}"/>
              </a:ext>
            </a:extLst>
          </p:cNvPr>
          <p:cNvSpPr>
            <a:spLocks noGrp="1"/>
          </p:cNvSpPr>
          <p:nvPr>
            <p:ph sz="quarter" idx="4"/>
          </p:nvPr>
        </p:nvSpPr>
        <p:spPr>
          <a:xfrm>
            <a:off x="5887387"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6E9575FA-9ACA-1F71-370A-EA27A9518948}"/>
              </a:ext>
            </a:extLst>
          </p:cNvPr>
          <p:cNvSpPr>
            <a:spLocks noGrp="1"/>
          </p:cNvSpPr>
          <p:nvPr>
            <p:ph type="title"/>
          </p:nvPr>
        </p:nvSpPr>
        <p:spPr>
          <a:xfrm>
            <a:off x="560882" y="574352"/>
            <a:ext cx="10515600" cy="789499"/>
          </a:xfrm>
        </p:spPr>
        <p:txBody>
          <a:bodyPr anchor="t"/>
          <a:lstStyle>
            <a:lvl1pPr>
              <a:defRPr b="1" i="0">
                <a:latin typeface="Dapifer Blac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3146951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ED0962-2195-51A9-3368-9D3B1361A9DC}"/>
              </a:ext>
            </a:extLst>
          </p:cNvPr>
          <p:cNvSpPr>
            <a:spLocks noGrp="1"/>
          </p:cNvSpPr>
          <p:nvPr>
            <p:ph type="title"/>
          </p:nvPr>
        </p:nvSpPr>
        <p:spPr>
          <a:xfrm>
            <a:off x="560882" y="574352"/>
            <a:ext cx="10515600" cy="789499"/>
          </a:xfrm>
        </p:spPr>
        <p:txBody>
          <a:bodyPr anchor="t"/>
          <a:lstStyle>
            <a:lvl1pPr>
              <a:defRPr b="1" i="0">
                <a:latin typeface="Dapifer Blac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936402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814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2DAC-A364-F74C-90D2-7F668D0DD32B}"/>
              </a:ext>
            </a:extLst>
          </p:cNvPr>
          <p:cNvSpPr>
            <a:spLocks noGrp="1"/>
          </p:cNvSpPr>
          <p:nvPr>
            <p:ph type="ctrTitle"/>
          </p:nvPr>
        </p:nvSpPr>
        <p:spPr>
          <a:xfrm>
            <a:off x="552322" y="507117"/>
            <a:ext cx="10942885" cy="2387600"/>
          </a:xfrm>
        </p:spPr>
        <p:txBody>
          <a:bodyPr anchor="b"/>
          <a:lstStyle>
            <a:lvl1pPr algn="l">
              <a:defRPr sz="6000" b="1" i="0">
                <a:solidFill>
                  <a:schemeClr val="tx1"/>
                </a:solidFill>
                <a:latin typeface="Dapifer Black" pitchFamily="2"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499A27-8D85-6241-91A0-AD059607FC42}"/>
              </a:ext>
            </a:extLst>
          </p:cNvPr>
          <p:cNvSpPr>
            <a:spLocks noGrp="1"/>
          </p:cNvSpPr>
          <p:nvPr>
            <p:ph type="subTitle" idx="1"/>
          </p:nvPr>
        </p:nvSpPr>
        <p:spPr>
          <a:xfrm>
            <a:off x="552323" y="3240793"/>
            <a:ext cx="96632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0029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37540F-299F-4946-B18E-EB236DF8F32B}"/>
              </a:ext>
            </a:extLst>
          </p:cNvPr>
          <p:cNvSpPr>
            <a:spLocks noGrp="1"/>
          </p:cNvSpPr>
          <p:nvPr>
            <p:ph idx="1"/>
          </p:nvPr>
        </p:nvSpPr>
        <p:spPr>
          <a:xfrm>
            <a:off x="600834" y="1569468"/>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B02664C8-7010-1BD1-6A80-1052E73A3137}"/>
              </a:ext>
            </a:extLst>
          </p:cNvPr>
          <p:cNvSpPr>
            <a:spLocks noGrp="1"/>
          </p:cNvSpPr>
          <p:nvPr>
            <p:ph type="title"/>
          </p:nvPr>
        </p:nvSpPr>
        <p:spPr>
          <a:xfrm>
            <a:off x="560882" y="574352"/>
            <a:ext cx="10515600" cy="789499"/>
          </a:xfrm>
        </p:spPr>
        <p:txBody>
          <a:bodyPr anchor="t"/>
          <a:lstStyle>
            <a:lvl1pPr>
              <a:defRPr b="1" i="0">
                <a:latin typeface="Dapifer Blac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70006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98B6-AFF9-3549-A439-F3A1EF064126}"/>
              </a:ext>
            </a:extLst>
          </p:cNvPr>
          <p:cNvSpPr>
            <a:spLocks noGrp="1"/>
          </p:cNvSpPr>
          <p:nvPr>
            <p:ph type="title"/>
          </p:nvPr>
        </p:nvSpPr>
        <p:spPr>
          <a:xfrm>
            <a:off x="562027" y="1470026"/>
            <a:ext cx="10849610" cy="2852737"/>
          </a:xfrm>
        </p:spPr>
        <p:txBody>
          <a:bodyPr anchor="b"/>
          <a:lstStyle>
            <a:lvl1pPr>
              <a:defRPr sz="6000" b="1" i="0">
                <a:solidFill>
                  <a:schemeClr val="tx1"/>
                </a:solidFill>
                <a:latin typeface="Dapifer Black"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3C42F0F-2204-BB4D-AEDF-2F87BDF11671}"/>
              </a:ext>
            </a:extLst>
          </p:cNvPr>
          <p:cNvSpPr>
            <a:spLocks noGrp="1"/>
          </p:cNvSpPr>
          <p:nvPr>
            <p:ph type="body" idx="1"/>
          </p:nvPr>
        </p:nvSpPr>
        <p:spPr>
          <a:xfrm>
            <a:off x="562027"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85908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18FD-9081-C341-BC6A-93EA0C1AC0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C0C021-57D9-3C49-880D-2C0A648AED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CBC4E1A5-1270-3E82-5AF0-12DA90B89887}"/>
              </a:ext>
            </a:extLst>
          </p:cNvPr>
          <p:cNvSpPr>
            <a:spLocks noGrp="1"/>
          </p:cNvSpPr>
          <p:nvPr>
            <p:ph type="title"/>
          </p:nvPr>
        </p:nvSpPr>
        <p:spPr>
          <a:xfrm>
            <a:off x="560882" y="574352"/>
            <a:ext cx="10515600" cy="789499"/>
          </a:xfrm>
        </p:spPr>
        <p:txBody>
          <a:bodyPr anchor="t"/>
          <a:lstStyle>
            <a:lvl1pPr>
              <a:defRPr b="1" i="0">
                <a:latin typeface="Dapifer Blac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42725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37540F-299F-4946-B18E-EB236DF8F32B}"/>
              </a:ext>
            </a:extLst>
          </p:cNvPr>
          <p:cNvSpPr>
            <a:spLocks noGrp="1"/>
          </p:cNvSpPr>
          <p:nvPr>
            <p:ph idx="1"/>
          </p:nvPr>
        </p:nvSpPr>
        <p:spPr>
          <a:xfrm>
            <a:off x="600834" y="1569468"/>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B02664C8-7010-1BD1-6A80-1052E73A3137}"/>
              </a:ext>
            </a:extLst>
          </p:cNvPr>
          <p:cNvSpPr>
            <a:spLocks noGrp="1"/>
          </p:cNvSpPr>
          <p:nvPr>
            <p:ph type="title"/>
          </p:nvPr>
        </p:nvSpPr>
        <p:spPr>
          <a:xfrm>
            <a:off x="560882" y="574352"/>
            <a:ext cx="10515600" cy="789499"/>
          </a:xfrm>
        </p:spPr>
        <p:txBody>
          <a:bodyPr anchor="t"/>
          <a:lstStyle>
            <a:lvl1pPr>
              <a:defRPr b="1" i="0">
                <a:latin typeface="Dapifer Blac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44105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AC65AD-238F-AD42-B81B-1B60521C4069}"/>
              </a:ext>
            </a:extLst>
          </p:cNvPr>
          <p:cNvSpPr>
            <a:spLocks noGrp="1"/>
          </p:cNvSpPr>
          <p:nvPr>
            <p:ph type="body" idx="1"/>
          </p:nvPr>
        </p:nvSpPr>
        <p:spPr>
          <a:xfrm>
            <a:off x="554975" y="1681163"/>
            <a:ext cx="5157787" cy="823912"/>
          </a:xfrm>
        </p:spPr>
        <p:txBody>
          <a:bodyPr anchor="ctr">
            <a:noAutofit/>
          </a:bodyPr>
          <a:lstStyle>
            <a:lvl1pPr marL="0" indent="0">
              <a:buNone/>
              <a:defRPr sz="2600" b="1" i="0">
                <a:solidFill>
                  <a:schemeClr val="accent2"/>
                </a:solidFill>
                <a:latin typeface="Dapifer 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51A13B-BE25-4C48-812D-0CCBC5B4AFC7}"/>
              </a:ext>
            </a:extLst>
          </p:cNvPr>
          <p:cNvSpPr>
            <a:spLocks noGrp="1"/>
          </p:cNvSpPr>
          <p:nvPr>
            <p:ph sz="half" idx="2"/>
          </p:nvPr>
        </p:nvSpPr>
        <p:spPr>
          <a:xfrm>
            <a:off x="55497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923C911-0CC5-DD4A-824C-518474CD68D7}"/>
              </a:ext>
            </a:extLst>
          </p:cNvPr>
          <p:cNvSpPr>
            <a:spLocks noGrp="1"/>
          </p:cNvSpPr>
          <p:nvPr>
            <p:ph type="body" sz="quarter" idx="3"/>
          </p:nvPr>
        </p:nvSpPr>
        <p:spPr>
          <a:xfrm>
            <a:off x="5887387" y="1681163"/>
            <a:ext cx="5183188" cy="823912"/>
          </a:xfrm>
        </p:spPr>
        <p:txBody>
          <a:bodyPr anchor="ctr">
            <a:noAutofit/>
          </a:bodyPr>
          <a:lstStyle>
            <a:lvl1pPr marL="0" indent="0">
              <a:buNone/>
              <a:defRPr sz="2600" b="1" i="0">
                <a:solidFill>
                  <a:schemeClr val="accent2"/>
                </a:solidFill>
                <a:latin typeface="Dapifer 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23258B-050E-084C-88E0-F7B4EFF656BF}"/>
              </a:ext>
            </a:extLst>
          </p:cNvPr>
          <p:cNvSpPr>
            <a:spLocks noGrp="1"/>
          </p:cNvSpPr>
          <p:nvPr>
            <p:ph sz="quarter" idx="4"/>
          </p:nvPr>
        </p:nvSpPr>
        <p:spPr>
          <a:xfrm>
            <a:off x="5887387"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E71F7815-AD74-0802-EAB6-525471D8F686}"/>
              </a:ext>
            </a:extLst>
          </p:cNvPr>
          <p:cNvSpPr>
            <a:spLocks noGrp="1"/>
          </p:cNvSpPr>
          <p:nvPr>
            <p:ph type="title"/>
          </p:nvPr>
        </p:nvSpPr>
        <p:spPr>
          <a:xfrm>
            <a:off x="560882" y="574352"/>
            <a:ext cx="10515600" cy="789499"/>
          </a:xfrm>
        </p:spPr>
        <p:txBody>
          <a:bodyPr anchor="t"/>
          <a:lstStyle>
            <a:lvl1pPr>
              <a:defRPr b="1" i="0">
                <a:latin typeface="Dapifer Blac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211063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7FE10B-4E51-0D6E-55E6-FEA57C389150}"/>
              </a:ext>
            </a:extLst>
          </p:cNvPr>
          <p:cNvSpPr>
            <a:spLocks noGrp="1"/>
          </p:cNvSpPr>
          <p:nvPr>
            <p:ph type="title"/>
          </p:nvPr>
        </p:nvSpPr>
        <p:spPr>
          <a:xfrm>
            <a:off x="560882" y="574352"/>
            <a:ext cx="10515600" cy="789499"/>
          </a:xfrm>
        </p:spPr>
        <p:txBody>
          <a:bodyPr anchor="t"/>
          <a:lstStyle>
            <a:lvl1pPr>
              <a:defRPr b="1" i="0">
                <a:latin typeface="Dapifer Blac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752422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Photo Righ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026C19-CD9D-6A17-3E04-9CD5F5EE4C42}"/>
              </a:ext>
            </a:extLst>
          </p:cNvPr>
          <p:cNvSpPr>
            <a:spLocks noGrp="1"/>
          </p:cNvSpPr>
          <p:nvPr>
            <p:ph type="title"/>
          </p:nvPr>
        </p:nvSpPr>
        <p:spPr>
          <a:xfrm>
            <a:off x="600834" y="574352"/>
            <a:ext cx="5040841" cy="789499"/>
          </a:xfrm>
        </p:spPr>
        <p:txBody>
          <a:bodyPr anchor="t"/>
          <a:lstStyle>
            <a:lvl1pPr>
              <a:defRPr b="1" i="0">
                <a:latin typeface="Dapifer Black" pitchFamily="2" charset="77"/>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A5F29411-22A1-3EEB-3745-72607BE39F29}"/>
              </a:ext>
            </a:extLst>
          </p:cNvPr>
          <p:cNvSpPr>
            <a:spLocks noGrp="1"/>
          </p:cNvSpPr>
          <p:nvPr>
            <p:ph idx="1"/>
          </p:nvPr>
        </p:nvSpPr>
        <p:spPr>
          <a:xfrm>
            <a:off x="600834" y="1949570"/>
            <a:ext cx="5040841" cy="3971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062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786C5-97BF-4C47-93FD-02FF601C50A4}"/>
              </a:ext>
            </a:extLst>
          </p:cNvPr>
          <p:cNvSpPr>
            <a:spLocks noGrp="1"/>
          </p:cNvSpPr>
          <p:nvPr>
            <p:ph type="title"/>
          </p:nvPr>
        </p:nvSpPr>
        <p:spPr>
          <a:xfrm>
            <a:off x="839788" y="801973"/>
            <a:ext cx="3932237" cy="1120515"/>
          </a:xfrm>
        </p:spPr>
        <p:txBody>
          <a:bodyPr anchor="b"/>
          <a:lstStyle>
            <a:lvl1pPr>
              <a:defRPr sz="3200" b="1" i="0">
                <a:latin typeface="Dapifer Black"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9A8D00E-19F9-164C-A4E5-57EBE52F76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0E6FAE6-5298-5343-B5AE-BA663C4BB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4738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591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15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2DAC-A364-F74C-90D2-7F668D0DD32B}"/>
              </a:ext>
            </a:extLst>
          </p:cNvPr>
          <p:cNvSpPr>
            <a:spLocks noGrp="1"/>
          </p:cNvSpPr>
          <p:nvPr>
            <p:ph type="ctrTitle"/>
          </p:nvPr>
        </p:nvSpPr>
        <p:spPr>
          <a:xfrm>
            <a:off x="552322" y="507117"/>
            <a:ext cx="10942885" cy="2387600"/>
          </a:xfrm>
        </p:spPr>
        <p:txBody>
          <a:bodyPr anchor="b"/>
          <a:lstStyle>
            <a:lvl1pPr algn="l">
              <a:defRPr sz="6000" b="1" i="0">
                <a:solidFill>
                  <a:schemeClr val="tx1"/>
                </a:solidFill>
                <a:latin typeface="Dapifer Black" pitchFamily="2"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499A27-8D85-6241-91A0-AD059607FC42}"/>
              </a:ext>
            </a:extLst>
          </p:cNvPr>
          <p:cNvSpPr>
            <a:spLocks noGrp="1"/>
          </p:cNvSpPr>
          <p:nvPr>
            <p:ph type="subTitle" idx="1"/>
          </p:nvPr>
        </p:nvSpPr>
        <p:spPr>
          <a:xfrm>
            <a:off x="552323" y="3240793"/>
            <a:ext cx="96632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4336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AC65AD-238F-AD42-B81B-1B60521C4069}"/>
              </a:ext>
            </a:extLst>
          </p:cNvPr>
          <p:cNvSpPr>
            <a:spLocks noGrp="1"/>
          </p:cNvSpPr>
          <p:nvPr>
            <p:ph type="body" idx="1"/>
          </p:nvPr>
        </p:nvSpPr>
        <p:spPr>
          <a:xfrm>
            <a:off x="554975" y="1681163"/>
            <a:ext cx="5157787" cy="823912"/>
          </a:xfrm>
        </p:spPr>
        <p:txBody>
          <a:bodyPr anchor="ctr">
            <a:noAutofit/>
          </a:bodyPr>
          <a:lstStyle>
            <a:lvl1pPr marL="0" indent="0">
              <a:buNone/>
              <a:defRPr sz="2600" b="1" i="0">
                <a:solidFill>
                  <a:schemeClr val="accent2"/>
                </a:solidFill>
                <a:latin typeface="Dapifer 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51A13B-BE25-4C48-812D-0CCBC5B4AFC7}"/>
              </a:ext>
            </a:extLst>
          </p:cNvPr>
          <p:cNvSpPr>
            <a:spLocks noGrp="1"/>
          </p:cNvSpPr>
          <p:nvPr>
            <p:ph sz="half" idx="2"/>
          </p:nvPr>
        </p:nvSpPr>
        <p:spPr>
          <a:xfrm>
            <a:off x="55497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923C911-0CC5-DD4A-824C-518474CD68D7}"/>
              </a:ext>
            </a:extLst>
          </p:cNvPr>
          <p:cNvSpPr>
            <a:spLocks noGrp="1"/>
          </p:cNvSpPr>
          <p:nvPr>
            <p:ph type="body" sz="quarter" idx="3"/>
          </p:nvPr>
        </p:nvSpPr>
        <p:spPr>
          <a:xfrm>
            <a:off x="5887387" y="1681163"/>
            <a:ext cx="5183188" cy="823912"/>
          </a:xfrm>
        </p:spPr>
        <p:txBody>
          <a:bodyPr anchor="ctr">
            <a:noAutofit/>
          </a:bodyPr>
          <a:lstStyle>
            <a:lvl1pPr marL="0" indent="0">
              <a:buNone/>
              <a:defRPr sz="2600" b="1" i="0">
                <a:solidFill>
                  <a:schemeClr val="accent2"/>
                </a:solidFill>
                <a:latin typeface="Dapifer 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23258B-050E-084C-88E0-F7B4EFF656BF}"/>
              </a:ext>
            </a:extLst>
          </p:cNvPr>
          <p:cNvSpPr>
            <a:spLocks noGrp="1"/>
          </p:cNvSpPr>
          <p:nvPr>
            <p:ph sz="quarter" idx="4"/>
          </p:nvPr>
        </p:nvSpPr>
        <p:spPr>
          <a:xfrm>
            <a:off x="5887387"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6E9575FA-9ACA-1F71-370A-EA27A9518948}"/>
              </a:ext>
            </a:extLst>
          </p:cNvPr>
          <p:cNvSpPr>
            <a:spLocks noGrp="1"/>
          </p:cNvSpPr>
          <p:nvPr>
            <p:ph type="title"/>
          </p:nvPr>
        </p:nvSpPr>
        <p:spPr>
          <a:xfrm>
            <a:off x="560882" y="574352"/>
            <a:ext cx="10515600" cy="789499"/>
          </a:xfrm>
        </p:spPr>
        <p:txBody>
          <a:bodyPr anchor="t"/>
          <a:lstStyle>
            <a:lvl1pPr>
              <a:defRPr b="1" i="0">
                <a:latin typeface="Dapifer Blac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144041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ED0962-2195-51A9-3368-9D3B1361A9DC}"/>
              </a:ext>
            </a:extLst>
          </p:cNvPr>
          <p:cNvSpPr>
            <a:spLocks noGrp="1"/>
          </p:cNvSpPr>
          <p:nvPr>
            <p:ph type="title"/>
          </p:nvPr>
        </p:nvSpPr>
        <p:spPr>
          <a:xfrm>
            <a:off x="560882" y="574352"/>
            <a:ext cx="10515600" cy="789499"/>
          </a:xfrm>
        </p:spPr>
        <p:txBody>
          <a:bodyPr anchor="t"/>
          <a:lstStyle>
            <a:lvl1pPr>
              <a:defRPr b="1" i="0">
                <a:latin typeface="Dapifer Blac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227296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29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98B6-AFF9-3549-A439-F3A1EF064126}"/>
              </a:ext>
            </a:extLst>
          </p:cNvPr>
          <p:cNvSpPr>
            <a:spLocks noGrp="1"/>
          </p:cNvSpPr>
          <p:nvPr>
            <p:ph type="title"/>
          </p:nvPr>
        </p:nvSpPr>
        <p:spPr>
          <a:xfrm>
            <a:off x="562027" y="1470026"/>
            <a:ext cx="10849610" cy="2852737"/>
          </a:xfrm>
        </p:spPr>
        <p:txBody>
          <a:bodyPr anchor="b"/>
          <a:lstStyle>
            <a:lvl1pPr>
              <a:defRPr sz="6000" b="1" i="0">
                <a:solidFill>
                  <a:schemeClr val="tx1"/>
                </a:solidFill>
                <a:latin typeface="Dapifer Black"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3C42F0F-2204-BB4D-AEDF-2F87BDF11671}"/>
              </a:ext>
            </a:extLst>
          </p:cNvPr>
          <p:cNvSpPr>
            <a:spLocks noGrp="1"/>
          </p:cNvSpPr>
          <p:nvPr>
            <p:ph type="body" idx="1"/>
          </p:nvPr>
        </p:nvSpPr>
        <p:spPr>
          <a:xfrm>
            <a:off x="562027"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95582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0985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83114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2757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834647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9060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5462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876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867351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6344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3877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118FD-9081-C341-BC6A-93EA0C1AC0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C0C021-57D9-3C49-880D-2C0A648AED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CBC4E1A5-1270-3E82-5AF0-12DA90B89887}"/>
              </a:ext>
            </a:extLst>
          </p:cNvPr>
          <p:cNvSpPr>
            <a:spLocks noGrp="1"/>
          </p:cNvSpPr>
          <p:nvPr>
            <p:ph type="title"/>
          </p:nvPr>
        </p:nvSpPr>
        <p:spPr>
          <a:xfrm>
            <a:off x="560882" y="574352"/>
            <a:ext cx="10515600" cy="789499"/>
          </a:xfrm>
        </p:spPr>
        <p:txBody>
          <a:bodyPr anchor="t"/>
          <a:lstStyle>
            <a:lvl1pPr>
              <a:defRPr b="1" i="0">
                <a:latin typeface="Dapifer Blac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914128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1" y="790378"/>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455144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8466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1" y="790378"/>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2890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2142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825879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35913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2"/>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9" cy="2677648"/>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1" y="1792225"/>
            <a:ext cx="990599" cy="304799"/>
          </a:xfrm>
        </p:spPr>
        <p:txBody>
          <a:bodyPr anchor="t"/>
          <a:lstStyle>
            <a:lvl1pPr algn="l">
              <a:defRPr b="0" i="0">
                <a:solidFill>
                  <a:schemeClr val="bg1"/>
                </a:solidFill>
              </a:defRPr>
            </a:lvl1pPr>
          </a:lstStyle>
          <a:p>
            <a:fld id="{E7F24462-67D0-4050-80F9-D821D93F876B}" type="datetimeFigureOut">
              <a:rPr lang="en-US" smtClean="0"/>
              <a:pPr/>
              <a:t>10/4/2023</a:t>
            </a:fld>
            <a:endParaRPr lang="en-US"/>
          </a:p>
        </p:txBody>
      </p:sp>
      <p:sp>
        <p:nvSpPr>
          <p:cNvPr id="5" name="Footer Placeholder 4"/>
          <p:cNvSpPr>
            <a:spLocks noGrp="1"/>
          </p:cNvSpPr>
          <p:nvPr>
            <p:ph type="ftr" sz="quarter" idx="11"/>
          </p:nvPr>
        </p:nvSpPr>
        <p:spPr>
          <a:xfrm rot="5400000">
            <a:off x="8959593" y="3226822"/>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10" y="292610"/>
            <a:ext cx="838199" cy="767687"/>
          </a:xfrm>
        </p:spPr>
        <p:txBody>
          <a:bodyPr/>
          <a:lstStyle>
            <a:lvl1pPr>
              <a:defRPr sz="2100" b="0" i="0">
                <a:latin typeface="+mj-lt"/>
              </a:defRPr>
            </a:lvl1pPr>
          </a:lstStyle>
          <a:p>
            <a:fld id="{BF8A1ADB-F74B-46FF-B222-8F60492A12E7}" type="slidenum">
              <a:rPr lang="en-US" smtClean="0"/>
              <a:pPr/>
              <a:t>‹#›</a:t>
            </a:fld>
            <a:endParaRPr lang="en-US"/>
          </a:p>
        </p:txBody>
      </p:sp>
    </p:spTree>
    <p:extLst>
      <p:ext uri="{BB962C8B-B14F-4D97-AF65-F5344CB8AC3E}">
        <p14:creationId xmlns:p14="http://schemas.microsoft.com/office/powerpoint/2010/main" val="281302306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F24462-67D0-4050-80F9-D821D93F876B}"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14673587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2"/>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8" y="2677645"/>
            <a:ext cx="4351023" cy="2283824"/>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6"/>
            <a:ext cx="3755379" cy="2283823"/>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F24462-67D0-4050-80F9-D821D93F876B}"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3908714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2"/>
            <a:ext cx="4825159"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4"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F24462-67D0-4050-80F9-D821D93F876B}"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314194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AC65AD-238F-AD42-B81B-1B60521C4069}"/>
              </a:ext>
            </a:extLst>
          </p:cNvPr>
          <p:cNvSpPr>
            <a:spLocks noGrp="1"/>
          </p:cNvSpPr>
          <p:nvPr>
            <p:ph type="body" idx="1"/>
          </p:nvPr>
        </p:nvSpPr>
        <p:spPr>
          <a:xfrm>
            <a:off x="554975" y="1681163"/>
            <a:ext cx="5157787" cy="823912"/>
          </a:xfrm>
        </p:spPr>
        <p:txBody>
          <a:bodyPr anchor="ctr">
            <a:noAutofit/>
          </a:bodyPr>
          <a:lstStyle>
            <a:lvl1pPr marL="0" indent="0">
              <a:buNone/>
              <a:defRPr sz="2600" b="1" i="0">
                <a:solidFill>
                  <a:schemeClr val="accent2"/>
                </a:solidFill>
                <a:latin typeface="Dapifer 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51A13B-BE25-4C48-812D-0CCBC5B4AFC7}"/>
              </a:ext>
            </a:extLst>
          </p:cNvPr>
          <p:cNvSpPr>
            <a:spLocks noGrp="1"/>
          </p:cNvSpPr>
          <p:nvPr>
            <p:ph sz="half" idx="2"/>
          </p:nvPr>
        </p:nvSpPr>
        <p:spPr>
          <a:xfrm>
            <a:off x="55497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923C911-0CC5-DD4A-824C-518474CD68D7}"/>
              </a:ext>
            </a:extLst>
          </p:cNvPr>
          <p:cNvSpPr>
            <a:spLocks noGrp="1"/>
          </p:cNvSpPr>
          <p:nvPr>
            <p:ph type="body" sz="quarter" idx="3"/>
          </p:nvPr>
        </p:nvSpPr>
        <p:spPr>
          <a:xfrm>
            <a:off x="5887387" y="1681163"/>
            <a:ext cx="5183188" cy="823912"/>
          </a:xfrm>
        </p:spPr>
        <p:txBody>
          <a:bodyPr anchor="ctr">
            <a:noAutofit/>
          </a:bodyPr>
          <a:lstStyle>
            <a:lvl1pPr marL="0" indent="0">
              <a:buNone/>
              <a:defRPr sz="2600" b="1" i="0">
                <a:solidFill>
                  <a:schemeClr val="accent2"/>
                </a:solidFill>
                <a:latin typeface="Dapifer 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23258B-050E-084C-88E0-F7B4EFF656BF}"/>
              </a:ext>
            </a:extLst>
          </p:cNvPr>
          <p:cNvSpPr>
            <a:spLocks noGrp="1"/>
          </p:cNvSpPr>
          <p:nvPr>
            <p:ph sz="quarter" idx="4"/>
          </p:nvPr>
        </p:nvSpPr>
        <p:spPr>
          <a:xfrm>
            <a:off x="5887387"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E71F7815-AD74-0802-EAB6-525471D8F686}"/>
              </a:ext>
            </a:extLst>
          </p:cNvPr>
          <p:cNvSpPr>
            <a:spLocks noGrp="1"/>
          </p:cNvSpPr>
          <p:nvPr>
            <p:ph type="title"/>
          </p:nvPr>
        </p:nvSpPr>
        <p:spPr>
          <a:xfrm>
            <a:off x="560882" y="574352"/>
            <a:ext cx="10515600" cy="789499"/>
          </a:xfrm>
        </p:spPr>
        <p:txBody>
          <a:bodyPr anchor="t"/>
          <a:lstStyle>
            <a:lvl1pPr>
              <a:defRPr b="1" i="0">
                <a:latin typeface="Dapifer Blac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9810018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5" y="2603500"/>
            <a:ext cx="4825157"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54954" y="3179764"/>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4" y="2603500"/>
            <a:ext cx="482515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208711" y="3179764"/>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F24462-67D0-4050-80F9-D821D93F876B}" type="datetimeFigureOut">
              <a:rPr lang="en-US" smtClean="0"/>
              <a:pPr/>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2371750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F24462-67D0-4050-80F9-D821D93F876B}" type="datetimeFigureOut">
              <a:rPr lang="en-US" smtClean="0"/>
              <a:pPr/>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949223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24462-67D0-4050-80F9-D821D93F876B}" type="datetimeFigureOut">
              <a:rPr lang="en-US" smtClean="0"/>
              <a:pPr/>
              <a:t>10/4/2023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3397225865"/>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2"/>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9" cy="16002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781148"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2"/>
            <a:ext cx="2793159" cy="312927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7F24462-67D0-4050-80F9-D821D93F876B}"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147471083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2"/>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7F24462-67D0-4050-80F9-D821D93F876B}"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232747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2"/>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6674"/>
            <a:ext cx="8825657"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7F24462-67D0-4050-80F9-D821D93F876B}"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34972778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2"/>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063416"/>
            <a:ext cx="8825659" cy="1379755"/>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1154955" y="3543300"/>
            <a:ext cx="8825659"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E7F24462-67D0-4050-80F9-D821D93F876B}"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1006591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2"/>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9" y="2631817"/>
            <a:ext cx="801912"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9" name="TextBox 8"/>
          <p:cNvSpPr txBox="1"/>
          <p:nvPr/>
        </p:nvSpPr>
        <p:spPr>
          <a:xfrm>
            <a:off x="898295" y="591095"/>
            <a:ext cx="801912"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2" name="Title 1"/>
          <p:cNvSpPr>
            <a:spLocks noGrp="1"/>
          </p:cNvSpPr>
          <p:nvPr>
            <p:ph type="title"/>
          </p:nvPr>
        </p:nvSpPr>
        <p:spPr>
          <a:xfrm>
            <a:off x="1581877" y="980519"/>
            <a:ext cx="8453907" cy="2698249"/>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6" y="3678766"/>
            <a:ext cx="7725772" cy="342174"/>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E7F24462-67D0-4050-80F9-D821D93F876B}"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34882408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2"/>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370667"/>
            <a:ext cx="8825660" cy="1822514"/>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5033068"/>
            <a:ext cx="8825659"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F24462-67D0-4050-80F9-D821D93F876B}"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31161504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54955" y="2617299"/>
            <a:ext cx="31291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1154955" y="3193561"/>
            <a:ext cx="3129168" cy="283349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4512722" y="2603502"/>
            <a:ext cx="3145380"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4512722" y="3193563"/>
            <a:ext cx="3145380" cy="283349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7886700" y="2617301"/>
            <a:ext cx="3161029" cy="576261"/>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7886702" y="3193563"/>
            <a:ext cx="3164719" cy="28334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22" name="Straight Connector 21"/>
          <p:cNvCxnSpPr/>
          <p:nvPr/>
        </p:nvCxnSpPr>
        <p:spPr>
          <a:xfrm>
            <a:off x="4403971" y="2569635"/>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5"/>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F24462-67D0-4050-80F9-D821D93F876B}" type="datetimeFigureOut">
              <a:rPr lang="en-US" smtClean="0"/>
              <a:pPr/>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330605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7FE10B-4E51-0D6E-55E6-FEA57C389150}"/>
              </a:ext>
            </a:extLst>
          </p:cNvPr>
          <p:cNvSpPr>
            <a:spLocks noGrp="1"/>
          </p:cNvSpPr>
          <p:nvPr>
            <p:ph type="title"/>
          </p:nvPr>
        </p:nvSpPr>
        <p:spPr>
          <a:xfrm>
            <a:off x="560882" y="574352"/>
            <a:ext cx="10515600" cy="789499"/>
          </a:xfrm>
        </p:spPr>
        <p:txBody>
          <a:bodyPr anchor="t"/>
          <a:lstStyle>
            <a:lvl1pPr>
              <a:defRPr b="1" i="0">
                <a:latin typeface="Dapifer Blac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1910336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1154954" y="5109109"/>
            <a:ext cx="3050437" cy="91794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4572538" y="4532846"/>
            <a:ext cx="3046767" cy="65115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4748465"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4568866" y="5184002"/>
            <a:ext cx="3050439" cy="8430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7983434" y="4532847"/>
            <a:ext cx="3050439" cy="651154"/>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7983435" y="5184001"/>
            <a:ext cx="3050437" cy="84305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F24462-67D0-4050-80F9-D821D93F876B}" type="datetimeFigureOut">
              <a:rPr lang="en-US" smtClean="0"/>
              <a:pPr/>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15466241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F24462-67D0-4050-80F9-D821D93F876B}"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3609440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2"/>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3" y="1278468"/>
            <a:ext cx="6247547"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F24462-67D0-4050-80F9-D821D93F876B}"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F8A1ADB-F74B-46FF-B222-8F60492A12E7}" type="slidenum">
              <a:rPr lang="en-US" smtClean="0"/>
              <a:pPr/>
              <a:t>‹#›</a:t>
            </a:fld>
            <a:endParaRPr lang="en-US"/>
          </a:p>
        </p:txBody>
      </p:sp>
    </p:spTree>
    <p:extLst>
      <p:ext uri="{BB962C8B-B14F-4D97-AF65-F5344CB8AC3E}">
        <p14:creationId xmlns:p14="http://schemas.microsoft.com/office/powerpoint/2010/main" val="4287792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960877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7315201" y="4800600"/>
            <a:ext cx="6218937" cy="2738936"/>
            <a:chOff x="5487442" y="4843619"/>
            <a:chExt cx="4664203" cy="2738936"/>
          </a:xfrm>
        </p:grpSpPr>
        <p:pic>
          <p:nvPicPr>
            <p:cNvPr id="8" name="Picture 7" descr="swirls &amp; swoosh cropped edit.png"/>
            <p:cNvPicPr>
              <a:picLocks noChangeAspect="1"/>
            </p:cNvPicPr>
            <p:nvPr/>
          </p:nvPicPr>
          <p:blipFill>
            <a:blip r:embed="rId2" cstate="print"/>
            <a:srcRect l="25642" r="23349" b="28374"/>
            <a:stretch>
              <a:fillRect/>
            </a:stretch>
          </p:blipFill>
          <p:spPr>
            <a:xfrm rot="19233063">
              <a:off x="5487442" y="4843619"/>
              <a:ext cx="4664203" cy="2738936"/>
            </a:xfrm>
            <a:prstGeom prst="rect">
              <a:avLst/>
            </a:prstGeom>
          </p:spPr>
        </p:pic>
        <p:pic>
          <p:nvPicPr>
            <p:cNvPr id="9" name="Picture 8" descr="PCMH white logo.png"/>
            <p:cNvPicPr>
              <a:picLocks noChangeAspect="1"/>
            </p:cNvPicPr>
            <p:nvPr/>
          </p:nvPicPr>
          <p:blipFill>
            <a:blip r:embed="rId3" cstate="print"/>
            <a:stretch>
              <a:fillRect/>
            </a:stretch>
          </p:blipFill>
          <p:spPr>
            <a:xfrm>
              <a:off x="8082643" y="5867400"/>
              <a:ext cx="908958" cy="848361"/>
            </a:xfrm>
            <a:prstGeom prst="rect">
              <a:avLst/>
            </a:prstGeom>
          </p:spPr>
        </p:pic>
      </p:grpSp>
    </p:spTree>
    <p:extLst>
      <p:ext uri="{BB962C8B-B14F-4D97-AF65-F5344CB8AC3E}">
        <p14:creationId xmlns:p14="http://schemas.microsoft.com/office/powerpoint/2010/main" val="30930452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7315201" y="4800600"/>
            <a:ext cx="6218937" cy="2738936"/>
            <a:chOff x="5487442" y="4843619"/>
            <a:chExt cx="4664203" cy="2738936"/>
          </a:xfrm>
        </p:grpSpPr>
        <p:pic>
          <p:nvPicPr>
            <p:cNvPr id="8" name="Picture 7" descr="swirls &amp; swoosh cropped edit.png"/>
            <p:cNvPicPr>
              <a:picLocks noChangeAspect="1"/>
            </p:cNvPicPr>
            <p:nvPr/>
          </p:nvPicPr>
          <p:blipFill>
            <a:blip r:embed="rId2" cstate="print"/>
            <a:srcRect l="25642" r="23349" b="28374"/>
            <a:stretch>
              <a:fillRect/>
            </a:stretch>
          </p:blipFill>
          <p:spPr>
            <a:xfrm rot="19233063">
              <a:off x="5487442" y="4843619"/>
              <a:ext cx="4664203" cy="2738936"/>
            </a:xfrm>
            <a:prstGeom prst="rect">
              <a:avLst/>
            </a:prstGeom>
          </p:spPr>
        </p:pic>
        <p:pic>
          <p:nvPicPr>
            <p:cNvPr id="9" name="Picture 8" descr="PCMH white logo.png"/>
            <p:cNvPicPr>
              <a:picLocks noChangeAspect="1"/>
            </p:cNvPicPr>
            <p:nvPr/>
          </p:nvPicPr>
          <p:blipFill>
            <a:blip r:embed="rId3" cstate="print"/>
            <a:stretch>
              <a:fillRect/>
            </a:stretch>
          </p:blipFill>
          <p:spPr>
            <a:xfrm>
              <a:off x="8082643" y="5867400"/>
              <a:ext cx="908958" cy="848361"/>
            </a:xfrm>
            <a:prstGeom prst="rect">
              <a:avLst/>
            </a:prstGeom>
          </p:spPr>
        </p:pic>
      </p:grpSp>
    </p:spTree>
    <p:extLst>
      <p:ext uri="{BB962C8B-B14F-4D97-AF65-F5344CB8AC3E}">
        <p14:creationId xmlns:p14="http://schemas.microsoft.com/office/powerpoint/2010/main" val="1655669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7315201" y="4800600"/>
            <a:ext cx="6218937" cy="2738936"/>
            <a:chOff x="5487442" y="4843619"/>
            <a:chExt cx="4664203" cy="2738936"/>
          </a:xfrm>
        </p:grpSpPr>
        <p:pic>
          <p:nvPicPr>
            <p:cNvPr id="9" name="Picture 8" descr="swirls &amp; swoosh cropped edit.png"/>
            <p:cNvPicPr>
              <a:picLocks noChangeAspect="1"/>
            </p:cNvPicPr>
            <p:nvPr/>
          </p:nvPicPr>
          <p:blipFill>
            <a:blip r:embed="rId2" cstate="print"/>
            <a:srcRect l="25642" r="23349" b="28374"/>
            <a:stretch>
              <a:fillRect/>
            </a:stretch>
          </p:blipFill>
          <p:spPr>
            <a:xfrm rot="19233063">
              <a:off x="5487442" y="4843619"/>
              <a:ext cx="4664203" cy="2738936"/>
            </a:xfrm>
            <a:prstGeom prst="rect">
              <a:avLst/>
            </a:prstGeom>
          </p:spPr>
        </p:pic>
        <p:pic>
          <p:nvPicPr>
            <p:cNvPr id="10" name="Picture 9" descr="PCMH white logo.png"/>
            <p:cNvPicPr>
              <a:picLocks noChangeAspect="1"/>
            </p:cNvPicPr>
            <p:nvPr/>
          </p:nvPicPr>
          <p:blipFill>
            <a:blip r:embed="rId3" cstate="print"/>
            <a:stretch>
              <a:fillRect/>
            </a:stretch>
          </p:blipFill>
          <p:spPr>
            <a:xfrm>
              <a:off x="8082643" y="5867400"/>
              <a:ext cx="908958" cy="848361"/>
            </a:xfrm>
            <a:prstGeom prst="rect">
              <a:avLst/>
            </a:prstGeom>
          </p:spPr>
        </p:pic>
      </p:grpSp>
    </p:spTree>
    <p:extLst>
      <p:ext uri="{BB962C8B-B14F-4D97-AF65-F5344CB8AC3E}">
        <p14:creationId xmlns:p14="http://schemas.microsoft.com/office/powerpoint/2010/main" val="30284855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7315201" y="4800600"/>
            <a:ext cx="6218937" cy="2738936"/>
            <a:chOff x="5487442" y="4843619"/>
            <a:chExt cx="4664203" cy="2738936"/>
          </a:xfrm>
        </p:grpSpPr>
        <p:pic>
          <p:nvPicPr>
            <p:cNvPr id="11" name="Picture 10" descr="swirls &amp; swoosh cropped edit.png"/>
            <p:cNvPicPr>
              <a:picLocks noChangeAspect="1"/>
            </p:cNvPicPr>
            <p:nvPr/>
          </p:nvPicPr>
          <p:blipFill>
            <a:blip r:embed="rId2" cstate="print"/>
            <a:srcRect l="25642" r="23349" b="28374"/>
            <a:stretch>
              <a:fillRect/>
            </a:stretch>
          </p:blipFill>
          <p:spPr>
            <a:xfrm rot="19233063">
              <a:off x="5487442" y="4843619"/>
              <a:ext cx="4664203" cy="2738936"/>
            </a:xfrm>
            <a:prstGeom prst="rect">
              <a:avLst/>
            </a:prstGeom>
          </p:spPr>
        </p:pic>
        <p:pic>
          <p:nvPicPr>
            <p:cNvPr id="12" name="Picture 11" descr="PCMH white logo.png"/>
            <p:cNvPicPr>
              <a:picLocks noChangeAspect="1"/>
            </p:cNvPicPr>
            <p:nvPr/>
          </p:nvPicPr>
          <p:blipFill>
            <a:blip r:embed="rId3" cstate="print"/>
            <a:stretch>
              <a:fillRect/>
            </a:stretch>
          </p:blipFill>
          <p:spPr>
            <a:xfrm>
              <a:off x="8082643" y="5867400"/>
              <a:ext cx="908958" cy="848361"/>
            </a:xfrm>
            <a:prstGeom prst="rect">
              <a:avLst/>
            </a:prstGeom>
          </p:spPr>
        </p:pic>
      </p:grpSp>
    </p:spTree>
    <p:extLst>
      <p:ext uri="{BB962C8B-B14F-4D97-AF65-F5344CB8AC3E}">
        <p14:creationId xmlns:p14="http://schemas.microsoft.com/office/powerpoint/2010/main" val="6800355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p:cNvGrpSpPr/>
          <p:nvPr userDrawn="1"/>
        </p:nvGrpSpPr>
        <p:grpSpPr>
          <a:xfrm>
            <a:off x="7315201" y="4800600"/>
            <a:ext cx="6218937" cy="2738936"/>
            <a:chOff x="5487442" y="4843619"/>
            <a:chExt cx="4664203" cy="2738936"/>
          </a:xfrm>
        </p:grpSpPr>
        <p:pic>
          <p:nvPicPr>
            <p:cNvPr id="7" name="Picture 6" descr="swirls &amp; swoosh cropped edit.png"/>
            <p:cNvPicPr>
              <a:picLocks noChangeAspect="1"/>
            </p:cNvPicPr>
            <p:nvPr/>
          </p:nvPicPr>
          <p:blipFill>
            <a:blip r:embed="rId2" cstate="print"/>
            <a:srcRect l="25642" r="23349" b="28374"/>
            <a:stretch>
              <a:fillRect/>
            </a:stretch>
          </p:blipFill>
          <p:spPr>
            <a:xfrm rot="19233063">
              <a:off x="5487442" y="4843619"/>
              <a:ext cx="4664203" cy="2738936"/>
            </a:xfrm>
            <a:prstGeom prst="rect">
              <a:avLst/>
            </a:prstGeom>
          </p:spPr>
        </p:pic>
        <p:pic>
          <p:nvPicPr>
            <p:cNvPr id="8" name="Picture 7" descr="PCMH white logo.png"/>
            <p:cNvPicPr>
              <a:picLocks noChangeAspect="1"/>
            </p:cNvPicPr>
            <p:nvPr/>
          </p:nvPicPr>
          <p:blipFill>
            <a:blip r:embed="rId3" cstate="print"/>
            <a:stretch>
              <a:fillRect/>
            </a:stretch>
          </p:blipFill>
          <p:spPr>
            <a:xfrm>
              <a:off x="8082643" y="5867400"/>
              <a:ext cx="908958" cy="848361"/>
            </a:xfrm>
            <a:prstGeom prst="rect">
              <a:avLst/>
            </a:prstGeom>
          </p:spPr>
        </p:pic>
      </p:grpSp>
    </p:spTree>
    <p:extLst>
      <p:ext uri="{BB962C8B-B14F-4D97-AF65-F5344CB8AC3E}">
        <p14:creationId xmlns:p14="http://schemas.microsoft.com/office/powerpoint/2010/main" val="25059369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7315201" y="4800600"/>
            <a:ext cx="6218937" cy="2738936"/>
            <a:chOff x="5487442" y="4843619"/>
            <a:chExt cx="4664203" cy="2738936"/>
          </a:xfrm>
        </p:grpSpPr>
        <p:pic>
          <p:nvPicPr>
            <p:cNvPr id="6" name="Picture 5" descr="swirls &amp; swoosh cropped edit.png"/>
            <p:cNvPicPr>
              <a:picLocks noChangeAspect="1"/>
            </p:cNvPicPr>
            <p:nvPr/>
          </p:nvPicPr>
          <p:blipFill>
            <a:blip r:embed="rId2" cstate="print"/>
            <a:srcRect l="25642" r="23349" b="28374"/>
            <a:stretch>
              <a:fillRect/>
            </a:stretch>
          </p:blipFill>
          <p:spPr>
            <a:xfrm rot="19233063">
              <a:off x="5487442" y="4843619"/>
              <a:ext cx="4664203" cy="2738936"/>
            </a:xfrm>
            <a:prstGeom prst="rect">
              <a:avLst/>
            </a:prstGeom>
          </p:spPr>
        </p:pic>
        <p:pic>
          <p:nvPicPr>
            <p:cNvPr id="7" name="Picture 6" descr="PCMH white logo.png"/>
            <p:cNvPicPr>
              <a:picLocks noChangeAspect="1"/>
            </p:cNvPicPr>
            <p:nvPr/>
          </p:nvPicPr>
          <p:blipFill>
            <a:blip r:embed="rId3" cstate="print"/>
            <a:stretch>
              <a:fillRect/>
            </a:stretch>
          </p:blipFill>
          <p:spPr>
            <a:xfrm>
              <a:off x="8082643" y="5867400"/>
              <a:ext cx="908958" cy="848361"/>
            </a:xfrm>
            <a:prstGeom prst="rect">
              <a:avLst/>
            </a:prstGeom>
          </p:spPr>
        </p:pic>
      </p:grpSp>
    </p:spTree>
    <p:extLst>
      <p:ext uri="{BB962C8B-B14F-4D97-AF65-F5344CB8AC3E}">
        <p14:creationId xmlns:p14="http://schemas.microsoft.com/office/powerpoint/2010/main" val="7634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Photo Righ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026C19-CD9D-6A17-3E04-9CD5F5EE4C42}"/>
              </a:ext>
            </a:extLst>
          </p:cNvPr>
          <p:cNvSpPr>
            <a:spLocks noGrp="1"/>
          </p:cNvSpPr>
          <p:nvPr>
            <p:ph type="title"/>
          </p:nvPr>
        </p:nvSpPr>
        <p:spPr>
          <a:xfrm>
            <a:off x="600834" y="574352"/>
            <a:ext cx="5040841" cy="789499"/>
          </a:xfrm>
        </p:spPr>
        <p:txBody>
          <a:bodyPr anchor="t"/>
          <a:lstStyle>
            <a:lvl1pPr>
              <a:defRPr b="1" i="0">
                <a:latin typeface="Dapifer Black" pitchFamily="2" charset="77"/>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A5F29411-22A1-3EEB-3745-72607BE39F29}"/>
              </a:ext>
            </a:extLst>
          </p:cNvPr>
          <p:cNvSpPr>
            <a:spLocks noGrp="1"/>
          </p:cNvSpPr>
          <p:nvPr>
            <p:ph idx="1"/>
          </p:nvPr>
        </p:nvSpPr>
        <p:spPr>
          <a:xfrm>
            <a:off x="600834" y="1949570"/>
            <a:ext cx="5040841" cy="3971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22255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8" name="Group 7"/>
          <p:cNvGrpSpPr/>
          <p:nvPr userDrawn="1"/>
        </p:nvGrpSpPr>
        <p:grpSpPr>
          <a:xfrm>
            <a:off x="7315201" y="4800600"/>
            <a:ext cx="6218937" cy="2738936"/>
            <a:chOff x="5487442" y="4843619"/>
            <a:chExt cx="4664203" cy="2738936"/>
          </a:xfrm>
        </p:grpSpPr>
        <p:pic>
          <p:nvPicPr>
            <p:cNvPr id="9" name="Picture 8" descr="swirls &amp; swoosh cropped edit.png"/>
            <p:cNvPicPr>
              <a:picLocks noChangeAspect="1"/>
            </p:cNvPicPr>
            <p:nvPr/>
          </p:nvPicPr>
          <p:blipFill>
            <a:blip r:embed="rId2" cstate="print"/>
            <a:srcRect l="25642" r="23349" b="28374"/>
            <a:stretch>
              <a:fillRect/>
            </a:stretch>
          </p:blipFill>
          <p:spPr>
            <a:xfrm rot="19233063">
              <a:off x="5487442" y="4843619"/>
              <a:ext cx="4664203" cy="2738936"/>
            </a:xfrm>
            <a:prstGeom prst="rect">
              <a:avLst/>
            </a:prstGeom>
          </p:spPr>
        </p:pic>
        <p:pic>
          <p:nvPicPr>
            <p:cNvPr id="10" name="Picture 9" descr="PCMH white logo.png"/>
            <p:cNvPicPr>
              <a:picLocks noChangeAspect="1"/>
            </p:cNvPicPr>
            <p:nvPr/>
          </p:nvPicPr>
          <p:blipFill>
            <a:blip r:embed="rId3" cstate="print"/>
            <a:stretch>
              <a:fillRect/>
            </a:stretch>
          </p:blipFill>
          <p:spPr>
            <a:xfrm>
              <a:off x="8082643" y="5867400"/>
              <a:ext cx="908958" cy="848361"/>
            </a:xfrm>
            <a:prstGeom prst="rect">
              <a:avLst/>
            </a:prstGeom>
          </p:spPr>
        </p:pic>
      </p:grpSp>
    </p:spTree>
    <p:extLst>
      <p:ext uri="{BB962C8B-B14F-4D97-AF65-F5344CB8AC3E}">
        <p14:creationId xmlns:p14="http://schemas.microsoft.com/office/powerpoint/2010/main" val="7199014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8" name="Group 7"/>
          <p:cNvGrpSpPr/>
          <p:nvPr userDrawn="1"/>
        </p:nvGrpSpPr>
        <p:grpSpPr>
          <a:xfrm>
            <a:off x="7315201" y="4800600"/>
            <a:ext cx="6218937" cy="2738936"/>
            <a:chOff x="5487442" y="4843619"/>
            <a:chExt cx="4664203" cy="2738936"/>
          </a:xfrm>
        </p:grpSpPr>
        <p:pic>
          <p:nvPicPr>
            <p:cNvPr id="9" name="Picture 8" descr="swirls &amp; swoosh cropped edit.png"/>
            <p:cNvPicPr>
              <a:picLocks noChangeAspect="1"/>
            </p:cNvPicPr>
            <p:nvPr/>
          </p:nvPicPr>
          <p:blipFill>
            <a:blip r:embed="rId2" cstate="print"/>
            <a:srcRect l="25642" r="23349" b="28374"/>
            <a:stretch>
              <a:fillRect/>
            </a:stretch>
          </p:blipFill>
          <p:spPr>
            <a:xfrm rot="19233063">
              <a:off x="5487442" y="4843619"/>
              <a:ext cx="4664203" cy="2738936"/>
            </a:xfrm>
            <a:prstGeom prst="rect">
              <a:avLst/>
            </a:prstGeom>
          </p:spPr>
        </p:pic>
        <p:pic>
          <p:nvPicPr>
            <p:cNvPr id="10" name="Picture 9" descr="PCMH white logo.png"/>
            <p:cNvPicPr>
              <a:picLocks noChangeAspect="1"/>
            </p:cNvPicPr>
            <p:nvPr/>
          </p:nvPicPr>
          <p:blipFill>
            <a:blip r:embed="rId3" cstate="print"/>
            <a:stretch>
              <a:fillRect/>
            </a:stretch>
          </p:blipFill>
          <p:spPr>
            <a:xfrm>
              <a:off x="8082643" y="5867400"/>
              <a:ext cx="908958" cy="848361"/>
            </a:xfrm>
            <a:prstGeom prst="rect">
              <a:avLst/>
            </a:prstGeom>
          </p:spPr>
        </p:pic>
      </p:grpSp>
    </p:spTree>
    <p:extLst>
      <p:ext uri="{BB962C8B-B14F-4D97-AF65-F5344CB8AC3E}">
        <p14:creationId xmlns:p14="http://schemas.microsoft.com/office/powerpoint/2010/main" val="32845142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6210-6426-4634-9141-11656C651BD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80501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1562-0D38-007C-58D8-622B209836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37ECE-1869-D946-9C2F-F322FF3EB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4816B1-78C1-B532-77B9-8D9B5C201E5A}"/>
              </a:ext>
            </a:extLst>
          </p:cNvPr>
          <p:cNvSpPr>
            <a:spLocks noGrp="1"/>
          </p:cNvSpPr>
          <p:nvPr>
            <p:ph type="dt" sz="half" idx="10"/>
          </p:nvPr>
        </p:nvSpPr>
        <p:spPr/>
        <p:txBody>
          <a:bodyPr/>
          <a:lstStyle/>
          <a:p>
            <a:fld id="{CC41379D-181D-4ECC-B1C5-151EC6F7E79B}" type="datetimeFigureOut">
              <a:rPr lang="en-US" smtClean="0"/>
              <a:t>10/4/2023</a:t>
            </a:fld>
            <a:endParaRPr lang="en-US"/>
          </a:p>
        </p:txBody>
      </p:sp>
      <p:sp>
        <p:nvSpPr>
          <p:cNvPr id="5" name="Footer Placeholder 4">
            <a:extLst>
              <a:ext uri="{FF2B5EF4-FFF2-40B4-BE49-F238E27FC236}">
                <a16:creationId xmlns:a16="http://schemas.microsoft.com/office/drawing/2014/main" id="{1C4DD628-57F7-5898-5FFD-06A28F207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C7AE6-EA2E-F4ED-FA2B-610FFEBBFC4F}"/>
              </a:ext>
            </a:extLst>
          </p:cNvPr>
          <p:cNvSpPr>
            <a:spLocks noGrp="1"/>
          </p:cNvSpPr>
          <p:nvPr>
            <p:ph type="sldNum" sz="quarter" idx="12"/>
          </p:nvPr>
        </p:nvSpPr>
        <p:spPr/>
        <p:txBody>
          <a:bodyPr/>
          <a:lstStyle/>
          <a:p>
            <a:fld id="{46C6BBA8-3D2F-4D33-BFAB-135049F95CE5}" type="slidenum">
              <a:rPr lang="en-US" smtClean="0"/>
              <a:t>‹#›</a:t>
            </a:fld>
            <a:endParaRPr lang="en-US"/>
          </a:p>
        </p:txBody>
      </p:sp>
    </p:spTree>
    <p:extLst>
      <p:ext uri="{BB962C8B-B14F-4D97-AF65-F5344CB8AC3E}">
        <p14:creationId xmlns:p14="http://schemas.microsoft.com/office/powerpoint/2010/main" val="21672940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3137-FCBA-1046-F8F9-39B40C67F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E68EB-CF0B-84D9-531E-F374A3CB19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9F9F7-ABB1-7CA6-2E85-A3B344F84A9C}"/>
              </a:ext>
            </a:extLst>
          </p:cNvPr>
          <p:cNvSpPr>
            <a:spLocks noGrp="1"/>
          </p:cNvSpPr>
          <p:nvPr>
            <p:ph type="dt" sz="half" idx="10"/>
          </p:nvPr>
        </p:nvSpPr>
        <p:spPr/>
        <p:txBody>
          <a:bodyPr/>
          <a:lstStyle/>
          <a:p>
            <a:fld id="{CC41379D-181D-4ECC-B1C5-151EC6F7E79B}" type="datetimeFigureOut">
              <a:rPr lang="en-US" smtClean="0"/>
              <a:t>10/4/2023</a:t>
            </a:fld>
            <a:endParaRPr lang="en-US"/>
          </a:p>
        </p:txBody>
      </p:sp>
      <p:sp>
        <p:nvSpPr>
          <p:cNvPr id="5" name="Footer Placeholder 4">
            <a:extLst>
              <a:ext uri="{FF2B5EF4-FFF2-40B4-BE49-F238E27FC236}">
                <a16:creationId xmlns:a16="http://schemas.microsoft.com/office/drawing/2014/main" id="{47D455AB-AD99-9E4D-5726-4742FDC5F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9121B-7AFA-F440-4782-15F64314B3EC}"/>
              </a:ext>
            </a:extLst>
          </p:cNvPr>
          <p:cNvSpPr>
            <a:spLocks noGrp="1"/>
          </p:cNvSpPr>
          <p:nvPr>
            <p:ph type="sldNum" sz="quarter" idx="12"/>
          </p:nvPr>
        </p:nvSpPr>
        <p:spPr/>
        <p:txBody>
          <a:bodyPr/>
          <a:lstStyle/>
          <a:p>
            <a:fld id="{46C6BBA8-3D2F-4D33-BFAB-135049F95CE5}" type="slidenum">
              <a:rPr lang="en-US" smtClean="0"/>
              <a:t>‹#›</a:t>
            </a:fld>
            <a:endParaRPr lang="en-US"/>
          </a:p>
        </p:txBody>
      </p:sp>
    </p:spTree>
    <p:extLst>
      <p:ext uri="{BB962C8B-B14F-4D97-AF65-F5344CB8AC3E}">
        <p14:creationId xmlns:p14="http://schemas.microsoft.com/office/powerpoint/2010/main" val="15984567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3AF6-1F7C-D959-4A12-C53F4B0506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1D87BD-A614-A0B4-A62B-A794B8207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64389F-7CC6-DB4A-9F64-6A490E1FB289}"/>
              </a:ext>
            </a:extLst>
          </p:cNvPr>
          <p:cNvSpPr>
            <a:spLocks noGrp="1"/>
          </p:cNvSpPr>
          <p:nvPr>
            <p:ph type="dt" sz="half" idx="10"/>
          </p:nvPr>
        </p:nvSpPr>
        <p:spPr/>
        <p:txBody>
          <a:bodyPr/>
          <a:lstStyle/>
          <a:p>
            <a:fld id="{CC41379D-181D-4ECC-B1C5-151EC6F7E79B}" type="datetimeFigureOut">
              <a:rPr lang="en-US" smtClean="0"/>
              <a:t>10/4/2023</a:t>
            </a:fld>
            <a:endParaRPr lang="en-US"/>
          </a:p>
        </p:txBody>
      </p:sp>
      <p:sp>
        <p:nvSpPr>
          <p:cNvPr id="5" name="Footer Placeholder 4">
            <a:extLst>
              <a:ext uri="{FF2B5EF4-FFF2-40B4-BE49-F238E27FC236}">
                <a16:creationId xmlns:a16="http://schemas.microsoft.com/office/drawing/2014/main" id="{8B350A64-BCD5-DEF2-E0A4-9D76693DF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E0622-99D1-1D32-AFD9-43A4C9539A7B}"/>
              </a:ext>
            </a:extLst>
          </p:cNvPr>
          <p:cNvSpPr>
            <a:spLocks noGrp="1"/>
          </p:cNvSpPr>
          <p:nvPr>
            <p:ph type="sldNum" sz="quarter" idx="12"/>
          </p:nvPr>
        </p:nvSpPr>
        <p:spPr/>
        <p:txBody>
          <a:bodyPr/>
          <a:lstStyle/>
          <a:p>
            <a:fld id="{46C6BBA8-3D2F-4D33-BFAB-135049F95CE5}" type="slidenum">
              <a:rPr lang="en-US" smtClean="0"/>
              <a:t>‹#›</a:t>
            </a:fld>
            <a:endParaRPr lang="en-US"/>
          </a:p>
        </p:txBody>
      </p:sp>
    </p:spTree>
    <p:extLst>
      <p:ext uri="{BB962C8B-B14F-4D97-AF65-F5344CB8AC3E}">
        <p14:creationId xmlns:p14="http://schemas.microsoft.com/office/powerpoint/2010/main" val="24043818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D256-5E79-4B3F-4BD2-1F8B661B82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594CB-4A50-C8EB-8E7D-F8EC442539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962DB-2EC9-5F38-915E-35634A7184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211BDB-B077-E851-FE8C-9D82048A7D85}"/>
              </a:ext>
            </a:extLst>
          </p:cNvPr>
          <p:cNvSpPr>
            <a:spLocks noGrp="1"/>
          </p:cNvSpPr>
          <p:nvPr>
            <p:ph type="dt" sz="half" idx="10"/>
          </p:nvPr>
        </p:nvSpPr>
        <p:spPr/>
        <p:txBody>
          <a:bodyPr/>
          <a:lstStyle/>
          <a:p>
            <a:fld id="{CC41379D-181D-4ECC-B1C5-151EC6F7E79B}" type="datetimeFigureOut">
              <a:rPr lang="en-US" smtClean="0"/>
              <a:t>10/4/2023</a:t>
            </a:fld>
            <a:endParaRPr lang="en-US"/>
          </a:p>
        </p:txBody>
      </p:sp>
      <p:sp>
        <p:nvSpPr>
          <p:cNvPr id="6" name="Footer Placeholder 5">
            <a:extLst>
              <a:ext uri="{FF2B5EF4-FFF2-40B4-BE49-F238E27FC236}">
                <a16:creationId xmlns:a16="http://schemas.microsoft.com/office/drawing/2014/main" id="{A178CB5F-5F97-018D-45FE-B1979684E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0C80FA-36F0-BBFF-40A0-635902E79548}"/>
              </a:ext>
            </a:extLst>
          </p:cNvPr>
          <p:cNvSpPr>
            <a:spLocks noGrp="1"/>
          </p:cNvSpPr>
          <p:nvPr>
            <p:ph type="sldNum" sz="quarter" idx="12"/>
          </p:nvPr>
        </p:nvSpPr>
        <p:spPr/>
        <p:txBody>
          <a:bodyPr/>
          <a:lstStyle/>
          <a:p>
            <a:fld id="{46C6BBA8-3D2F-4D33-BFAB-135049F95CE5}" type="slidenum">
              <a:rPr lang="en-US" smtClean="0"/>
              <a:t>‹#›</a:t>
            </a:fld>
            <a:endParaRPr lang="en-US"/>
          </a:p>
        </p:txBody>
      </p:sp>
    </p:spTree>
    <p:extLst>
      <p:ext uri="{BB962C8B-B14F-4D97-AF65-F5344CB8AC3E}">
        <p14:creationId xmlns:p14="http://schemas.microsoft.com/office/powerpoint/2010/main" val="1954455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9758-3FDB-C7BE-8500-FDF8FA3CC9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88BA33-6064-7F3A-9C08-AD34B3CB4D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205C54-134F-CACF-0C3D-60EED475A2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FE2B25-F44E-80A7-EC11-1CEEDD3F5C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8E166D-7FC4-343B-37DA-016CCF6D8B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F538A3-030C-8E59-D14E-27DCEBCEE697}"/>
              </a:ext>
            </a:extLst>
          </p:cNvPr>
          <p:cNvSpPr>
            <a:spLocks noGrp="1"/>
          </p:cNvSpPr>
          <p:nvPr>
            <p:ph type="dt" sz="half" idx="10"/>
          </p:nvPr>
        </p:nvSpPr>
        <p:spPr/>
        <p:txBody>
          <a:bodyPr/>
          <a:lstStyle/>
          <a:p>
            <a:fld id="{CC41379D-181D-4ECC-B1C5-151EC6F7E79B}" type="datetimeFigureOut">
              <a:rPr lang="en-US" smtClean="0"/>
              <a:t>10/4/2023</a:t>
            </a:fld>
            <a:endParaRPr lang="en-US"/>
          </a:p>
        </p:txBody>
      </p:sp>
      <p:sp>
        <p:nvSpPr>
          <p:cNvPr id="8" name="Footer Placeholder 7">
            <a:extLst>
              <a:ext uri="{FF2B5EF4-FFF2-40B4-BE49-F238E27FC236}">
                <a16:creationId xmlns:a16="http://schemas.microsoft.com/office/drawing/2014/main" id="{0407B1D5-7FE2-F0B5-354D-876C5000A3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DDB6E4-B33F-25BF-9598-D1DC4CD83828}"/>
              </a:ext>
            </a:extLst>
          </p:cNvPr>
          <p:cNvSpPr>
            <a:spLocks noGrp="1"/>
          </p:cNvSpPr>
          <p:nvPr>
            <p:ph type="sldNum" sz="quarter" idx="12"/>
          </p:nvPr>
        </p:nvSpPr>
        <p:spPr/>
        <p:txBody>
          <a:bodyPr/>
          <a:lstStyle/>
          <a:p>
            <a:fld id="{46C6BBA8-3D2F-4D33-BFAB-135049F95CE5}" type="slidenum">
              <a:rPr lang="en-US" smtClean="0"/>
              <a:t>‹#›</a:t>
            </a:fld>
            <a:endParaRPr lang="en-US"/>
          </a:p>
        </p:txBody>
      </p:sp>
    </p:spTree>
    <p:extLst>
      <p:ext uri="{BB962C8B-B14F-4D97-AF65-F5344CB8AC3E}">
        <p14:creationId xmlns:p14="http://schemas.microsoft.com/office/powerpoint/2010/main" val="9314188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29D8-CFD6-A5C0-CDC9-89A2F7D418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FE8FA7-7423-FFAF-4C2D-D0720A058888}"/>
              </a:ext>
            </a:extLst>
          </p:cNvPr>
          <p:cNvSpPr>
            <a:spLocks noGrp="1"/>
          </p:cNvSpPr>
          <p:nvPr>
            <p:ph type="dt" sz="half" idx="10"/>
          </p:nvPr>
        </p:nvSpPr>
        <p:spPr/>
        <p:txBody>
          <a:bodyPr/>
          <a:lstStyle/>
          <a:p>
            <a:fld id="{CC41379D-181D-4ECC-B1C5-151EC6F7E79B}" type="datetimeFigureOut">
              <a:rPr lang="en-US" smtClean="0"/>
              <a:t>10/4/2023</a:t>
            </a:fld>
            <a:endParaRPr lang="en-US"/>
          </a:p>
        </p:txBody>
      </p:sp>
      <p:sp>
        <p:nvSpPr>
          <p:cNvPr id="4" name="Footer Placeholder 3">
            <a:extLst>
              <a:ext uri="{FF2B5EF4-FFF2-40B4-BE49-F238E27FC236}">
                <a16:creationId xmlns:a16="http://schemas.microsoft.com/office/drawing/2014/main" id="{8715F557-72DA-51E8-A7B1-67CDBFDA67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18BC08-D37A-7220-BA1C-AA9E0B145B63}"/>
              </a:ext>
            </a:extLst>
          </p:cNvPr>
          <p:cNvSpPr>
            <a:spLocks noGrp="1"/>
          </p:cNvSpPr>
          <p:nvPr>
            <p:ph type="sldNum" sz="quarter" idx="12"/>
          </p:nvPr>
        </p:nvSpPr>
        <p:spPr/>
        <p:txBody>
          <a:bodyPr/>
          <a:lstStyle/>
          <a:p>
            <a:fld id="{46C6BBA8-3D2F-4D33-BFAB-135049F95CE5}" type="slidenum">
              <a:rPr lang="en-US" smtClean="0"/>
              <a:t>‹#›</a:t>
            </a:fld>
            <a:endParaRPr lang="en-US"/>
          </a:p>
        </p:txBody>
      </p:sp>
    </p:spTree>
    <p:extLst>
      <p:ext uri="{BB962C8B-B14F-4D97-AF65-F5344CB8AC3E}">
        <p14:creationId xmlns:p14="http://schemas.microsoft.com/office/powerpoint/2010/main" val="42524696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75C36-C70F-A387-187E-92FC73C076F4}"/>
              </a:ext>
            </a:extLst>
          </p:cNvPr>
          <p:cNvSpPr>
            <a:spLocks noGrp="1"/>
          </p:cNvSpPr>
          <p:nvPr>
            <p:ph type="dt" sz="half" idx="10"/>
          </p:nvPr>
        </p:nvSpPr>
        <p:spPr/>
        <p:txBody>
          <a:bodyPr/>
          <a:lstStyle/>
          <a:p>
            <a:fld id="{CC41379D-181D-4ECC-B1C5-151EC6F7E79B}" type="datetimeFigureOut">
              <a:rPr lang="en-US" smtClean="0"/>
              <a:t>10/4/2023</a:t>
            </a:fld>
            <a:endParaRPr lang="en-US"/>
          </a:p>
        </p:txBody>
      </p:sp>
      <p:sp>
        <p:nvSpPr>
          <p:cNvPr id="3" name="Footer Placeholder 2">
            <a:extLst>
              <a:ext uri="{FF2B5EF4-FFF2-40B4-BE49-F238E27FC236}">
                <a16:creationId xmlns:a16="http://schemas.microsoft.com/office/drawing/2014/main" id="{8B6D6FB4-9A11-D6B1-C693-710D9832CC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ABD4E5-D954-6EE0-919F-05014F1AF09F}"/>
              </a:ext>
            </a:extLst>
          </p:cNvPr>
          <p:cNvSpPr>
            <a:spLocks noGrp="1"/>
          </p:cNvSpPr>
          <p:nvPr>
            <p:ph type="sldNum" sz="quarter" idx="12"/>
          </p:nvPr>
        </p:nvSpPr>
        <p:spPr/>
        <p:txBody>
          <a:bodyPr/>
          <a:lstStyle/>
          <a:p>
            <a:fld id="{46C6BBA8-3D2F-4D33-BFAB-135049F95CE5}" type="slidenum">
              <a:rPr lang="en-US" smtClean="0"/>
              <a:t>‹#›</a:t>
            </a:fld>
            <a:endParaRPr lang="en-US"/>
          </a:p>
        </p:txBody>
      </p:sp>
    </p:spTree>
    <p:extLst>
      <p:ext uri="{BB962C8B-B14F-4D97-AF65-F5344CB8AC3E}">
        <p14:creationId xmlns:p14="http://schemas.microsoft.com/office/powerpoint/2010/main" val="3439093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786C5-97BF-4C47-93FD-02FF601C50A4}"/>
              </a:ext>
            </a:extLst>
          </p:cNvPr>
          <p:cNvSpPr>
            <a:spLocks noGrp="1"/>
          </p:cNvSpPr>
          <p:nvPr>
            <p:ph type="title"/>
          </p:nvPr>
        </p:nvSpPr>
        <p:spPr>
          <a:xfrm>
            <a:off x="839788" y="801973"/>
            <a:ext cx="3932237" cy="1120515"/>
          </a:xfrm>
        </p:spPr>
        <p:txBody>
          <a:bodyPr anchor="b"/>
          <a:lstStyle>
            <a:lvl1pPr>
              <a:defRPr sz="3200" b="1" i="0">
                <a:latin typeface="Dapifer Black"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9A8D00E-19F9-164C-A4E5-57EBE52F76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0E6FAE6-5298-5343-B5AE-BA663C4BB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18447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AB2B-DA76-CFB8-A583-CB03AF441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36114E-788D-64FD-046E-5CCA94D4E7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AC5AD8-9B1D-25C0-5941-463C8CC6BB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DF3C44-D8B7-6CD5-3FB6-45387C71A041}"/>
              </a:ext>
            </a:extLst>
          </p:cNvPr>
          <p:cNvSpPr>
            <a:spLocks noGrp="1"/>
          </p:cNvSpPr>
          <p:nvPr>
            <p:ph type="dt" sz="half" idx="10"/>
          </p:nvPr>
        </p:nvSpPr>
        <p:spPr/>
        <p:txBody>
          <a:bodyPr/>
          <a:lstStyle/>
          <a:p>
            <a:fld id="{CC41379D-181D-4ECC-B1C5-151EC6F7E79B}" type="datetimeFigureOut">
              <a:rPr lang="en-US" smtClean="0"/>
              <a:t>10/4/2023</a:t>
            </a:fld>
            <a:endParaRPr lang="en-US"/>
          </a:p>
        </p:txBody>
      </p:sp>
      <p:sp>
        <p:nvSpPr>
          <p:cNvPr id="6" name="Footer Placeholder 5">
            <a:extLst>
              <a:ext uri="{FF2B5EF4-FFF2-40B4-BE49-F238E27FC236}">
                <a16:creationId xmlns:a16="http://schemas.microsoft.com/office/drawing/2014/main" id="{0D25B654-1EDB-0558-BAC1-76358ECB6C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DCD6C-BB10-CA48-E52F-C723F34949CC}"/>
              </a:ext>
            </a:extLst>
          </p:cNvPr>
          <p:cNvSpPr>
            <a:spLocks noGrp="1"/>
          </p:cNvSpPr>
          <p:nvPr>
            <p:ph type="sldNum" sz="quarter" idx="12"/>
          </p:nvPr>
        </p:nvSpPr>
        <p:spPr/>
        <p:txBody>
          <a:bodyPr/>
          <a:lstStyle/>
          <a:p>
            <a:fld id="{46C6BBA8-3D2F-4D33-BFAB-135049F95CE5}" type="slidenum">
              <a:rPr lang="en-US" smtClean="0"/>
              <a:t>‹#›</a:t>
            </a:fld>
            <a:endParaRPr lang="en-US"/>
          </a:p>
        </p:txBody>
      </p:sp>
    </p:spTree>
    <p:extLst>
      <p:ext uri="{BB962C8B-B14F-4D97-AF65-F5344CB8AC3E}">
        <p14:creationId xmlns:p14="http://schemas.microsoft.com/office/powerpoint/2010/main" val="40667374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A2351-9BC3-4734-CF1A-0F614211E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EF9DAF-1D49-F86D-663B-785928473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0C9335-092E-C53F-F44F-23980BCE5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B23029-4995-2026-10E4-C907C5DF680D}"/>
              </a:ext>
            </a:extLst>
          </p:cNvPr>
          <p:cNvSpPr>
            <a:spLocks noGrp="1"/>
          </p:cNvSpPr>
          <p:nvPr>
            <p:ph type="dt" sz="half" idx="10"/>
          </p:nvPr>
        </p:nvSpPr>
        <p:spPr/>
        <p:txBody>
          <a:bodyPr/>
          <a:lstStyle/>
          <a:p>
            <a:fld id="{CC41379D-181D-4ECC-B1C5-151EC6F7E79B}" type="datetimeFigureOut">
              <a:rPr lang="en-US" smtClean="0"/>
              <a:t>10/4/2023</a:t>
            </a:fld>
            <a:endParaRPr lang="en-US"/>
          </a:p>
        </p:txBody>
      </p:sp>
      <p:sp>
        <p:nvSpPr>
          <p:cNvPr id="6" name="Footer Placeholder 5">
            <a:extLst>
              <a:ext uri="{FF2B5EF4-FFF2-40B4-BE49-F238E27FC236}">
                <a16:creationId xmlns:a16="http://schemas.microsoft.com/office/drawing/2014/main" id="{A49112F4-EDAF-73DE-2DD3-F2F8D624D0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5C8A2-D5EA-7C1D-6F5B-DCC82482DC2B}"/>
              </a:ext>
            </a:extLst>
          </p:cNvPr>
          <p:cNvSpPr>
            <a:spLocks noGrp="1"/>
          </p:cNvSpPr>
          <p:nvPr>
            <p:ph type="sldNum" sz="quarter" idx="12"/>
          </p:nvPr>
        </p:nvSpPr>
        <p:spPr/>
        <p:txBody>
          <a:bodyPr/>
          <a:lstStyle/>
          <a:p>
            <a:fld id="{46C6BBA8-3D2F-4D33-BFAB-135049F95CE5}" type="slidenum">
              <a:rPr lang="en-US" smtClean="0"/>
              <a:t>‹#›</a:t>
            </a:fld>
            <a:endParaRPr lang="en-US"/>
          </a:p>
        </p:txBody>
      </p:sp>
    </p:spTree>
    <p:extLst>
      <p:ext uri="{BB962C8B-B14F-4D97-AF65-F5344CB8AC3E}">
        <p14:creationId xmlns:p14="http://schemas.microsoft.com/office/powerpoint/2010/main" val="35025955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94959-F77A-CC9D-2592-2F307AFE11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EAE387-F5C2-B642-2EC6-5A61155366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98B0E-499C-CCE9-9E1C-546F1C2A126F}"/>
              </a:ext>
            </a:extLst>
          </p:cNvPr>
          <p:cNvSpPr>
            <a:spLocks noGrp="1"/>
          </p:cNvSpPr>
          <p:nvPr>
            <p:ph type="dt" sz="half" idx="10"/>
          </p:nvPr>
        </p:nvSpPr>
        <p:spPr/>
        <p:txBody>
          <a:bodyPr/>
          <a:lstStyle/>
          <a:p>
            <a:fld id="{CC41379D-181D-4ECC-B1C5-151EC6F7E79B}" type="datetimeFigureOut">
              <a:rPr lang="en-US" smtClean="0"/>
              <a:t>10/4/2023</a:t>
            </a:fld>
            <a:endParaRPr lang="en-US"/>
          </a:p>
        </p:txBody>
      </p:sp>
      <p:sp>
        <p:nvSpPr>
          <p:cNvPr id="5" name="Footer Placeholder 4">
            <a:extLst>
              <a:ext uri="{FF2B5EF4-FFF2-40B4-BE49-F238E27FC236}">
                <a16:creationId xmlns:a16="http://schemas.microsoft.com/office/drawing/2014/main" id="{0A667535-7AD7-3A34-448E-46DEC0F90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71C4C-78E8-A403-8049-F68C6947F8CC}"/>
              </a:ext>
            </a:extLst>
          </p:cNvPr>
          <p:cNvSpPr>
            <a:spLocks noGrp="1"/>
          </p:cNvSpPr>
          <p:nvPr>
            <p:ph type="sldNum" sz="quarter" idx="12"/>
          </p:nvPr>
        </p:nvSpPr>
        <p:spPr/>
        <p:txBody>
          <a:bodyPr/>
          <a:lstStyle/>
          <a:p>
            <a:fld id="{46C6BBA8-3D2F-4D33-BFAB-135049F95CE5}" type="slidenum">
              <a:rPr lang="en-US" smtClean="0"/>
              <a:t>‹#›</a:t>
            </a:fld>
            <a:endParaRPr lang="en-US"/>
          </a:p>
        </p:txBody>
      </p:sp>
    </p:spTree>
    <p:extLst>
      <p:ext uri="{BB962C8B-B14F-4D97-AF65-F5344CB8AC3E}">
        <p14:creationId xmlns:p14="http://schemas.microsoft.com/office/powerpoint/2010/main" val="5391167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9B763F-FFCC-9657-767C-20547F0357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C4DC9-DC0D-2F09-CBFD-AF99BB09C5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1BF0E-CFE5-DC0C-68EA-7EAFDB178D80}"/>
              </a:ext>
            </a:extLst>
          </p:cNvPr>
          <p:cNvSpPr>
            <a:spLocks noGrp="1"/>
          </p:cNvSpPr>
          <p:nvPr>
            <p:ph type="dt" sz="half" idx="10"/>
          </p:nvPr>
        </p:nvSpPr>
        <p:spPr/>
        <p:txBody>
          <a:bodyPr/>
          <a:lstStyle/>
          <a:p>
            <a:fld id="{CC41379D-181D-4ECC-B1C5-151EC6F7E79B}" type="datetimeFigureOut">
              <a:rPr lang="en-US" smtClean="0"/>
              <a:t>10/4/2023</a:t>
            </a:fld>
            <a:endParaRPr lang="en-US"/>
          </a:p>
        </p:txBody>
      </p:sp>
      <p:sp>
        <p:nvSpPr>
          <p:cNvPr id="5" name="Footer Placeholder 4">
            <a:extLst>
              <a:ext uri="{FF2B5EF4-FFF2-40B4-BE49-F238E27FC236}">
                <a16:creationId xmlns:a16="http://schemas.microsoft.com/office/drawing/2014/main" id="{339E9871-0865-C0BC-2324-CF8F15BE9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C0BA5-7FB8-5109-0A51-CF8665369D3B}"/>
              </a:ext>
            </a:extLst>
          </p:cNvPr>
          <p:cNvSpPr>
            <a:spLocks noGrp="1"/>
          </p:cNvSpPr>
          <p:nvPr>
            <p:ph type="sldNum" sz="quarter" idx="12"/>
          </p:nvPr>
        </p:nvSpPr>
        <p:spPr/>
        <p:txBody>
          <a:bodyPr/>
          <a:lstStyle/>
          <a:p>
            <a:fld id="{46C6BBA8-3D2F-4D33-BFAB-135049F95CE5}" type="slidenum">
              <a:rPr lang="en-US" smtClean="0"/>
              <a:t>‹#›</a:t>
            </a:fld>
            <a:endParaRPr lang="en-US"/>
          </a:p>
        </p:txBody>
      </p:sp>
    </p:spTree>
    <p:extLst>
      <p:ext uri="{BB962C8B-B14F-4D97-AF65-F5344CB8AC3E}">
        <p14:creationId xmlns:p14="http://schemas.microsoft.com/office/powerpoint/2010/main" val="8691177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75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4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jp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2.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4.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3.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5.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6.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BDAC-05C1-8A4F-95FE-6E6C8B344DB4}"/>
              </a:ext>
            </a:extLst>
          </p:cNvPr>
          <p:cNvSpPr>
            <a:spLocks noGrp="1"/>
          </p:cNvSpPr>
          <p:nvPr>
            <p:ph type="title"/>
          </p:nvPr>
        </p:nvSpPr>
        <p:spPr>
          <a:xfrm>
            <a:off x="560882" y="574352"/>
            <a:ext cx="10515600" cy="789499"/>
          </a:xfrm>
          <a:prstGeom prst="rect">
            <a:avLst/>
          </a:prstGeom>
        </p:spPr>
        <p:txBody>
          <a:bodyPr vert="horz" lIns="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B19958-3CA5-CB4E-90B0-839A54CC58CD}"/>
              </a:ext>
            </a:extLst>
          </p:cNvPr>
          <p:cNvSpPr>
            <a:spLocks noGrp="1"/>
          </p:cNvSpPr>
          <p:nvPr>
            <p:ph type="body" idx="1"/>
          </p:nvPr>
        </p:nvSpPr>
        <p:spPr>
          <a:xfrm>
            <a:off x="560882" y="1565882"/>
            <a:ext cx="10515600"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38760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4" r:id="rId7"/>
    <p:sldLayoutId id="2147483680" r:id="rId8"/>
    <p:sldLayoutId id="2147483681" r:id="rId9"/>
    <p:sldLayoutId id="2147483682" r:id="rId10"/>
    <p:sldLayoutId id="2147483685" r:id="rId11"/>
    <p:sldLayoutId id="2147483649" r:id="rId12"/>
    <p:sldLayoutId id="2147483653" r:id="rId13"/>
    <p:sldLayoutId id="2147483654" r:id="rId14"/>
    <p:sldLayoutId id="2147483672" r:id="rId15"/>
  </p:sldLayoutIdLst>
  <p:txStyles>
    <p:titleStyle>
      <a:lvl1pPr algn="l" defTabSz="914400" rtl="0" eaLnBrk="1" latinLnBrk="0" hangingPunct="1">
        <a:lnSpc>
          <a:spcPct val="90000"/>
        </a:lnSpc>
        <a:spcBef>
          <a:spcPct val="0"/>
        </a:spcBef>
        <a:buNone/>
        <a:defRPr sz="4400" b="1" i="0" kern="1200">
          <a:solidFill>
            <a:schemeClr val="accent1"/>
          </a:solidFill>
          <a:latin typeface="Dapifer Black" pitchFamily="2" charset="77"/>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1" i="0" kern="1200">
          <a:solidFill>
            <a:schemeClr val="tx1"/>
          </a:solidFill>
          <a:latin typeface="MrEavesModOT" panose="020B0603060502020202" pitchFamily="34"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1"/>
          </a:solidFill>
          <a:latin typeface="MrEavesModOT" panose="020B0603060502020202" pitchFamily="34"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MrEavesModOT" panose="020B0603060502020202" pitchFamily="34"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rEavesModOT" panose="020B0603060502020202" pitchFamily="34"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rEavesModOT" panose="020B06030605020202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BDAC-05C1-8A4F-95FE-6E6C8B344DB4}"/>
              </a:ext>
            </a:extLst>
          </p:cNvPr>
          <p:cNvSpPr>
            <a:spLocks noGrp="1"/>
          </p:cNvSpPr>
          <p:nvPr>
            <p:ph type="title"/>
          </p:nvPr>
        </p:nvSpPr>
        <p:spPr>
          <a:xfrm>
            <a:off x="560882" y="574352"/>
            <a:ext cx="10515600" cy="789499"/>
          </a:xfrm>
          <a:prstGeom prst="rect">
            <a:avLst/>
          </a:prstGeom>
        </p:spPr>
        <p:txBody>
          <a:bodyPr vert="horz" lIns="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B19958-3CA5-CB4E-90B0-839A54CC58CD}"/>
              </a:ext>
            </a:extLst>
          </p:cNvPr>
          <p:cNvSpPr>
            <a:spLocks noGrp="1"/>
          </p:cNvSpPr>
          <p:nvPr>
            <p:ph type="body" idx="1"/>
          </p:nvPr>
        </p:nvSpPr>
        <p:spPr>
          <a:xfrm>
            <a:off x="560882" y="1565882"/>
            <a:ext cx="10515600"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61189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8" r:id="rId11"/>
    <p:sldLayoutId id="2147483699" r:id="rId12"/>
    <p:sldLayoutId id="2147483700" r:id="rId13"/>
    <p:sldLayoutId id="2147483701" r:id="rId14"/>
  </p:sldLayoutIdLst>
  <p:txStyles>
    <p:titleStyle>
      <a:lvl1pPr algn="l" defTabSz="914400" rtl="0" eaLnBrk="1" latinLnBrk="0" hangingPunct="1">
        <a:lnSpc>
          <a:spcPct val="90000"/>
        </a:lnSpc>
        <a:spcBef>
          <a:spcPct val="0"/>
        </a:spcBef>
        <a:buNone/>
        <a:defRPr sz="4400" b="1" i="0" kern="1200">
          <a:solidFill>
            <a:schemeClr val="accent1"/>
          </a:solidFill>
          <a:latin typeface="Dapifer Black" pitchFamily="2" charset="77"/>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1" i="0" kern="1200">
          <a:solidFill>
            <a:schemeClr val="tx1"/>
          </a:solidFill>
          <a:latin typeface="MrEavesModOT" panose="020B0603060502020202" pitchFamily="34"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1"/>
          </a:solidFill>
          <a:latin typeface="MrEavesModOT" panose="020B0603060502020202" pitchFamily="34"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MrEavesModOT" panose="020B0603060502020202" pitchFamily="34"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rEavesModOT" panose="020B0603060502020202" pitchFamily="34"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rEavesModOT" panose="020B06030605020202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10/4/2023</a:t>
            </a:fld>
            <a:endParaRPr lang="en-US" dirty="0"/>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703055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2"/>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9" y="6394063"/>
            <a:ext cx="990599" cy="304799"/>
          </a:xfrm>
          <a:prstGeom prst="rect">
            <a:avLst/>
          </a:prstGeom>
        </p:spPr>
        <p:txBody>
          <a:bodyPr vert="horz" lIns="91440" tIns="45720" rIns="91440" bIns="45720" rtlCol="0" anchor="t"/>
          <a:lstStyle>
            <a:lvl1pPr algn="r">
              <a:defRPr sz="750" b="1" i="0">
                <a:solidFill>
                  <a:schemeClr val="accent1"/>
                </a:solidFill>
              </a:defRPr>
            </a:lvl1pPr>
          </a:lstStyle>
          <a:p>
            <a:fld id="{E7F24462-67D0-4050-80F9-D821D93F876B}" type="datetimeFigureOut">
              <a:rPr lang="en-US" smtClean="0"/>
              <a:pPr/>
              <a:t>10/4/2023</a:t>
            </a:fld>
            <a:endParaRPr lang="en-US"/>
          </a:p>
        </p:txBody>
      </p:sp>
      <p:sp>
        <p:nvSpPr>
          <p:cNvPr id="5" name="Footer Placeholder 4"/>
          <p:cNvSpPr>
            <a:spLocks noGrp="1"/>
          </p:cNvSpPr>
          <p:nvPr>
            <p:ph type="ftr" sz="quarter" idx="3"/>
          </p:nvPr>
        </p:nvSpPr>
        <p:spPr>
          <a:xfrm>
            <a:off x="528359" y="6391840"/>
            <a:ext cx="3859795" cy="304801"/>
          </a:xfrm>
          <a:prstGeom prst="rect">
            <a:avLst/>
          </a:prstGeom>
        </p:spPr>
        <p:txBody>
          <a:bodyPr vert="horz" lIns="91440" tIns="45720" rIns="91440" bIns="45720" rtlCol="0" anchor="b"/>
          <a:lstStyle>
            <a:lvl1pPr algn="l">
              <a:defRPr sz="75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2" y="295731"/>
            <a:ext cx="838199" cy="767687"/>
          </a:xfrm>
          <a:prstGeom prst="rect">
            <a:avLst/>
          </a:prstGeom>
        </p:spPr>
        <p:txBody>
          <a:bodyPr vert="horz" lIns="91440" tIns="45720" rIns="91440" bIns="45720" rtlCol="0" anchor="b"/>
          <a:lstStyle>
            <a:lvl1pPr algn="ctr">
              <a:defRPr sz="2100" b="0" i="0">
                <a:solidFill>
                  <a:schemeClr val="bg1"/>
                </a:solidFill>
                <a:latin typeface="+mn-lt"/>
              </a:defRPr>
            </a:lvl1pPr>
          </a:lstStyle>
          <a:p>
            <a:fld id="{BF8A1ADB-F74B-46FF-B222-8F60492A12E7}" type="slidenum">
              <a:rPr lang="en-US" smtClean="0"/>
              <a:pPr/>
              <a:t>‹#›</a:t>
            </a:fld>
            <a:endParaRPr lang="en-US"/>
          </a:p>
        </p:txBody>
      </p:sp>
    </p:spTree>
    <p:extLst>
      <p:ext uri="{BB962C8B-B14F-4D97-AF65-F5344CB8AC3E}">
        <p14:creationId xmlns:p14="http://schemas.microsoft.com/office/powerpoint/2010/main" val="159764201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7315201" y="4800600"/>
            <a:ext cx="6218937" cy="2738936"/>
            <a:chOff x="5487442" y="4843619"/>
            <a:chExt cx="4664203" cy="2738936"/>
          </a:xfrm>
        </p:grpSpPr>
        <p:pic>
          <p:nvPicPr>
            <p:cNvPr id="8" name="Picture 7" descr="swirls &amp; swoosh cropped edit.png"/>
            <p:cNvPicPr>
              <a:picLocks noChangeAspect="1"/>
            </p:cNvPicPr>
            <p:nvPr/>
          </p:nvPicPr>
          <p:blipFill>
            <a:blip r:embed="rId12" cstate="print"/>
            <a:srcRect l="25642" r="23349" b="28374"/>
            <a:stretch>
              <a:fillRect/>
            </a:stretch>
          </p:blipFill>
          <p:spPr>
            <a:xfrm rot="19233063">
              <a:off x="5487442" y="4843619"/>
              <a:ext cx="4664203" cy="2738936"/>
            </a:xfrm>
            <a:prstGeom prst="rect">
              <a:avLst/>
            </a:prstGeom>
          </p:spPr>
        </p:pic>
        <p:pic>
          <p:nvPicPr>
            <p:cNvPr id="9" name="Picture 8" descr="PCMH white logo.png"/>
            <p:cNvPicPr>
              <a:picLocks noChangeAspect="1"/>
            </p:cNvPicPr>
            <p:nvPr/>
          </p:nvPicPr>
          <p:blipFill>
            <a:blip r:embed="rId13" cstate="print"/>
            <a:stretch>
              <a:fillRect/>
            </a:stretch>
          </p:blipFill>
          <p:spPr>
            <a:xfrm>
              <a:off x="8082643" y="5867400"/>
              <a:ext cx="908958" cy="848361"/>
            </a:xfrm>
            <a:prstGeom prst="rect">
              <a:avLst/>
            </a:prstGeom>
          </p:spPr>
        </p:pic>
      </p:grpSp>
    </p:spTree>
    <p:extLst>
      <p:ext uri="{BB962C8B-B14F-4D97-AF65-F5344CB8AC3E}">
        <p14:creationId xmlns:p14="http://schemas.microsoft.com/office/powerpoint/2010/main" val="405559637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5EA271-33E6-2E27-0C80-9534A737D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DF9ADD-2FC9-E1C3-B9CB-13ACA5390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5AC17-C4D0-190B-6DD1-5E20D9553A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1379D-181D-4ECC-B1C5-151EC6F7E79B}" type="datetimeFigureOut">
              <a:rPr lang="en-US" smtClean="0"/>
              <a:t>10/4/2023</a:t>
            </a:fld>
            <a:endParaRPr lang="en-US"/>
          </a:p>
        </p:txBody>
      </p:sp>
      <p:sp>
        <p:nvSpPr>
          <p:cNvPr id="5" name="Footer Placeholder 4">
            <a:extLst>
              <a:ext uri="{FF2B5EF4-FFF2-40B4-BE49-F238E27FC236}">
                <a16:creationId xmlns:a16="http://schemas.microsoft.com/office/drawing/2014/main" id="{0A8505D3-1625-5116-A056-3631A76C24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81A888-88BA-4928-8BE1-C7CF6EFDA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6BBA8-3D2F-4D33-BFAB-135049F95CE5}" type="slidenum">
              <a:rPr lang="en-US" smtClean="0"/>
              <a:t>‹#›</a:t>
            </a:fld>
            <a:endParaRPr lang="en-US"/>
          </a:p>
        </p:txBody>
      </p:sp>
    </p:spTree>
    <p:extLst>
      <p:ext uri="{BB962C8B-B14F-4D97-AF65-F5344CB8AC3E}">
        <p14:creationId xmlns:p14="http://schemas.microsoft.com/office/powerpoint/2010/main" val="162774185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ensus.gov/quickfacts/fact/table/randolphcountyillinois,IL,US/PST045218" TargetMode="External"/><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hyperlink" Target="https://www.countyhealthrankings.org/app/alabama/2019/rankings/pickens/county/outcomes/overall/snapsho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ountyhealthrankings.org/app/alabama/2019/rankings/pickens/county/outcomes/overall/snapshot" TargetMode="External"/><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hyperlink" Target="https://factfinder.census.gov/faces/tableservices/jsf/pages/productview.xhtml?pid=ACS_17_5YR_S1701&amp;prodType=table" TargetMode="External"/><Relationship Id="rId4" Type="http://schemas.openxmlformats.org/officeDocument/2006/relationships/hyperlink" Target="https://factfinder.census.gov/faces/tableservices/jsf/pages/productview.xhtml?pid=ACS_17_5YR_S2704&amp;prodType=tabl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ountyhealthrankings.org/app/illinois/2019/rankings/randolph/county/outcomes/overall/snapshot" TargetMode="External"/><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hyperlink" Target="https://www.countyhealthrankings.org/app/illinois/2019/rankings/randolph/county/outcomes/overall/snapsho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ountyhealthrankings.org/app/illinois/2019/rankings/randolph/county/outcomes/overall/snapshot" TargetMode="External"/><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7.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6.xml"/></Relationships>
</file>

<file path=ppt/slides/_rels/slide30.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bing.com/images/search?view=detailV2&amp;ccid=sUDpwvPG&amp;id=AF3435623998C585138E98CEBE692152DE31BB77&amp;thid=OIP.sUDpwvPGdtDkuTDlFE9xfwHaEL&amp;mediaurl=https://blogs.cdc.gov/genomics/files/2016/04/2016-04_blog_post.jpg&amp;exph=257&amp;expw=456&amp;q=health+behavior&amp;simid=607990006579200626&amp;selectedIndex=47" TargetMode="External"/><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ree, grass, outdoor, nature&#10;&#10;Description automatically generated">
            <a:extLst>
              <a:ext uri="{FF2B5EF4-FFF2-40B4-BE49-F238E27FC236}">
                <a16:creationId xmlns:a16="http://schemas.microsoft.com/office/drawing/2014/main" id="{5722409A-162A-4783-51F1-865AD7989655}"/>
              </a:ext>
            </a:extLst>
          </p:cNvPr>
          <p:cNvPicPr>
            <a:picLocks noChangeAspect="1"/>
          </p:cNvPicPr>
          <p:nvPr/>
        </p:nvPicPr>
        <p:blipFill>
          <a:blip r:embed="rId2"/>
          <a:stretch>
            <a:fillRect/>
          </a:stretch>
        </p:blipFill>
        <p:spPr>
          <a:xfrm>
            <a:off x="-1" y="0"/>
            <a:ext cx="12192000" cy="6858000"/>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90B49143-781A-ACC8-5016-C3187DEE7CDA}"/>
              </a:ext>
            </a:extLst>
          </p:cNvPr>
          <p:cNvPicPr>
            <a:picLocks noChangeAspect="1"/>
          </p:cNvPicPr>
          <p:nvPr/>
        </p:nvPicPr>
        <p:blipFill rotWithShape="1">
          <a:blip r:embed="rId3"/>
          <a:srcRect l="44357" t="40000"/>
          <a:stretch/>
        </p:blipFill>
        <p:spPr>
          <a:xfrm>
            <a:off x="5408022" y="2743200"/>
            <a:ext cx="6783977" cy="4114800"/>
          </a:xfrm>
          <a:prstGeom prst="rect">
            <a:avLst/>
          </a:prstGeom>
        </p:spPr>
      </p:pic>
      <p:sp>
        <p:nvSpPr>
          <p:cNvPr id="14" name="Title 1">
            <a:extLst>
              <a:ext uri="{FF2B5EF4-FFF2-40B4-BE49-F238E27FC236}">
                <a16:creationId xmlns:a16="http://schemas.microsoft.com/office/drawing/2014/main" id="{4AE55D78-7F01-7060-6456-62FB558C1CDB}"/>
              </a:ext>
            </a:extLst>
          </p:cNvPr>
          <p:cNvSpPr txBox="1">
            <a:spLocks/>
          </p:cNvSpPr>
          <p:nvPr/>
        </p:nvSpPr>
        <p:spPr>
          <a:xfrm>
            <a:off x="569195" y="1075913"/>
            <a:ext cx="10515600" cy="2244140"/>
          </a:xfrm>
          <a:prstGeom prst="rect">
            <a:avLst/>
          </a:prstGeom>
        </p:spPr>
        <p:txBody>
          <a:bodyPr lIns="0" anchor="ctr" anchorCtr="0"/>
          <a:lstStyle>
            <a:lvl1pPr algn="l" defTabSz="914400" rtl="0" eaLnBrk="1" latinLnBrk="0" hangingPunct="1">
              <a:lnSpc>
                <a:spcPct val="90000"/>
              </a:lnSpc>
              <a:spcBef>
                <a:spcPct val="0"/>
              </a:spcBef>
              <a:buNone/>
              <a:defRPr sz="6000" b="0" i="0" kern="1200">
                <a:solidFill>
                  <a:schemeClr val="accent3"/>
                </a:solidFill>
                <a:latin typeface="Cabin" panose="020B0803050202020004" pitchFamily="34" charset="0"/>
                <a:ea typeface="+mj-ea"/>
                <a:cs typeface="+mj-cs"/>
              </a:defRPr>
            </a:lvl1pPr>
          </a:lstStyle>
          <a:p>
            <a:pPr>
              <a:lnSpc>
                <a:spcPct val="100000"/>
              </a:lnSpc>
            </a:pPr>
            <a:r>
              <a:rPr lang="en-US" sz="3200" b="1" dirty="0">
                <a:solidFill>
                  <a:schemeClr val="bg1"/>
                </a:solidFill>
                <a:latin typeface="Dapifer Black" pitchFamily="2" charset="77"/>
              </a:rPr>
              <a:t>Delta Region Community Health Systems Development Program</a:t>
            </a:r>
          </a:p>
          <a:p>
            <a:pPr>
              <a:lnSpc>
                <a:spcPct val="100000"/>
              </a:lnSpc>
            </a:pPr>
            <a:endParaRPr lang="en-US" sz="3200" b="1" dirty="0">
              <a:solidFill>
                <a:schemeClr val="bg1"/>
              </a:solidFill>
              <a:latin typeface="Dapifer Black" pitchFamily="2" charset="77"/>
            </a:endParaRPr>
          </a:p>
          <a:p>
            <a:pPr>
              <a:lnSpc>
                <a:spcPct val="100000"/>
              </a:lnSpc>
            </a:pPr>
            <a:r>
              <a:rPr lang="en-US" sz="5400" b="1" dirty="0">
                <a:solidFill>
                  <a:schemeClr val="bg1"/>
                </a:solidFill>
                <a:latin typeface="Dapifer Black" pitchFamily="2" charset="77"/>
              </a:rPr>
              <a:t>Community Priority Action Planning Workshop Example Slides</a:t>
            </a:r>
          </a:p>
        </p:txBody>
      </p:sp>
    </p:spTree>
    <p:extLst>
      <p:ext uri="{BB962C8B-B14F-4D97-AF65-F5344CB8AC3E}">
        <p14:creationId xmlns:p14="http://schemas.microsoft.com/office/powerpoint/2010/main" val="4198887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2000" cy="6858000"/>
          </a:xfrm>
          <a:prstGeom prst="rect">
            <a:avLst/>
          </a:prstGeom>
        </p:spPr>
      </p:pic>
      <p:grpSp>
        <p:nvGrpSpPr>
          <p:cNvPr id="3" name="object 3"/>
          <p:cNvGrpSpPr/>
          <p:nvPr/>
        </p:nvGrpSpPr>
        <p:grpSpPr>
          <a:xfrm>
            <a:off x="2084294" y="6381750"/>
            <a:ext cx="7967382" cy="11206"/>
            <a:chOff x="482600" y="7232650"/>
            <a:chExt cx="9029700" cy="12700"/>
          </a:xfrm>
        </p:grpSpPr>
        <p:sp>
          <p:nvSpPr>
            <p:cNvPr id="4" name="object 4"/>
            <p:cNvSpPr/>
            <p:nvPr/>
          </p:nvSpPr>
          <p:spPr>
            <a:xfrm>
              <a:off x="482600" y="7239000"/>
              <a:ext cx="9029700" cy="0"/>
            </a:xfrm>
            <a:custGeom>
              <a:avLst/>
              <a:gdLst/>
              <a:ahLst/>
              <a:cxnLst/>
              <a:rect l="l" t="t" r="r" b="b"/>
              <a:pathLst>
                <a:path w="9029700">
                  <a:moveTo>
                    <a:pt x="9029700" y="0"/>
                  </a:moveTo>
                  <a:lnTo>
                    <a:pt x="0" y="0"/>
                  </a:lnTo>
                </a:path>
              </a:pathLst>
            </a:custGeom>
            <a:solidFill>
              <a:srgbClr val="8E939C"/>
            </a:solid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4826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lstStyle/>
            <a:p>
              <a:pPr defTabSz="806867"/>
              <a:endParaRPr sz="1588">
                <a:solidFill>
                  <a:prstClr val="black"/>
                </a:solidFill>
                <a:latin typeface="Calibri"/>
              </a:endParaRPr>
            </a:p>
          </p:txBody>
        </p:sp>
      </p:grpSp>
      <p:sp>
        <p:nvSpPr>
          <p:cNvPr id="6" name="object 6"/>
          <p:cNvSpPr txBox="1">
            <a:spLocks noGrp="1"/>
          </p:cNvSpPr>
          <p:nvPr>
            <p:ph type="sldNum" sz="quarter" idx="12"/>
          </p:nvPr>
        </p:nvSpPr>
        <p:spPr>
          <a:prstGeom prst="rect">
            <a:avLst/>
          </a:prstGeom>
        </p:spPr>
        <p:txBody>
          <a:bodyPr vert="horz" wrap="square" lIns="0" tIns="0" rIns="0" bIns="0" rtlCol="0">
            <a:spAutoFit/>
          </a:bodyPr>
          <a:lstStyle>
            <a:defPPr>
              <a:defRPr lang="en-US"/>
            </a:defPPr>
            <a:lvl1pPr marL="0" algn="l" defTabSz="914400" rtl="0" eaLnBrk="1" latinLnBrk="0" hangingPunct="1">
              <a:defRPr sz="1147" b="1" i="0" kern="1200">
                <a:solidFill>
                  <a:srgbClr val="8E939C"/>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lnSpc>
                <a:spcPts val="1354"/>
              </a:lnSpc>
            </a:pPr>
            <a:fld id="{81D60167-4931-47E6-BA6A-407CBD079E47}" type="slidenum">
              <a:rPr lang="en-US" smtClean="0"/>
              <a:pPr marL="33619">
                <a:lnSpc>
                  <a:spcPts val="1354"/>
                </a:lnSpc>
              </a:pPr>
              <a:t>10</a:t>
            </a:fld>
            <a:r>
              <a:rPr lang="en-US"/>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2000" cy="6858000"/>
          </a:xfrm>
          <a:prstGeom prst="rect">
            <a:avLst/>
          </a:prstGeom>
        </p:spPr>
      </p:pic>
      <p:grpSp>
        <p:nvGrpSpPr>
          <p:cNvPr id="3" name="object 3"/>
          <p:cNvGrpSpPr/>
          <p:nvPr/>
        </p:nvGrpSpPr>
        <p:grpSpPr>
          <a:xfrm>
            <a:off x="2084294" y="6381750"/>
            <a:ext cx="7967382" cy="11206"/>
            <a:chOff x="482600" y="7232650"/>
            <a:chExt cx="9029700" cy="12700"/>
          </a:xfrm>
        </p:grpSpPr>
        <p:sp>
          <p:nvSpPr>
            <p:cNvPr id="4" name="object 4"/>
            <p:cNvSpPr/>
            <p:nvPr/>
          </p:nvSpPr>
          <p:spPr>
            <a:xfrm>
              <a:off x="482600" y="7239000"/>
              <a:ext cx="9029700" cy="0"/>
            </a:xfrm>
            <a:custGeom>
              <a:avLst/>
              <a:gdLst/>
              <a:ahLst/>
              <a:cxnLst/>
              <a:rect l="l" t="t" r="r" b="b"/>
              <a:pathLst>
                <a:path w="9029700">
                  <a:moveTo>
                    <a:pt x="9029700" y="0"/>
                  </a:moveTo>
                  <a:lnTo>
                    <a:pt x="0" y="0"/>
                  </a:lnTo>
                </a:path>
              </a:pathLst>
            </a:custGeom>
            <a:solidFill>
              <a:srgbClr val="8E939C"/>
            </a:solid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4826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lstStyle/>
            <a:p>
              <a:pPr defTabSz="806867"/>
              <a:endParaRPr sz="1588">
                <a:solidFill>
                  <a:prstClr val="black"/>
                </a:solidFill>
                <a:latin typeface="Calibri"/>
              </a:endParaRPr>
            </a:p>
          </p:txBody>
        </p:sp>
      </p:grpSp>
      <p:sp>
        <p:nvSpPr>
          <p:cNvPr id="6" name="object 6"/>
          <p:cNvSpPr txBox="1">
            <a:spLocks noGrp="1"/>
          </p:cNvSpPr>
          <p:nvPr>
            <p:ph type="sldNum" sz="quarter" idx="12"/>
          </p:nvPr>
        </p:nvSpPr>
        <p:spPr>
          <a:prstGeom prst="rect">
            <a:avLst/>
          </a:prstGeom>
        </p:spPr>
        <p:txBody>
          <a:bodyPr vert="horz" wrap="square" lIns="0" tIns="0" rIns="0" bIns="0" rtlCol="0">
            <a:spAutoFit/>
          </a:bodyPr>
          <a:lstStyle>
            <a:defPPr>
              <a:defRPr lang="en-US"/>
            </a:defPPr>
            <a:lvl1pPr marL="0" algn="l" defTabSz="914400" rtl="0" eaLnBrk="1" latinLnBrk="0" hangingPunct="1">
              <a:defRPr sz="1147" b="1" i="0" kern="1200">
                <a:solidFill>
                  <a:srgbClr val="8E939C"/>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lnSpc>
                <a:spcPts val="1354"/>
              </a:lnSpc>
            </a:pPr>
            <a:fld id="{81D60167-4931-47E6-BA6A-407CBD079E47}" type="slidenum">
              <a:rPr lang="en-US" smtClean="0"/>
              <a:pPr marL="33619">
                <a:lnSpc>
                  <a:spcPts val="1354"/>
                </a:lnSpc>
              </a:pPr>
              <a:t>11</a:t>
            </a:fld>
            <a:r>
              <a:rPr lang="en-US"/>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2000" cy="6858000"/>
          </a:xfrm>
          <a:prstGeom prst="rect">
            <a:avLst/>
          </a:prstGeom>
        </p:spPr>
      </p:pic>
      <p:grpSp>
        <p:nvGrpSpPr>
          <p:cNvPr id="3" name="object 3"/>
          <p:cNvGrpSpPr/>
          <p:nvPr/>
        </p:nvGrpSpPr>
        <p:grpSpPr>
          <a:xfrm>
            <a:off x="2084294" y="6381750"/>
            <a:ext cx="7967382" cy="11206"/>
            <a:chOff x="482600" y="7232650"/>
            <a:chExt cx="9029700" cy="12700"/>
          </a:xfrm>
        </p:grpSpPr>
        <p:sp>
          <p:nvSpPr>
            <p:cNvPr id="4" name="object 4"/>
            <p:cNvSpPr/>
            <p:nvPr/>
          </p:nvSpPr>
          <p:spPr>
            <a:xfrm>
              <a:off x="482600" y="7239000"/>
              <a:ext cx="9029700" cy="0"/>
            </a:xfrm>
            <a:custGeom>
              <a:avLst/>
              <a:gdLst/>
              <a:ahLst/>
              <a:cxnLst/>
              <a:rect l="l" t="t" r="r" b="b"/>
              <a:pathLst>
                <a:path w="9029700">
                  <a:moveTo>
                    <a:pt x="9029700" y="0"/>
                  </a:moveTo>
                  <a:lnTo>
                    <a:pt x="0" y="0"/>
                  </a:lnTo>
                </a:path>
              </a:pathLst>
            </a:custGeom>
            <a:solidFill>
              <a:srgbClr val="8E939C"/>
            </a:solid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4826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lstStyle/>
            <a:p>
              <a:pPr defTabSz="806867"/>
              <a:endParaRPr sz="1588">
                <a:solidFill>
                  <a:prstClr val="black"/>
                </a:solidFill>
                <a:latin typeface="Calibri"/>
              </a:endParaRPr>
            </a:p>
          </p:txBody>
        </p:sp>
      </p:grpSp>
      <p:sp>
        <p:nvSpPr>
          <p:cNvPr id="6" name="object 6"/>
          <p:cNvSpPr txBox="1">
            <a:spLocks noGrp="1"/>
          </p:cNvSpPr>
          <p:nvPr>
            <p:ph type="sldNum" sz="quarter" idx="12"/>
          </p:nvPr>
        </p:nvSpPr>
        <p:spPr>
          <a:prstGeom prst="rect">
            <a:avLst/>
          </a:prstGeom>
        </p:spPr>
        <p:txBody>
          <a:bodyPr vert="horz" wrap="square" lIns="0" tIns="0" rIns="0" bIns="0" rtlCol="0">
            <a:spAutoFit/>
          </a:bodyPr>
          <a:lstStyle>
            <a:defPPr>
              <a:defRPr lang="en-US"/>
            </a:defPPr>
            <a:lvl1pPr marL="0" algn="l" defTabSz="914400" rtl="0" eaLnBrk="1" latinLnBrk="0" hangingPunct="1">
              <a:defRPr sz="1147" b="1" i="0" kern="1200">
                <a:solidFill>
                  <a:srgbClr val="8E939C"/>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lnSpc>
                <a:spcPts val="1354"/>
              </a:lnSpc>
            </a:pPr>
            <a:fld id="{81D60167-4931-47E6-BA6A-407CBD079E47}" type="slidenum">
              <a:rPr lang="en-US" smtClean="0"/>
              <a:pPr marL="33619">
                <a:lnSpc>
                  <a:spcPts val="1354"/>
                </a:lnSpc>
              </a:pPr>
              <a:t>12</a:t>
            </a:fld>
            <a:r>
              <a:rPr lang="en-US"/>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1737646" y="1777666"/>
          <a:ext cx="6636165" cy="3478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a:spLocks noGrp="1"/>
          </p:cNvSpPr>
          <p:nvPr>
            <p:ph type="title"/>
          </p:nvPr>
        </p:nvSpPr>
        <p:spPr>
          <a:xfrm>
            <a:off x="1926310" y="983174"/>
            <a:ext cx="6447501" cy="990600"/>
          </a:xfrm>
        </p:spPr>
        <p:txBody>
          <a:bodyPr/>
          <a:lstStyle/>
          <a:p>
            <a:r>
              <a:rPr lang="en-US" dirty="0">
                <a:solidFill>
                  <a:srgbClr val="2227A7"/>
                </a:solidFill>
              </a:rPr>
              <a:t>Healthcare Accounts for 20% of Health</a:t>
            </a:r>
          </a:p>
        </p:txBody>
      </p:sp>
    </p:spTree>
    <p:extLst>
      <p:ext uri="{BB962C8B-B14F-4D97-AF65-F5344CB8AC3E}">
        <p14:creationId xmlns:p14="http://schemas.microsoft.com/office/powerpoint/2010/main" val="303409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969398" y="904958"/>
          <a:ext cx="8754386" cy="5003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169162" y="2723820"/>
            <a:ext cx="6447501" cy="1065143"/>
          </a:xfrm>
        </p:spPr>
        <p:txBody>
          <a:bodyPr>
            <a:noAutofit/>
          </a:bodyPr>
          <a:lstStyle/>
          <a:p>
            <a:pPr algn="ctr"/>
            <a:r>
              <a:rPr lang="en-US" sz="3300" dirty="0">
                <a:solidFill>
                  <a:srgbClr val="2227A7"/>
                </a:solidFill>
              </a:rPr>
              <a:t>Social </a:t>
            </a:r>
            <a:br>
              <a:rPr lang="en-US" sz="3300" dirty="0">
                <a:solidFill>
                  <a:srgbClr val="2227A7"/>
                </a:solidFill>
              </a:rPr>
            </a:br>
            <a:r>
              <a:rPr lang="en-US" sz="3300" dirty="0">
                <a:solidFill>
                  <a:srgbClr val="2227A7"/>
                </a:solidFill>
              </a:rPr>
              <a:t>Determinants</a:t>
            </a:r>
            <a:br>
              <a:rPr lang="en-US" sz="3300" dirty="0">
                <a:solidFill>
                  <a:srgbClr val="2227A7"/>
                </a:solidFill>
              </a:rPr>
            </a:br>
            <a:r>
              <a:rPr lang="en-US" sz="3300" dirty="0">
                <a:solidFill>
                  <a:srgbClr val="2227A7"/>
                </a:solidFill>
              </a:rPr>
              <a:t>of Health</a:t>
            </a:r>
          </a:p>
        </p:txBody>
      </p:sp>
      <p:sp>
        <p:nvSpPr>
          <p:cNvPr id="9" name="TextBox 8"/>
          <p:cNvSpPr txBox="1"/>
          <p:nvPr/>
        </p:nvSpPr>
        <p:spPr>
          <a:xfrm>
            <a:off x="1893737" y="5804544"/>
            <a:ext cx="997389" cy="219291"/>
          </a:xfrm>
          <a:prstGeom prst="rect">
            <a:avLst/>
          </a:prstGeom>
          <a:noFill/>
        </p:spPr>
        <p:txBody>
          <a:bodyPr wrap="none" rtlCol="0">
            <a:spAutoFit/>
          </a:bodyPr>
          <a:lstStyle/>
          <a:p>
            <a:pPr defTabSz="342900"/>
            <a:r>
              <a:rPr lang="en-US" sz="825" dirty="0">
                <a:solidFill>
                  <a:prstClr val="black"/>
                </a:solidFill>
                <a:latin typeface="Calibri" panose="020F0502020204030204" pitchFamily="34" charset="0"/>
                <a:cs typeface="Calibri" panose="020F0502020204030204" pitchFamily="34" charset="0"/>
              </a:rPr>
              <a:t>Healthypeople.gov</a:t>
            </a:r>
          </a:p>
        </p:txBody>
      </p:sp>
    </p:spTree>
    <p:extLst>
      <p:ext uri="{BB962C8B-B14F-4D97-AF65-F5344CB8AC3E}">
        <p14:creationId xmlns:p14="http://schemas.microsoft.com/office/powerpoint/2010/main" val="1451172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27A7"/>
                </a:solidFill>
              </a:rPr>
              <a:t>Demographics</a:t>
            </a:r>
          </a:p>
        </p:txBody>
      </p:sp>
      <p:graphicFrame>
        <p:nvGraphicFramePr>
          <p:cNvPr id="7" name="Table 6"/>
          <p:cNvGraphicFramePr>
            <a:graphicFrameLocks noGrp="1"/>
          </p:cNvGraphicFramePr>
          <p:nvPr>
            <p:extLst>
              <p:ext uri="{D42A27DB-BD31-4B8C-83A1-F6EECF244321}">
                <p14:modId xmlns:p14="http://schemas.microsoft.com/office/powerpoint/2010/main" val="2676129892"/>
              </p:ext>
            </p:extLst>
          </p:nvPr>
        </p:nvGraphicFramePr>
        <p:xfrm>
          <a:off x="2106479" y="1514475"/>
          <a:ext cx="6885120" cy="2621248"/>
        </p:xfrm>
        <a:graphic>
          <a:graphicData uri="http://schemas.openxmlformats.org/drawingml/2006/table">
            <a:tbl>
              <a:tblPr firstRow="1" bandRow="1">
                <a:tableStyleId>{85BE263C-DBD7-4A20-BB59-AAB30ACAA65A}</a:tableStyleId>
              </a:tblPr>
              <a:tblGrid>
                <a:gridCol w="2794892">
                  <a:extLst>
                    <a:ext uri="{9D8B030D-6E8A-4147-A177-3AD203B41FA5}">
                      <a16:colId xmlns:a16="http://schemas.microsoft.com/office/drawing/2014/main" val="20000"/>
                    </a:ext>
                  </a:extLst>
                </a:gridCol>
                <a:gridCol w="1398176">
                  <a:extLst>
                    <a:ext uri="{9D8B030D-6E8A-4147-A177-3AD203B41FA5}">
                      <a16:colId xmlns:a16="http://schemas.microsoft.com/office/drawing/2014/main" val="20001"/>
                    </a:ext>
                  </a:extLst>
                </a:gridCol>
                <a:gridCol w="1365353">
                  <a:extLst>
                    <a:ext uri="{9D8B030D-6E8A-4147-A177-3AD203B41FA5}">
                      <a16:colId xmlns:a16="http://schemas.microsoft.com/office/drawing/2014/main" val="20002"/>
                    </a:ext>
                  </a:extLst>
                </a:gridCol>
                <a:gridCol w="1326699">
                  <a:extLst>
                    <a:ext uri="{9D8B030D-6E8A-4147-A177-3AD203B41FA5}">
                      <a16:colId xmlns:a16="http://schemas.microsoft.com/office/drawing/2014/main" val="20003"/>
                    </a:ext>
                  </a:extLst>
                </a:gridCol>
              </a:tblGrid>
              <a:tr h="374464">
                <a:tc>
                  <a:txBody>
                    <a:bodyPr/>
                    <a:lstStyle/>
                    <a:p>
                      <a:endParaRPr lang="en-US" sz="1000" dirty="0"/>
                    </a:p>
                  </a:txBody>
                  <a:tcPr marL="68580" marR="68580" marT="34290" marB="34290">
                    <a:solidFill>
                      <a:srgbClr val="1AD9CF"/>
                    </a:solidFill>
                  </a:tcPr>
                </a:tc>
                <a:tc>
                  <a:txBody>
                    <a:bodyPr/>
                    <a:lstStyle/>
                    <a:p>
                      <a:r>
                        <a:rPr lang="en-US" sz="1000" dirty="0"/>
                        <a:t>Randolph</a:t>
                      </a:r>
                      <a:r>
                        <a:rPr lang="en-US" sz="1000" baseline="0" dirty="0"/>
                        <a:t> County</a:t>
                      </a:r>
                      <a:endParaRPr lang="en-US" sz="1000" dirty="0"/>
                    </a:p>
                  </a:txBody>
                  <a:tcPr marL="68580" marR="68580" marT="34290" marB="34290">
                    <a:solidFill>
                      <a:srgbClr val="1AD9CF"/>
                    </a:solidFill>
                  </a:tcPr>
                </a:tc>
                <a:tc>
                  <a:txBody>
                    <a:bodyPr/>
                    <a:lstStyle/>
                    <a:p>
                      <a:r>
                        <a:rPr lang="en-US" sz="1000" dirty="0"/>
                        <a:t>Illinois</a:t>
                      </a:r>
                    </a:p>
                  </a:txBody>
                  <a:tcPr marL="68580" marR="68580" marT="34290" marB="34290">
                    <a:solidFill>
                      <a:srgbClr val="1AD9CF"/>
                    </a:solidFill>
                  </a:tcPr>
                </a:tc>
                <a:tc>
                  <a:txBody>
                    <a:bodyPr/>
                    <a:lstStyle/>
                    <a:p>
                      <a:r>
                        <a:rPr lang="en-US" sz="1000" dirty="0"/>
                        <a:t>Nation</a:t>
                      </a:r>
                    </a:p>
                  </a:txBody>
                  <a:tcPr marL="68580" marR="68580" marT="34290" marB="34290">
                    <a:solidFill>
                      <a:srgbClr val="1AD9CF"/>
                    </a:solidFill>
                  </a:tcPr>
                </a:tc>
                <a:extLst>
                  <a:ext uri="{0D108BD9-81ED-4DB2-BD59-A6C34878D82A}">
                    <a16:rowId xmlns:a16="http://schemas.microsoft.com/office/drawing/2014/main" val="10000"/>
                  </a:ext>
                </a:extLst>
              </a:tr>
              <a:tr h="374464">
                <a:tc>
                  <a:txBody>
                    <a:bodyPr/>
                    <a:lstStyle/>
                    <a:p>
                      <a:r>
                        <a:rPr lang="en-US" sz="1000" dirty="0"/>
                        <a:t>Population</a:t>
                      </a:r>
                    </a:p>
                  </a:txBody>
                  <a:tcPr marL="68580" marR="68580" marT="34290" marB="34290"/>
                </a:tc>
                <a:tc>
                  <a:txBody>
                    <a:bodyPr/>
                    <a:lstStyle/>
                    <a:p>
                      <a:r>
                        <a:rPr lang="en-US" sz="1000" dirty="0"/>
                        <a:t>32,423</a:t>
                      </a:r>
                    </a:p>
                  </a:txBody>
                  <a:tcPr marL="68580" marR="68580" marT="34290" marB="34290"/>
                </a:tc>
                <a:tc>
                  <a:txBody>
                    <a:bodyPr/>
                    <a:lstStyle/>
                    <a:p>
                      <a:r>
                        <a:rPr lang="en-US" sz="1000" dirty="0"/>
                        <a:t>12,802,023</a:t>
                      </a:r>
                    </a:p>
                  </a:txBody>
                  <a:tcPr marL="68580" marR="68580" marT="34290" marB="34290"/>
                </a:tc>
                <a:tc>
                  <a:txBody>
                    <a:bodyPr/>
                    <a:lstStyle/>
                    <a:p>
                      <a:r>
                        <a:rPr lang="en-US" sz="1000" dirty="0"/>
                        <a:t>327,167,434</a:t>
                      </a:r>
                    </a:p>
                  </a:txBody>
                  <a:tcPr marL="68580" marR="68580" marT="34290" marB="34290"/>
                </a:tc>
                <a:extLst>
                  <a:ext uri="{0D108BD9-81ED-4DB2-BD59-A6C34878D82A}">
                    <a16:rowId xmlns:a16="http://schemas.microsoft.com/office/drawing/2014/main" val="10001"/>
                  </a:ext>
                </a:extLst>
              </a:tr>
              <a:tr h="374464">
                <a:tc>
                  <a:txBody>
                    <a:bodyPr/>
                    <a:lstStyle/>
                    <a:p>
                      <a:r>
                        <a:rPr lang="en-US" sz="1000" dirty="0"/>
                        <a:t>% Rural Population </a:t>
                      </a:r>
                    </a:p>
                  </a:txBody>
                  <a:tcPr marL="68580" marR="68580" marT="34290" marB="34290"/>
                </a:tc>
                <a:tc>
                  <a:txBody>
                    <a:bodyPr/>
                    <a:lstStyle/>
                    <a:p>
                      <a:r>
                        <a:rPr lang="en-US" sz="1000" dirty="0"/>
                        <a:t>42.6%</a:t>
                      </a:r>
                    </a:p>
                  </a:txBody>
                  <a:tcPr marL="68580" marR="68580" marT="34290" marB="34290"/>
                </a:tc>
                <a:tc>
                  <a:txBody>
                    <a:bodyPr/>
                    <a:lstStyle/>
                    <a:p>
                      <a:r>
                        <a:rPr lang="en-US" sz="1000" dirty="0"/>
                        <a:t>11.5%</a:t>
                      </a:r>
                    </a:p>
                  </a:txBody>
                  <a:tcPr marL="68580" marR="68580" marT="34290" marB="34290"/>
                </a:tc>
                <a:tc>
                  <a:txBody>
                    <a:bodyPr/>
                    <a:lstStyle/>
                    <a:p>
                      <a:r>
                        <a:rPr lang="en-US" sz="1000" dirty="0"/>
                        <a:t>19.3%</a:t>
                      </a:r>
                    </a:p>
                  </a:txBody>
                  <a:tcPr marL="68580" marR="68580" marT="34290" marB="34290"/>
                </a:tc>
                <a:extLst>
                  <a:ext uri="{0D108BD9-81ED-4DB2-BD59-A6C34878D82A}">
                    <a16:rowId xmlns:a16="http://schemas.microsoft.com/office/drawing/2014/main" val="10002"/>
                  </a:ext>
                </a:extLst>
              </a:tr>
              <a:tr h="374464">
                <a:tc>
                  <a:txBody>
                    <a:bodyPr/>
                    <a:lstStyle/>
                    <a:p>
                      <a:r>
                        <a:rPr lang="en-US" sz="1000" dirty="0"/>
                        <a:t>Population Age 65+</a:t>
                      </a:r>
                    </a:p>
                  </a:txBody>
                  <a:tcPr marL="68580" marR="68580" marT="34290" marB="34290"/>
                </a:tc>
                <a:tc>
                  <a:txBody>
                    <a:bodyPr/>
                    <a:lstStyle/>
                    <a:p>
                      <a:r>
                        <a:rPr lang="en-US" sz="1000" dirty="0"/>
                        <a:t>18.2%</a:t>
                      </a:r>
                    </a:p>
                  </a:txBody>
                  <a:tcPr marL="68580" marR="68580" marT="34290" marB="34290"/>
                </a:tc>
                <a:tc>
                  <a:txBody>
                    <a:bodyPr/>
                    <a:lstStyle/>
                    <a:p>
                      <a:r>
                        <a:rPr lang="en-US" sz="1000" dirty="0"/>
                        <a:t>15.2%</a:t>
                      </a:r>
                    </a:p>
                  </a:txBody>
                  <a:tcPr marL="68580" marR="68580" marT="34290" marB="34290"/>
                </a:tc>
                <a:tc>
                  <a:txBody>
                    <a:bodyPr/>
                    <a:lstStyle/>
                    <a:p>
                      <a:r>
                        <a:rPr lang="en-US" sz="1000" dirty="0"/>
                        <a:t>15.6%</a:t>
                      </a:r>
                    </a:p>
                  </a:txBody>
                  <a:tcPr marL="68580" marR="68580" marT="34290" marB="34290"/>
                </a:tc>
                <a:extLst>
                  <a:ext uri="{0D108BD9-81ED-4DB2-BD59-A6C34878D82A}">
                    <a16:rowId xmlns:a16="http://schemas.microsoft.com/office/drawing/2014/main" val="10003"/>
                  </a:ext>
                </a:extLst>
              </a:tr>
              <a:tr h="374464">
                <a:tc>
                  <a:txBody>
                    <a:bodyPr/>
                    <a:lstStyle/>
                    <a:p>
                      <a:r>
                        <a:rPr lang="en-US" sz="1000" dirty="0"/>
                        <a:t>Population Change</a:t>
                      </a:r>
                    </a:p>
                  </a:txBody>
                  <a:tcPr marL="68580" marR="68580" marT="34290" marB="34290"/>
                </a:tc>
                <a:tc>
                  <a:txBody>
                    <a:bodyPr/>
                    <a:lstStyle/>
                    <a:p>
                      <a:r>
                        <a:rPr lang="en-US" sz="1000" dirty="0"/>
                        <a:t>-4.1%</a:t>
                      </a:r>
                    </a:p>
                  </a:txBody>
                  <a:tcPr marL="68580" marR="68580" marT="34290" marB="34290"/>
                </a:tc>
                <a:tc>
                  <a:txBody>
                    <a:bodyPr/>
                    <a:lstStyle/>
                    <a:p>
                      <a:r>
                        <a:rPr lang="en-US" sz="1000" dirty="0"/>
                        <a:t>-0.7%</a:t>
                      </a:r>
                    </a:p>
                  </a:txBody>
                  <a:tcPr marL="68580" marR="68580" marT="34290" marB="34290"/>
                </a:tc>
                <a:tc>
                  <a:txBody>
                    <a:bodyPr/>
                    <a:lstStyle/>
                    <a:p>
                      <a:r>
                        <a:rPr lang="en-US" sz="1000" dirty="0"/>
                        <a:t>6%</a:t>
                      </a:r>
                    </a:p>
                  </a:txBody>
                  <a:tcPr marL="68580" marR="68580" marT="34290" marB="34290"/>
                </a:tc>
                <a:extLst>
                  <a:ext uri="{0D108BD9-81ED-4DB2-BD59-A6C34878D82A}">
                    <a16:rowId xmlns:a16="http://schemas.microsoft.com/office/drawing/2014/main" val="10004"/>
                  </a:ext>
                </a:extLst>
              </a:tr>
              <a:tr h="374464">
                <a:tc>
                  <a:txBody>
                    <a:bodyPr/>
                    <a:lstStyle/>
                    <a:p>
                      <a:r>
                        <a:rPr lang="en-US" sz="1000" dirty="0"/>
                        <a:t>Veteran Population</a:t>
                      </a:r>
                    </a:p>
                  </a:txBody>
                  <a:tcPr marL="68580" marR="68580" marT="34290" marB="34290"/>
                </a:tc>
                <a:tc>
                  <a:txBody>
                    <a:bodyPr/>
                    <a:lstStyle/>
                    <a:p>
                      <a:r>
                        <a:rPr lang="en-US" sz="1000" dirty="0"/>
                        <a:t>2,365</a:t>
                      </a:r>
                    </a:p>
                  </a:txBody>
                  <a:tcPr marL="68580" marR="68580" marT="34290" marB="34290"/>
                </a:tc>
                <a:tc>
                  <a:txBody>
                    <a:bodyPr/>
                    <a:lstStyle/>
                    <a:p>
                      <a:r>
                        <a:rPr lang="en-US" sz="1000" dirty="0"/>
                        <a:t>614,725</a:t>
                      </a:r>
                    </a:p>
                  </a:txBody>
                  <a:tcPr marL="68580" marR="68580" marT="34290" marB="34290"/>
                </a:tc>
                <a:tc>
                  <a:txBody>
                    <a:bodyPr/>
                    <a:lstStyle/>
                    <a:p>
                      <a:r>
                        <a:rPr lang="en-US" sz="1000" dirty="0"/>
                        <a:t>18,939,219</a:t>
                      </a:r>
                    </a:p>
                  </a:txBody>
                  <a:tcPr marL="68580" marR="68580" marT="34290" marB="34290"/>
                </a:tc>
                <a:extLst>
                  <a:ext uri="{0D108BD9-81ED-4DB2-BD59-A6C34878D82A}">
                    <a16:rowId xmlns:a16="http://schemas.microsoft.com/office/drawing/2014/main" val="10005"/>
                  </a:ext>
                </a:extLst>
              </a:tr>
              <a:tr h="374464">
                <a:tc>
                  <a:txBody>
                    <a:bodyPr/>
                    <a:lstStyle/>
                    <a:p>
                      <a:r>
                        <a:rPr lang="en-US" sz="1000" dirty="0"/>
                        <a:t>Disabled Population</a:t>
                      </a:r>
                    </a:p>
                  </a:txBody>
                  <a:tcPr marL="68580" marR="68580" marT="34290" marB="34290"/>
                </a:tc>
                <a:tc>
                  <a:txBody>
                    <a:bodyPr/>
                    <a:lstStyle/>
                    <a:p>
                      <a:r>
                        <a:rPr lang="en-US" sz="1000" dirty="0"/>
                        <a:t>10.4%</a:t>
                      </a:r>
                    </a:p>
                  </a:txBody>
                  <a:tcPr marL="68580" marR="68580" marT="34290" marB="34290"/>
                </a:tc>
                <a:tc>
                  <a:txBody>
                    <a:bodyPr/>
                    <a:lstStyle/>
                    <a:p>
                      <a:r>
                        <a:rPr lang="en-US" sz="1000" dirty="0"/>
                        <a:t>71.%</a:t>
                      </a:r>
                    </a:p>
                  </a:txBody>
                  <a:tcPr marL="68580" marR="68580" marT="34290" marB="34290"/>
                </a:tc>
                <a:tc>
                  <a:txBody>
                    <a:bodyPr/>
                    <a:lstStyle/>
                    <a:p>
                      <a:r>
                        <a:rPr lang="en-US" sz="1000" dirty="0"/>
                        <a:t>8.7%</a:t>
                      </a:r>
                    </a:p>
                  </a:txBody>
                  <a:tcPr marL="68580" marR="68580" marT="34290" marB="34290"/>
                </a:tc>
                <a:extLst>
                  <a:ext uri="{0D108BD9-81ED-4DB2-BD59-A6C34878D82A}">
                    <a16:rowId xmlns:a16="http://schemas.microsoft.com/office/drawing/2014/main" val="10006"/>
                  </a:ext>
                </a:extLst>
              </a:tr>
            </a:tbl>
          </a:graphicData>
        </a:graphic>
      </p:graphicFrame>
      <p:sp>
        <p:nvSpPr>
          <p:cNvPr id="8" name="Rectangle 7"/>
          <p:cNvSpPr/>
          <p:nvPr/>
        </p:nvSpPr>
        <p:spPr>
          <a:xfrm>
            <a:off x="1926956" y="5677586"/>
            <a:ext cx="7983564" cy="346249"/>
          </a:xfrm>
          <a:prstGeom prst="rect">
            <a:avLst/>
          </a:prstGeom>
        </p:spPr>
        <p:txBody>
          <a:bodyPr wrap="square">
            <a:spAutoFit/>
          </a:bodyPr>
          <a:lstStyle/>
          <a:p>
            <a:pPr defTabSz="342900"/>
            <a:r>
              <a:rPr lang="en-US" sz="825" dirty="0">
                <a:solidFill>
                  <a:prstClr val="black"/>
                </a:solidFill>
                <a:latin typeface="Trebuchet MS" panose="020B0603020202020204"/>
              </a:rPr>
              <a:t>Demographic and Social &amp; Economic Data from </a:t>
            </a:r>
            <a:r>
              <a:rPr lang="en-US" sz="825" u="sng" dirty="0">
                <a:solidFill>
                  <a:prstClr val="black"/>
                </a:solidFill>
                <a:latin typeface="Trebuchet MS" panose="020B0603020202020204"/>
                <a:hlinkClick r:id="rId3"/>
              </a:rPr>
              <a:t>United States Census Bureau</a:t>
            </a:r>
            <a:endParaRPr lang="en-US" sz="825" dirty="0">
              <a:solidFill>
                <a:prstClr val="black"/>
              </a:solidFill>
              <a:latin typeface="Trebuchet MS" panose="020B0603020202020204"/>
            </a:endParaRPr>
          </a:p>
          <a:p>
            <a:pPr defTabSz="342900"/>
            <a:r>
              <a:rPr lang="en-US" sz="825" dirty="0">
                <a:solidFill>
                  <a:prstClr val="black"/>
                </a:solidFill>
                <a:latin typeface="Trebuchet MS" panose="020B0603020202020204"/>
              </a:rPr>
              <a:t>County, State, and National Demographic Data from </a:t>
            </a:r>
            <a:r>
              <a:rPr lang="en-US" sz="825" u="sng" dirty="0">
                <a:solidFill>
                  <a:prstClr val="black"/>
                </a:solidFill>
                <a:latin typeface="Trebuchet MS" panose="020B0603020202020204"/>
                <a:hlinkClick r:id="rId4"/>
              </a:rPr>
              <a:t>County Health Rankings &amp; Roadmaps</a:t>
            </a:r>
            <a:endParaRPr lang="en-US" sz="825" dirty="0">
              <a:solidFill>
                <a:prstClr val="black"/>
              </a:solidFill>
              <a:latin typeface="Trebuchet MS" panose="020B0603020202020204"/>
            </a:endParaRPr>
          </a:p>
        </p:txBody>
      </p:sp>
    </p:spTree>
    <p:extLst>
      <p:ext uri="{BB962C8B-B14F-4D97-AF65-F5344CB8AC3E}">
        <p14:creationId xmlns:p14="http://schemas.microsoft.com/office/powerpoint/2010/main" val="1638336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27A7"/>
                </a:solidFill>
              </a:rPr>
              <a:t>Social &amp; Economic Factors</a:t>
            </a:r>
          </a:p>
        </p:txBody>
      </p:sp>
      <p:graphicFrame>
        <p:nvGraphicFramePr>
          <p:cNvPr id="4" name="Content Placeholder 3"/>
          <p:cNvGraphicFramePr>
            <a:graphicFrameLocks noGrp="1"/>
          </p:cNvGraphicFramePr>
          <p:nvPr>
            <p:ph idx="1"/>
          </p:nvPr>
        </p:nvGraphicFramePr>
        <p:xfrm>
          <a:off x="2032002" y="2053426"/>
          <a:ext cx="6447105" cy="3226345"/>
        </p:xfrm>
        <a:graphic>
          <a:graphicData uri="http://schemas.openxmlformats.org/drawingml/2006/table">
            <a:tbl>
              <a:tblPr firstRow="1" bandRow="1">
                <a:tableStyleId>{85BE263C-DBD7-4A20-BB59-AAB30ACAA65A}</a:tableStyleId>
              </a:tblPr>
              <a:tblGrid>
                <a:gridCol w="3002366">
                  <a:extLst>
                    <a:ext uri="{9D8B030D-6E8A-4147-A177-3AD203B41FA5}">
                      <a16:colId xmlns:a16="http://schemas.microsoft.com/office/drawing/2014/main" val="20000"/>
                    </a:ext>
                  </a:extLst>
                </a:gridCol>
                <a:gridCol w="1144937">
                  <a:extLst>
                    <a:ext uri="{9D8B030D-6E8A-4147-A177-3AD203B41FA5}">
                      <a16:colId xmlns:a16="http://schemas.microsoft.com/office/drawing/2014/main" val="20001"/>
                    </a:ext>
                  </a:extLst>
                </a:gridCol>
                <a:gridCol w="1046136">
                  <a:extLst>
                    <a:ext uri="{9D8B030D-6E8A-4147-A177-3AD203B41FA5}">
                      <a16:colId xmlns:a16="http://schemas.microsoft.com/office/drawing/2014/main" val="20002"/>
                    </a:ext>
                  </a:extLst>
                </a:gridCol>
                <a:gridCol w="1253666">
                  <a:extLst>
                    <a:ext uri="{9D8B030D-6E8A-4147-A177-3AD203B41FA5}">
                      <a16:colId xmlns:a16="http://schemas.microsoft.com/office/drawing/2014/main" val="20003"/>
                    </a:ext>
                  </a:extLst>
                </a:gridCol>
              </a:tblGrid>
              <a:tr h="388620">
                <a:tc>
                  <a:txBody>
                    <a:bodyPr/>
                    <a:lstStyle/>
                    <a:p>
                      <a:endParaRPr lang="en-US" sz="1100" dirty="0"/>
                    </a:p>
                  </a:txBody>
                  <a:tcPr marL="68580" marR="68580" marT="34290" marB="34290">
                    <a:solidFill>
                      <a:srgbClr val="1AD9CF"/>
                    </a:solidFill>
                  </a:tcPr>
                </a:tc>
                <a:tc>
                  <a:txBody>
                    <a:bodyPr/>
                    <a:lstStyle/>
                    <a:p>
                      <a:r>
                        <a:rPr lang="en-US" sz="1100" dirty="0"/>
                        <a:t>Randolph County</a:t>
                      </a:r>
                    </a:p>
                  </a:txBody>
                  <a:tcPr marL="68580" marR="68580" marT="34290" marB="34290">
                    <a:solidFill>
                      <a:srgbClr val="1AD9CF"/>
                    </a:solidFill>
                  </a:tcPr>
                </a:tc>
                <a:tc>
                  <a:txBody>
                    <a:bodyPr/>
                    <a:lstStyle/>
                    <a:p>
                      <a:r>
                        <a:rPr lang="en-US" sz="1100" dirty="0"/>
                        <a:t>Illinois</a:t>
                      </a:r>
                    </a:p>
                  </a:txBody>
                  <a:tcPr marL="68580" marR="68580" marT="34290" marB="34290">
                    <a:solidFill>
                      <a:srgbClr val="1AD9CF"/>
                    </a:solidFill>
                  </a:tcPr>
                </a:tc>
                <a:tc>
                  <a:txBody>
                    <a:bodyPr/>
                    <a:lstStyle/>
                    <a:p>
                      <a:r>
                        <a:rPr lang="en-US" sz="1100" dirty="0"/>
                        <a:t>TOP US Performers</a:t>
                      </a:r>
                    </a:p>
                  </a:txBody>
                  <a:tcPr marL="68580" marR="68580" marT="34290" marB="34290">
                    <a:solidFill>
                      <a:srgbClr val="1AD9CF"/>
                    </a:solidFill>
                  </a:tcPr>
                </a:tc>
                <a:extLst>
                  <a:ext uri="{0D108BD9-81ED-4DB2-BD59-A6C34878D82A}">
                    <a16:rowId xmlns:a16="http://schemas.microsoft.com/office/drawing/2014/main" val="10000"/>
                  </a:ext>
                </a:extLst>
              </a:tr>
              <a:tr h="388620">
                <a:tc>
                  <a:txBody>
                    <a:bodyPr/>
                    <a:lstStyle/>
                    <a:p>
                      <a:r>
                        <a:rPr lang="en-US" sz="1100" dirty="0"/>
                        <a:t>High School Graduate or Higher, percent of persons age 25+</a:t>
                      </a:r>
                    </a:p>
                  </a:txBody>
                  <a:tcPr marL="68580" marR="68580" marT="34290" marB="34290"/>
                </a:tc>
                <a:tc>
                  <a:txBody>
                    <a:bodyPr/>
                    <a:lstStyle/>
                    <a:p>
                      <a:r>
                        <a:rPr lang="en-US" sz="1100" dirty="0"/>
                        <a:t>87%</a:t>
                      </a:r>
                    </a:p>
                  </a:txBody>
                  <a:tcPr marL="68580" marR="68580" marT="34290" marB="34290"/>
                </a:tc>
                <a:tc>
                  <a:txBody>
                    <a:bodyPr/>
                    <a:lstStyle/>
                    <a:p>
                      <a:r>
                        <a:rPr lang="en-US" sz="1100" dirty="0"/>
                        <a:t>87%</a:t>
                      </a:r>
                    </a:p>
                  </a:txBody>
                  <a:tcPr marL="68580" marR="68580" marT="34290" marB="34290"/>
                </a:tc>
                <a:tc>
                  <a:txBody>
                    <a:bodyPr/>
                    <a:lstStyle/>
                    <a:p>
                      <a:r>
                        <a:rPr lang="en-US" sz="1100" dirty="0"/>
                        <a:t>96%</a:t>
                      </a:r>
                    </a:p>
                  </a:txBody>
                  <a:tcPr marL="68580" marR="68580" marT="34290" marB="34290"/>
                </a:tc>
                <a:extLst>
                  <a:ext uri="{0D108BD9-81ED-4DB2-BD59-A6C34878D82A}">
                    <a16:rowId xmlns:a16="http://schemas.microsoft.com/office/drawing/2014/main" val="10001"/>
                  </a:ext>
                </a:extLst>
              </a:tr>
              <a:tr h="228600">
                <a:tc>
                  <a:txBody>
                    <a:bodyPr/>
                    <a:lstStyle/>
                    <a:p>
                      <a:r>
                        <a:rPr lang="en-US" sz="1100" dirty="0"/>
                        <a:t>Some College</a:t>
                      </a:r>
                    </a:p>
                  </a:txBody>
                  <a:tcPr marL="68580" marR="68580" marT="34290" marB="34290"/>
                </a:tc>
                <a:tc>
                  <a:txBody>
                    <a:bodyPr/>
                    <a:lstStyle/>
                    <a:p>
                      <a:r>
                        <a:rPr lang="en-US" sz="1100" dirty="0"/>
                        <a:t>48%</a:t>
                      </a:r>
                    </a:p>
                  </a:txBody>
                  <a:tcPr marL="68580" marR="68580" marT="34290" marB="34290"/>
                </a:tc>
                <a:tc>
                  <a:txBody>
                    <a:bodyPr/>
                    <a:lstStyle/>
                    <a:p>
                      <a:r>
                        <a:rPr lang="en-US" sz="1100" dirty="0"/>
                        <a:t>69%</a:t>
                      </a:r>
                    </a:p>
                  </a:txBody>
                  <a:tcPr marL="68580" marR="68580" marT="34290" marB="34290"/>
                </a:tc>
                <a:tc>
                  <a:txBody>
                    <a:bodyPr/>
                    <a:lstStyle/>
                    <a:p>
                      <a:r>
                        <a:rPr lang="en-US" sz="1100" dirty="0"/>
                        <a:t>73%</a:t>
                      </a:r>
                    </a:p>
                  </a:txBody>
                  <a:tcPr marL="68580" marR="68580" marT="34290" marB="34290"/>
                </a:tc>
                <a:extLst>
                  <a:ext uri="{0D108BD9-81ED-4DB2-BD59-A6C34878D82A}">
                    <a16:rowId xmlns:a16="http://schemas.microsoft.com/office/drawing/2014/main" val="10002"/>
                  </a:ext>
                </a:extLst>
              </a:tr>
              <a:tr h="228600">
                <a:tc>
                  <a:txBody>
                    <a:bodyPr/>
                    <a:lstStyle/>
                    <a:p>
                      <a:r>
                        <a:rPr lang="en-US" sz="1100" dirty="0"/>
                        <a:t>Median Household Income</a:t>
                      </a:r>
                    </a:p>
                  </a:txBody>
                  <a:tcPr marL="68580" marR="68580" marT="34290" marB="34290"/>
                </a:tc>
                <a:tc>
                  <a:txBody>
                    <a:bodyPr/>
                    <a:lstStyle/>
                    <a:p>
                      <a:r>
                        <a:rPr lang="en-US" sz="1100" dirty="0"/>
                        <a:t>$52,700</a:t>
                      </a:r>
                    </a:p>
                  </a:txBody>
                  <a:tcPr marL="68580" marR="68580" marT="34290" marB="34290"/>
                </a:tc>
                <a:tc>
                  <a:txBody>
                    <a:bodyPr/>
                    <a:lstStyle/>
                    <a:p>
                      <a:r>
                        <a:rPr lang="en-US" sz="1100" dirty="0"/>
                        <a:t>$63,000</a:t>
                      </a:r>
                    </a:p>
                  </a:txBody>
                  <a:tcPr marL="68580" marR="68580" marT="34290" marB="34290"/>
                </a:tc>
                <a:tc>
                  <a:txBody>
                    <a:bodyPr/>
                    <a:lstStyle/>
                    <a:p>
                      <a:r>
                        <a:rPr lang="en-US" sz="1100" dirty="0"/>
                        <a:t>$67,652</a:t>
                      </a:r>
                    </a:p>
                  </a:txBody>
                  <a:tcPr marL="68580" marR="68580" marT="34290" marB="34290"/>
                </a:tc>
                <a:extLst>
                  <a:ext uri="{0D108BD9-81ED-4DB2-BD59-A6C34878D82A}">
                    <a16:rowId xmlns:a16="http://schemas.microsoft.com/office/drawing/2014/main" val="10003"/>
                  </a:ext>
                </a:extLst>
              </a:tr>
              <a:tr h="341993">
                <a:tc>
                  <a:txBody>
                    <a:bodyPr/>
                    <a:lstStyle/>
                    <a:p>
                      <a:r>
                        <a:rPr lang="en-US" sz="1100" dirty="0"/>
                        <a:t>Per Capital Income in las 12 months</a:t>
                      </a:r>
                    </a:p>
                  </a:txBody>
                  <a:tcPr marL="68580" marR="68580" marT="34290" marB="34290"/>
                </a:tc>
                <a:tc>
                  <a:txBody>
                    <a:bodyPr/>
                    <a:lstStyle/>
                    <a:p>
                      <a:r>
                        <a:rPr lang="en-US" sz="1100" dirty="0"/>
                        <a:t>$24,715</a:t>
                      </a:r>
                    </a:p>
                  </a:txBody>
                  <a:tcPr marL="68580" marR="68580" marT="34290" marB="34290"/>
                </a:tc>
                <a:tc>
                  <a:txBody>
                    <a:bodyPr/>
                    <a:lstStyle/>
                    <a:p>
                      <a:r>
                        <a:rPr lang="en-US" sz="1100" dirty="0"/>
                        <a:t>$32,924</a:t>
                      </a:r>
                    </a:p>
                  </a:txBody>
                  <a:tcPr marL="68580" marR="68580" marT="34290" marB="34290"/>
                </a:tc>
                <a:tc>
                  <a:txBody>
                    <a:bodyPr/>
                    <a:lstStyle/>
                    <a:p>
                      <a:r>
                        <a:rPr lang="en-US" sz="1100" dirty="0"/>
                        <a:t>$31,177</a:t>
                      </a:r>
                    </a:p>
                  </a:txBody>
                  <a:tcPr marL="68580" marR="68580" marT="34290" marB="34290"/>
                </a:tc>
                <a:extLst>
                  <a:ext uri="{0D108BD9-81ED-4DB2-BD59-A6C34878D82A}">
                    <a16:rowId xmlns:a16="http://schemas.microsoft.com/office/drawing/2014/main" val="10004"/>
                  </a:ext>
                </a:extLst>
              </a:tr>
              <a:tr h="341993">
                <a:tc>
                  <a:txBody>
                    <a:bodyPr/>
                    <a:lstStyle/>
                    <a:p>
                      <a:r>
                        <a:rPr lang="en-US" sz="1100" dirty="0"/>
                        <a:t>Public Health Insurance Coverage Alone</a:t>
                      </a:r>
                    </a:p>
                  </a:txBody>
                  <a:tcPr marL="68580" marR="68580" marT="34290" marB="34290"/>
                </a:tc>
                <a:tc>
                  <a:txBody>
                    <a:bodyPr/>
                    <a:lstStyle/>
                    <a:p>
                      <a:r>
                        <a:rPr lang="en-US" sz="1100" dirty="0"/>
                        <a:t>19.8%</a:t>
                      </a:r>
                    </a:p>
                  </a:txBody>
                  <a:tcPr marL="68580" marR="68580" marT="34290" marB="34290"/>
                </a:tc>
                <a:tc>
                  <a:txBody>
                    <a:bodyPr/>
                    <a:lstStyle/>
                    <a:p>
                      <a:r>
                        <a:rPr lang="en-US" sz="1100" dirty="0"/>
                        <a:t>20.2%</a:t>
                      </a:r>
                    </a:p>
                  </a:txBody>
                  <a:tcPr marL="68580" marR="68580" marT="34290" marB="34290"/>
                </a:tc>
                <a:tc>
                  <a:txBody>
                    <a:bodyPr/>
                    <a:lstStyle/>
                    <a:p>
                      <a:r>
                        <a:rPr lang="en-US" sz="1100" dirty="0"/>
                        <a:t>19.6%</a:t>
                      </a:r>
                    </a:p>
                  </a:txBody>
                  <a:tcPr marL="68580" marR="68580" marT="34290" marB="34290"/>
                </a:tc>
                <a:extLst>
                  <a:ext uri="{0D108BD9-81ED-4DB2-BD59-A6C34878D82A}">
                    <a16:rowId xmlns:a16="http://schemas.microsoft.com/office/drawing/2014/main" val="10005"/>
                  </a:ext>
                </a:extLst>
              </a:tr>
              <a:tr h="228600">
                <a:tc>
                  <a:txBody>
                    <a:bodyPr/>
                    <a:lstStyle/>
                    <a:p>
                      <a:r>
                        <a:rPr lang="en-US" sz="1100" dirty="0"/>
                        <a:t>Unemployment Rates</a:t>
                      </a:r>
                    </a:p>
                  </a:txBody>
                  <a:tcPr marL="68580" marR="68580" marT="34290" marB="34290"/>
                </a:tc>
                <a:tc>
                  <a:txBody>
                    <a:bodyPr/>
                    <a:lstStyle/>
                    <a:p>
                      <a:r>
                        <a:rPr lang="en-US" sz="1100" dirty="0"/>
                        <a:t>4.3%</a:t>
                      </a:r>
                    </a:p>
                  </a:txBody>
                  <a:tcPr marL="68580" marR="68580" marT="34290" marB="34290"/>
                </a:tc>
                <a:tc>
                  <a:txBody>
                    <a:bodyPr/>
                    <a:lstStyle/>
                    <a:p>
                      <a:r>
                        <a:rPr lang="en-US" sz="1100" dirty="0"/>
                        <a:t>5.0%</a:t>
                      </a:r>
                    </a:p>
                  </a:txBody>
                  <a:tcPr marL="68580" marR="68580" marT="34290" marB="34290"/>
                </a:tc>
                <a:tc>
                  <a:txBody>
                    <a:bodyPr/>
                    <a:lstStyle/>
                    <a:p>
                      <a:r>
                        <a:rPr lang="en-US" sz="1100" dirty="0"/>
                        <a:t>2.6%</a:t>
                      </a:r>
                    </a:p>
                  </a:txBody>
                  <a:tcPr marL="68580" marR="68580" marT="34290" marB="34290"/>
                </a:tc>
                <a:extLst>
                  <a:ext uri="{0D108BD9-81ED-4DB2-BD59-A6C34878D82A}">
                    <a16:rowId xmlns:a16="http://schemas.microsoft.com/office/drawing/2014/main" val="10006"/>
                  </a:ext>
                </a:extLst>
              </a:tr>
              <a:tr h="341993">
                <a:tc>
                  <a:txBody>
                    <a:bodyPr/>
                    <a:lstStyle/>
                    <a:p>
                      <a:r>
                        <a:rPr lang="en-US" sz="1100" dirty="0"/>
                        <a:t>Children in single-parent households</a:t>
                      </a:r>
                    </a:p>
                  </a:txBody>
                  <a:tcPr marL="68580" marR="68580" marT="34290" marB="34290"/>
                </a:tc>
                <a:tc>
                  <a:txBody>
                    <a:bodyPr/>
                    <a:lstStyle/>
                    <a:p>
                      <a:r>
                        <a:rPr lang="en-US" sz="1100" dirty="0"/>
                        <a:t>34%</a:t>
                      </a:r>
                    </a:p>
                  </a:txBody>
                  <a:tcPr marL="68580" marR="68580" marT="34290" marB="34290"/>
                </a:tc>
                <a:tc>
                  <a:txBody>
                    <a:bodyPr/>
                    <a:lstStyle/>
                    <a:p>
                      <a:r>
                        <a:rPr lang="en-US" sz="1100" dirty="0"/>
                        <a:t>34%</a:t>
                      </a:r>
                    </a:p>
                  </a:txBody>
                  <a:tcPr marL="68580" marR="68580" marT="34290" marB="34290"/>
                </a:tc>
                <a:tc>
                  <a:txBody>
                    <a:bodyPr/>
                    <a:lstStyle/>
                    <a:p>
                      <a:r>
                        <a:rPr lang="en-US" sz="1100" dirty="0"/>
                        <a:t>20%</a:t>
                      </a:r>
                    </a:p>
                  </a:txBody>
                  <a:tcPr marL="68580" marR="68580" marT="34290" marB="34290"/>
                </a:tc>
                <a:extLst>
                  <a:ext uri="{0D108BD9-81ED-4DB2-BD59-A6C34878D82A}">
                    <a16:rowId xmlns:a16="http://schemas.microsoft.com/office/drawing/2014/main" val="10007"/>
                  </a:ext>
                </a:extLst>
              </a:tr>
              <a:tr h="341993">
                <a:tc>
                  <a:txBody>
                    <a:bodyPr/>
                    <a:lstStyle/>
                    <a:p>
                      <a:r>
                        <a:rPr lang="en-US" sz="1100" dirty="0"/>
                        <a:t>Children eligible for free or reduced lunch</a:t>
                      </a:r>
                    </a:p>
                  </a:txBody>
                  <a:tcPr marL="68580" marR="68580" marT="34290" marB="34290"/>
                </a:tc>
                <a:tc>
                  <a:txBody>
                    <a:bodyPr/>
                    <a:lstStyle/>
                    <a:p>
                      <a:r>
                        <a:rPr lang="en-US" sz="1100" dirty="0"/>
                        <a:t>49%</a:t>
                      </a:r>
                    </a:p>
                  </a:txBody>
                  <a:tcPr marL="68580" marR="68580" marT="34290" marB="34290"/>
                </a:tc>
                <a:tc>
                  <a:txBody>
                    <a:bodyPr/>
                    <a:lstStyle/>
                    <a:p>
                      <a:r>
                        <a:rPr lang="en-US" sz="1100" dirty="0"/>
                        <a:t>50%</a:t>
                      </a:r>
                    </a:p>
                  </a:txBody>
                  <a:tcPr marL="68580" marR="68580" marT="34290" marB="34290"/>
                </a:tc>
                <a:tc>
                  <a:txBody>
                    <a:bodyPr/>
                    <a:lstStyle/>
                    <a:p>
                      <a:r>
                        <a:rPr lang="en-US" sz="1100" dirty="0"/>
                        <a:t>32%</a:t>
                      </a:r>
                    </a:p>
                  </a:txBody>
                  <a:tcPr marL="68580" marR="68580" marT="34290" marB="34290"/>
                </a:tc>
                <a:extLst>
                  <a:ext uri="{0D108BD9-81ED-4DB2-BD59-A6C34878D82A}">
                    <a16:rowId xmlns:a16="http://schemas.microsoft.com/office/drawing/2014/main" val="10008"/>
                  </a:ext>
                </a:extLst>
              </a:tr>
              <a:tr h="341993">
                <a:tc>
                  <a:txBody>
                    <a:bodyPr/>
                    <a:lstStyle/>
                    <a:p>
                      <a:r>
                        <a:rPr lang="en-US" sz="1100" dirty="0"/>
                        <a:t>Persons below 150%</a:t>
                      </a:r>
                      <a:r>
                        <a:rPr lang="en-US" sz="1100" baseline="0" dirty="0"/>
                        <a:t> Federal Poverty Level</a:t>
                      </a:r>
                      <a:endParaRPr lang="en-US" sz="1100" dirty="0"/>
                    </a:p>
                  </a:txBody>
                  <a:tcPr marL="68580" marR="68580" marT="34290" marB="34290"/>
                </a:tc>
                <a:tc>
                  <a:txBody>
                    <a:bodyPr/>
                    <a:lstStyle/>
                    <a:p>
                      <a:r>
                        <a:rPr lang="en-US" sz="1100" dirty="0"/>
                        <a:t>6,763</a:t>
                      </a:r>
                    </a:p>
                  </a:txBody>
                  <a:tcPr marL="68580" marR="68580" marT="34290" marB="34290"/>
                </a:tc>
                <a:tc>
                  <a:txBody>
                    <a:bodyPr/>
                    <a:lstStyle/>
                    <a:p>
                      <a:r>
                        <a:rPr lang="en-US" sz="1100" dirty="0"/>
                        <a:t>2,7650,295</a:t>
                      </a:r>
                    </a:p>
                  </a:txBody>
                  <a:tcPr marL="68580" marR="68580" marT="34290" marB="34290"/>
                </a:tc>
                <a:tc>
                  <a:txBody>
                    <a:bodyPr/>
                    <a:lstStyle/>
                    <a:p>
                      <a:r>
                        <a:rPr lang="en-US" sz="1100" dirty="0"/>
                        <a:t>74,202,606</a:t>
                      </a:r>
                    </a:p>
                  </a:txBody>
                  <a:tcPr marL="68580" marR="68580" marT="34290" marB="34290"/>
                </a:tc>
                <a:extLst>
                  <a:ext uri="{0D108BD9-81ED-4DB2-BD59-A6C34878D82A}">
                    <a16:rowId xmlns:a16="http://schemas.microsoft.com/office/drawing/2014/main" val="10009"/>
                  </a:ext>
                </a:extLst>
              </a:tr>
            </a:tbl>
          </a:graphicData>
        </a:graphic>
      </p:graphicFrame>
      <p:sp>
        <p:nvSpPr>
          <p:cNvPr id="5" name="Rectangle 4"/>
          <p:cNvSpPr/>
          <p:nvPr/>
        </p:nvSpPr>
        <p:spPr>
          <a:xfrm>
            <a:off x="1979263" y="5557602"/>
            <a:ext cx="4572000" cy="430887"/>
          </a:xfrm>
          <a:prstGeom prst="rect">
            <a:avLst/>
          </a:prstGeom>
        </p:spPr>
        <p:txBody>
          <a:bodyPr>
            <a:spAutoFit/>
          </a:bodyPr>
          <a:lstStyle/>
          <a:p>
            <a:pPr defTabSz="342900"/>
            <a:r>
              <a:rPr lang="en-US" sz="825" baseline="30000" dirty="0">
                <a:solidFill>
                  <a:srgbClr val="505153"/>
                </a:solidFill>
                <a:latin typeface="Trebuchet MS" panose="020B0603020202020204"/>
                <a:ea typeface="Verdana" panose="020B0604030504040204" pitchFamily="34" charset="0"/>
                <a:cs typeface="Calibri" panose="020F0502020204030204" pitchFamily="34" charset="0"/>
              </a:rPr>
              <a:t>County, State, and Top U.S. Performers Social &amp; Economic Factors data from </a:t>
            </a:r>
            <a:r>
              <a:rPr lang="en-US" sz="825" u="sng" baseline="30000" dirty="0">
                <a:solidFill>
                  <a:srgbClr val="396AB3"/>
                </a:solidFill>
                <a:latin typeface="Trebuchet MS" panose="020B0603020202020204"/>
                <a:ea typeface="Verdana" panose="020B0604030504040204" pitchFamily="34" charset="0"/>
                <a:cs typeface="Calibri" panose="020F0502020204030204" pitchFamily="34" charset="0"/>
                <a:hlinkClick r:id="rId3"/>
              </a:rPr>
              <a:t>County Health Rankings &amp; Roadmaps. </a:t>
            </a:r>
            <a:endParaRPr lang="en-US" sz="825" u="sng" baseline="30000" dirty="0">
              <a:solidFill>
                <a:srgbClr val="396AB3"/>
              </a:solidFill>
              <a:latin typeface="Trebuchet MS" panose="020B0603020202020204"/>
              <a:ea typeface="Verdana" panose="020B0604030504040204" pitchFamily="34" charset="0"/>
              <a:cs typeface="Calibri" panose="020F0502020204030204" pitchFamily="34" charset="0"/>
            </a:endParaRPr>
          </a:p>
          <a:p>
            <a:pPr defTabSz="342900"/>
            <a:r>
              <a:rPr lang="en-US" sz="825" dirty="0">
                <a:solidFill>
                  <a:srgbClr val="505153"/>
                </a:solidFill>
                <a:latin typeface="Trebuchet MS" panose="020B0603020202020204"/>
                <a:ea typeface="Verdana" panose="020B0604030504040204" pitchFamily="34" charset="0"/>
                <a:cs typeface="Calibri" panose="020F0502020204030204" pitchFamily="34" charset="0"/>
              </a:rPr>
              <a:t>United States Census Bureau </a:t>
            </a:r>
            <a:r>
              <a:rPr lang="en-US" sz="825" u="sng" dirty="0">
                <a:solidFill>
                  <a:srgbClr val="396AB3"/>
                </a:solidFill>
                <a:latin typeface="Trebuchet MS" panose="020B0603020202020204"/>
                <a:ea typeface="Verdana" panose="020B0604030504040204" pitchFamily="34" charset="0"/>
                <a:cs typeface="Calibri" panose="020F0502020204030204" pitchFamily="34" charset="0"/>
                <a:hlinkClick r:id="rId4"/>
              </a:rPr>
              <a:t>American </a:t>
            </a:r>
            <a:r>
              <a:rPr lang="en-US" sz="825" u="sng" dirty="0" err="1">
                <a:solidFill>
                  <a:srgbClr val="396AB3"/>
                </a:solidFill>
                <a:latin typeface="Trebuchet MS" panose="020B0603020202020204"/>
                <a:ea typeface="Verdana" panose="020B0604030504040204" pitchFamily="34" charset="0"/>
                <a:cs typeface="Calibri" panose="020F0502020204030204" pitchFamily="34" charset="0"/>
                <a:hlinkClick r:id="rId4"/>
              </a:rPr>
              <a:t>FactFinder</a:t>
            </a:r>
            <a:r>
              <a:rPr lang="en-US" sz="825" dirty="0">
                <a:solidFill>
                  <a:srgbClr val="505153"/>
                </a:solidFill>
                <a:latin typeface="Trebuchet MS" panose="020B0603020202020204"/>
                <a:ea typeface="Verdana" panose="020B0604030504040204" pitchFamily="34" charset="0"/>
                <a:cs typeface="Calibri" panose="020F0502020204030204" pitchFamily="34" charset="0"/>
              </a:rPr>
              <a:t>.</a:t>
            </a:r>
          </a:p>
          <a:p>
            <a:pPr defTabSz="342900"/>
            <a:r>
              <a:rPr lang="en-US" sz="825" dirty="0">
                <a:solidFill>
                  <a:srgbClr val="505153"/>
                </a:solidFill>
                <a:latin typeface="Trebuchet MS" panose="020B0603020202020204"/>
                <a:ea typeface="Verdana" panose="020B0604030504040204" pitchFamily="34" charset="0"/>
                <a:cs typeface="Calibri" panose="020F0502020204030204" pitchFamily="34" charset="0"/>
              </a:rPr>
              <a:t>County, state and national data from </a:t>
            </a:r>
            <a:r>
              <a:rPr lang="en-US" sz="825" u="sng" dirty="0">
                <a:solidFill>
                  <a:srgbClr val="396AB3"/>
                </a:solidFill>
                <a:latin typeface="Trebuchet MS" panose="020B0603020202020204"/>
                <a:ea typeface="Verdana" panose="020B0604030504040204" pitchFamily="34" charset="0"/>
                <a:cs typeface="Calibri" panose="020F0502020204030204" pitchFamily="34" charset="0"/>
                <a:hlinkClick r:id="rId5"/>
              </a:rPr>
              <a:t>American </a:t>
            </a:r>
            <a:r>
              <a:rPr lang="en-US" sz="825" u="sng" dirty="0" err="1">
                <a:solidFill>
                  <a:srgbClr val="396AB3"/>
                </a:solidFill>
                <a:latin typeface="Trebuchet MS" panose="020B0603020202020204"/>
                <a:ea typeface="Verdana" panose="020B0604030504040204" pitchFamily="34" charset="0"/>
                <a:cs typeface="Calibri" panose="020F0502020204030204" pitchFamily="34" charset="0"/>
                <a:hlinkClick r:id="rId5"/>
              </a:rPr>
              <a:t>FactFinder</a:t>
            </a:r>
            <a:r>
              <a:rPr lang="en-US" sz="825" dirty="0">
                <a:solidFill>
                  <a:srgbClr val="505153"/>
                </a:solidFill>
                <a:latin typeface="Trebuchet MS" panose="020B0603020202020204"/>
                <a:ea typeface="Verdana" panose="020B0604030504040204" pitchFamily="34" charset="0"/>
                <a:cs typeface="Calibri" panose="020F0502020204030204" pitchFamily="34" charset="0"/>
              </a:rPr>
              <a:t>. </a:t>
            </a:r>
            <a:endParaRPr lang="en-US" sz="825" dirty="0">
              <a:solidFill>
                <a:prstClr val="black"/>
              </a:solidFill>
              <a:latin typeface="Trebuchet MS" panose="020B0603020202020204"/>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21601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27A7"/>
                </a:solidFill>
              </a:rPr>
              <a:t>Health Behaviors</a:t>
            </a:r>
          </a:p>
        </p:txBody>
      </p:sp>
      <p:graphicFrame>
        <p:nvGraphicFramePr>
          <p:cNvPr id="4" name="Content Placeholder 3"/>
          <p:cNvGraphicFramePr>
            <a:graphicFrameLocks noGrp="1"/>
          </p:cNvGraphicFramePr>
          <p:nvPr>
            <p:ph idx="1"/>
          </p:nvPr>
        </p:nvGraphicFramePr>
        <p:xfrm>
          <a:off x="2032001" y="2053424"/>
          <a:ext cx="6447106" cy="3164478"/>
        </p:xfrm>
        <a:graphic>
          <a:graphicData uri="http://schemas.openxmlformats.org/drawingml/2006/table">
            <a:tbl>
              <a:tblPr firstRow="1" bandRow="1">
                <a:tableStyleId>{85BE263C-DBD7-4A20-BB59-AAB30ACAA65A}</a:tableStyleId>
              </a:tblPr>
              <a:tblGrid>
                <a:gridCol w="3519622">
                  <a:extLst>
                    <a:ext uri="{9D8B030D-6E8A-4147-A177-3AD203B41FA5}">
                      <a16:colId xmlns:a16="http://schemas.microsoft.com/office/drawing/2014/main" val="20000"/>
                    </a:ext>
                  </a:extLst>
                </a:gridCol>
                <a:gridCol w="982205">
                  <a:extLst>
                    <a:ext uri="{9D8B030D-6E8A-4147-A177-3AD203B41FA5}">
                      <a16:colId xmlns:a16="http://schemas.microsoft.com/office/drawing/2014/main" val="20001"/>
                    </a:ext>
                  </a:extLst>
                </a:gridCol>
                <a:gridCol w="929899">
                  <a:extLst>
                    <a:ext uri="{9D8B030D-6E8A-4147-A177-3AD203B41FA5}">
                      <a16:colId xmlns:a16="http://schemas.microsoft.com/office/drawing/2014/main" val="20002"/>
                    </a:ext>
                  </a:extLst>
                </a:gridCol>
                <a:gridCol w="1015380">
                  <a:extLst>
                    <a:ext uri="{9D8B030D-6E8A-4147-A177-3AD203B41FA5}">
                      <a16:colId xmlns:a16="http://schemas.microsoft.com/office/drawing/2014/main" val="20003"/>
                    </a:ext>
                  </a:extLst>
                </a:gridCol>
              </a:tblGrid>
              <a:tr h="388620">
                <a:tc>
                  <a:txBody>
                    <a:bodyPr/>
                    <a:lstStyle/>
                    <a:p>
                      <a:endParaRPr lang="en-US" sz="1100" dirty="0"/>
                    </a:p>
                  </a:txBody>
                  <a:tcPr marL="68580" marR="68580" marT="34290" marB="34290">
                    <a:solidFill>
                      <a:srgbClr val="1AD9CF"/>
                    </a:solidFill>
                  </a:tcPr>
                </a:tc>
                <a:tc>
                  <a:txBody>
                    <a:bodyPr/>
                    <a:lstStyle/>
                    <a:p>
                      <a:r>
                        <a:rPr lang="en-US" sz="1100" dirty="0"/>
                        <a:t>Randolph County</a:t>
                      </a:r>
                    </a:p>
                  </a:txBody>
                  <a:tcPr marL="68580" marR="68580" marT="34290" marB="34290">
                    <a:solidFill>
                      <a:srgbClr val="1AD9CF"/>
                    </a:solidFill>
                  </a:tcPr>
                </a:tc>
                <a:tc>
                  <a:txBody>
                    <a:bodyPr/>
                    <a:lstStyle/>
                    <a:p>
                      <a:r>
                        <a:rPr lang="en-US" sz="1100" dirty="0"/>
                        <a:t>Illinois</a:t>
                      </a:r>
                    </a:p>
                  </a:txBody>
                  <a:tcPr marL="68580" marR="68580" marT="34290" marB="34290">
                    <a:solidFill>
                      <a:srgbClr val="1AD9CF"/>
                    </a:solidFill>
                  </a:tcPr>
                </a:tc>
                <a:tc>
                  <a:txBody>
                    <a:bodyPr/>
                    <a:lstStyle/>
                    <a:p>
                      <a:r>
                        <a:rPr lang="en-US" sz="1100" dirty="0"/>
                        <a:t>TOP US Performers</a:t>
                      </a:r>
                    </a:p>
                  </a:txBody>
                  <a:tcPr marL="68580" marR="68580" marT="34290" marB="34290">
                    <a:solidFill>
                      <a:srgbClr val="1AD9CF"/>
                    </a:solidFill>
                  </a:tcPr>
                </a:tc>
                <a:extLst>
                  <a:ext uri="{0D108BD9-81ED-4DB2-BD59-A6C34878D82A}">
                    <a16:rowId xmlns:a16="http://schemas.microsoft.com/office/drawing/2014/main" val="10000"/>
                  </a:ext>
                </a:extLst>
              </a:tr>
              <a:tr h="341993">
                <a:tc>
                  <a:txBody>
                    <a:bodyPr/>
                    <a:lstStyle/>
                    <a:p>
                      <a:r>
                        <a:rPr lang="en-US" sz="1100" dirty="0"/>
                        <a:t>Adult Smoking</a:t>
                      </a:r>
                    </a:p>
                  </a:txBody>
                  <a:tcPr marL="68580" marR="68580" marT="34290" marB="34290"/>
                </a:tc>
                <a:tc>
                  <a:txBody>
                    <a:bodyPr/>
                    <a:lstStyle/>
                    <a:p>
                      <a:r>
                        <a:rPr lang="en-US" sz="1100" dirty="0"/>
                        <a:t>17%</a:t>
                      </a:r>
                    </a:p>
                  </a:txBody>
                  <a:tcPr marL="68580" marR="68580" marT="34290" marB="34290"/>
                </a:tc>
                <a:tc>
                  <a:txBody>
                    <a:bodyPr/>
                    <a:lstStyle/>
                    <a:p>
                      <a:r>
                        <a:rPr lang="en-US" sz="1100" dirty="0"/>
                        <a:t>16%</a:t>
                      </a:r>
                    </a:p>
                  </a:txBody>
                  <a:tcPr marL="68580" marR="68580" marT="34290" marB="34290"/>
                </a:tc>
                <a:tc>
                  <a:txBody>
                    <a:bodyPr/>
                    <a:lstStyle/>
                    <a:p>
                      <a:r>
                        <a:rPr lang="en-US" sz="1100" dirty="0"/>
                        <a:t>14%</a:t>
                      </a:r>
                    </a:p>
                  </a:txBody>
                  <a:tcPr marL="68580" marR="68580" marT="34290" marB="34290"/>
                </a:tc>
                <a:extLst>
                  <a:ext uri="{0D108BD9-81ED-4DB2-BD59-A6C34878D82A}">
                    <a16:rowId xmlns:a16="http://schemas.microsoft.com/office/drawing/2014/main" val="10001"/>
                  </a:ext>
                </a:extLst>
              </a:tr>
              <a:tr h="228600">
                <a:tc>
                  <a:txBody>
                    <a:bodyPr/>
                    <a:lstStyle/>
                    <a:p>
                      <a:r>
                        <a:rPr lang="en-US" sz="1100" dirty="0"/>
                        <a:t>Physical Inactivity</a:t>
                      </a:r>
                    </a:p>
                  </a:txBody>
                  <a:tcPr marL="68580" marR="68580" marT="34290" marB="34290"/>
                </a:tc>
                <a:tc>
                  <a:txBody>
                    <a:bodyPr/>
                    <a:lstStyle/>
                    <a:p>
                      <a:r>
                        <a:rPr lang="en-US" sz="1100" dirty="0"/>
                        <a:t>25%</a:t>
                      </a:r>
                    </a:p>
                  </a:txBody>
                  <a:tcPr marL="68580" marR="68580" marT="34290" marB="34290"/>
                </a:tc>
                <a:tc>
                  <a:txBody>
                    <a:bodyPr/>
                    <a:lstStyle/>
                    <a:p>
                      <a:r>
                        <a:rPr lang="en-US" sz="1100" dirty="0"/>
                        <a:t>22%</a:t>
                      </a:r>
                    </a:p>
                  </a:txBody>
                  <a:tcPr marL="68580" marR="68580" marT="34290" marB="34290"/>
                </a:tc>
                <a:tc>
                  <a:txBody>
                    <a:bodyPr/>
                    <a:lstStyle/>
                    <a:p>
                      <a:r>
                        <a:rPr lang="en-US" sz="1100" dirty="0"/>
                        <a:t>19%</a:t>
                      </a:r>
                    </a:p>
                  </a:txBody>
                  <a:tcPr marL="68580" marR="68580" marT="34290" marB="34290"/>
                </a:tc>
                <a:extLst>
                  <a:ext uri="{0D108BD9-81ED-4DB2-BD59-A6C34878D82A}">
                    <a16:rowId xmlns:a16="http://schemas.microsoft.com/office/drawing/2014/main" val="10002"/>
                  </a:ext>
                </a:extLst>
              </a:tr>
              <a:tr h="228600">
                <a:tc>
                  <a:txBody>
                    <a:bodyPr/>
                    <a:lstStyle/>
                    <a:p>
                      <a:r>
                        <a:rPr lang="en-US" sz="1100" dirty="0"/>
                        <a:t>Drug Overdose per 100,000</a:t>
                      </a:r>
                    </a:p>
                  </a:txBody>
                  <a:tcPr marL="68580" marR="68580" marT="34290" marB="34290"/>
                </a:tc>
                <a:tc>
                  <a:txBody>
                    <a:bodyPr/>
                    <a:lstStyle/>
                    <a:p>
                      <a:r>
                        <a:rPr lang="en-US" sz="1100" dirty="0"/>
                        <a:t>17</a:t>
                      </a:r>
                    </a:p>
                  </a:txBody>
                  <a:tcPr marL="68580" marR="68580" marT="34290" marB="34290"/>
                </a:tc>
                <a:tc>
                  <a:txBody>
                    <a:bodyPr/>
                    <a:lstStyle/>
                    <a:p>
                      <a:r>
                        <a:rPr lang="en-US" sz="1100" dirty="0"/>
                        <a:t>18</a:t>
                      </a:r>
                    </a:p>
                  </a:txBody>
                  <a:tcPr marL="68580" marR="68580" marT="34290" marB="34290"/>
                </a:tc>
                <a:tc>
                  <a:txBody>
                    <a:bodyPr/>
                    <a:lstStyle/>
                    <a:p>
                      <a:r>
                        <a:rPr lang="en-US" sz="1100" dirty="0"/>
                        <a:t>10</a:t>
                      </a:r>
                    </a:p>
                  </a:txBody>
                  <a:tcPr marL="68580" marR="68580" marT="34290" marB="34290"/>
                </a:tc>
                <a:extLst>
                  <a:ext uri="{0D108BD9-81ED-4DB2-BD59-A6C34878D82A}">
                    <a16:rowId xmlns:a16="http://schemas.microsoft.com/office/drawing/2014/main" val="10003"/>
                  </a:ext>
                </a:extLst>
              </a:tr>
              <a:tr h="341993">
                <a:tc>
                  <a:txBody>
                    <a:bodyPr/>
                    <a:lstStyle/>
                    <a:p>
                      <a:r>
                        <a:rPr lang="en-US" sz="1100" dirty="0"/>
                        <a:t>Excessive Drinking</a:t>
                      </a:r>
                    </a:p>
                  </a:txBody>
                  <a:tcPr marL="68580" marR="68580" marT="34290" marB="34290"/>
                </a:tc>
                <a:tc>
                  <a:txBody>
                    <a:bodyPr/>
                    <a:lstStyle/>
                    <a:p>
                      <a:r>
                        <a:rPr lang="en-US" sz="1100" dirty="0"/>
                        <a:t>21%</a:t>
                      </a:r>
                    </a:p>
                  </a:txBody>
                  <a:tcPr marL="68580" marR="68580" marT="34290" marB="34290"/>
                </a:tc>
                <a:tc>
                  <a:txBody>
                    <a:bodyPr/>
                    <a:lstStyle/>
                    <a:p>
                      <a:r>
                        <a:rPr lang="en-US" sz="1100" dirty="0"/>
                        <a:t>21%</a:t>
                      </a:r>
                    </a:p>
                  </a:txBody>
                  <a:tcPr marL="68580" marR="68580" marT="34290" marB="34290"/>
                </a:tc>
                <a:tc>
                  <a:txBody>
                    <a:bodyPr/>
                    <a:lstStyle/>
                    <a:p>
                      <a:r>
                        <a:rPr lang="en-US" sz="1100" dirty="0"/>
                        <a:t>13%</a:t>
                      </a:r>
                    </a:p>
                  </a:txBody>
                  <a:tcPr marL="68580" marR="68580" marT="34290" marB="34290"/>
                </a:tc>
                <a:extLst>
                  <a:ext uri="{0D108BD9-81ED-4DB2-BD59-A6C34878D82A}">
                    <a16:rowId xmlns:a16="http://schemas.microsoft.com/office/drawing/2014/main" val="10004"/>
                  </a:ext>
                </a:extLst>
              </a:tr>
              <a:tr h="341993">
                <a:tc>
                  <a:txBody>
                    <a:bodyPr/>
                    <a:lstStyle/>
                    <a:p>
                      <a:r>
                        <a:rPr lang="en-US" sz="1100" dirty="0"/>
                        <a:t>Poor or Fair Health</a:t>
                      </a:r>
                    </a:p>
                  </a:txBody>
                  <a:tcPr marL="68580" marR="68580" marT="34290" marB="34290"/>
                </a:tc>
                <a:tc>
                  <a:txBody>
                    <a:bodyPr/>
                    <a:lstStyle/>
                    <a:p>
                      <a:r>
                        <a:rPr lang="en-US" sz="1100" dirty="0"/>
                        <a:t>16%</a:t>
                      </a:r>
                    </a:p>
                  </a:txBody>
                  <a:tcPr marL="68580" marR="68580" marT="34290" marB="34290"/>
                </a:tc>
                <a:tc>
                  <a:txBody>
                    <a:bodyPr/>
                    <a:lstStyle/>
                    <a:p>
                      <a:r>
                        <a:rPr lang="en-US" sz="1100" dirty="0"/>
                        <a:t>17%</a:t>
                      </a:r>
                    </a:p>
                  </a:txBody>
                  <a:tcPr marL="68580" marR="68580" marT="34290" marB="34290"/>
                </a:tc>
                <a:tc>
                  <a:txBody>
                    <a:bodyPr/>
                    <a:lstStyle/>
                    <a:p>
                      <a:r>
                        <a:rPr lang="en-US" sz="1100" dirty="0"/>
                        <a:t>12%</a:t>
                      </a:r>
                    </a:p>
                  </a:txBody>
                  <a:tcPr marL="68580" marR="68580" marT="34290" marB="34290"/>
                </a:tc>
                <a:extLst>
                  <a:ext uri="{0D108BD9-81ED-4DB2-BD59-A6C34878D82A}">
                    <a16:rowId xmlns:a16="http://schemas.microsoft.com/office/drawing/2014/main" val="10005"/>
                  </a:ext>
                </a:extLst>
              </a:tr>
              <a:tr h="228600">
                <a:tc>
                  <a:txBody>
                    <a:bodyPr/>
                    <a:lstStyle/>
                    <a:p>
                      <a:r>
                        <a:rPr lang="en-US" sz="1100" dirty="0"/>
                        <a:t>Teen Births per 1,000 females aged 15-19</a:t>
                      </a:r>
                    </a:p>
                  </a:txBody>
                  <a:tcPr marL="68580" marR="68580" marT="34290" marB="34290"/>
                </a:tc>
                <a:tc>
                  <a:txBody>
                    <a:bodyPr/>
                    <a:lstStyle/>
                    <a:p>
                      <a:r>
                        <a:rPr lang="en-US" sz="1100" dirty="0"/>
                        <a:t>32</a:t>
                      </a:r>
                    </a:p>
                  </a:txBody>
                  <a:tcPr marL="68580" marR="68580" marT="34290" marB="34290"/>
                </a:tc>
                <a:tc>
                  <a:txBody>
                    <a:bodyPr/>
                    <a:lstStyle/>
                    <a:p>
                      <a:r>
                        <a:rPr lang="en-US" sz="1100" dirty="0"/>
                        <a:t>23</a:t>
                      </a:r>
                    </a:p>
                  </a:txBody>
                  <a:tcPr marL="68580" marR="68580" marT="34290" marB="34290"/>
                </a:tc>
                <a:tc>
                  <a:txBody>
                    <a:bodyPr/>
                    <a:lstStyle/>
                    <a:p>
                      <a:r>
                        <a:rPr lang="en-US" sz="1100" dirty="0"/>
                        <a:t>14</a:t>
                      </a:r>
                    </a:p>
                  </a:txBody>
                  <a:tcPr marL="68580" marR="68580" marT="34290" marB="34290"/>
                </a:tc>
                <a:extLst>
                  <a:ext uri="{0D108BD9-81ED-4DB2-BD59-A6C34878D82A}">
                    <a16:rowId xmlns:a16="http://schemas.microsoft.com/office/drawing/2014/main" val="10006"/>
                  </a:ext>
                </a:extLst>
              </a:tr>
              <a:tr h="341993">
                <a:tc>
                  <a:txBody>
                    <a:bodyPr/>
                    <a:lstStyle/>
                    <a:p>
                      <a:r>
                        <a:rPr lang="en-US" sz="1100" dirty="0"/>
                        <a:t>Obese Adults &gt; age 20 BMI &gt; 30</a:t>
                      </a:r>
                    </a:p>
                  </a:txBody>
                  <a:tcPr marL="68580" marR="68580" marT="34290" marB="34290"/>
                </a:tc>
                <a:tc>
                  <a:txBody>
                    <a:bodyPr/>
                    <a:lstStyle/>
                    <a:p>
                      <a:r>
                        <a:rPr lang="en-US" sz="1100" dirty="0"/>
                        <a:t>28%</a:t>
                      </a:r>
                    </a:p>
                  </a:txBody>
                  <a:tcPr marL="68580" marR="68580" marT="34290" marB="34290"/>
                </a:tc>
                <a:tc>
                  <a:txBody>
                    <a:bodyPr/>
                    <a:lstStyle/>
                    <a:p>
                      <a:r>
                        <a:rPr lang="en-US" sz="1100" dirty="0"/>
                        <a:t>29%</a:t>
                      </a:r>
                    </a:p>
                  </a:txBody>
                  <a:tcPr marL="68580" marR="68580" marT="34290" marB="34290"/>
                </a:tc>
                <a:tc>
                  <a:txBody>
                    <a:bodyPr/>
                    <a:lstStyle/>
                    <a:p>
                      <a:r>
                        <a:rPr lang="en-US" sz="1100" dirty="0"/>
                        <a:t>26%</a:t>
                      </a:r>
                    </a:p>
                  </a:txBody>
                  <a:tcPr marL="68580" marR="68580" marT="34290" marB="34290"/>
                </a:tc>
                <a:extLst>
                  <a:ext uri="{0D108BD9-81ED-4DB2-BD59-A6C34878D82A}">
                    <a16:rowId xmlns:a16="http://schemas.microsoft.com/office/drawing/2014/main" val="10007"/>
                  </a:ext>
                </a:extLst>
              </a:tr>
              <a:tr h="341993">
                <a:tc>
                  <a:txBody>
                    <a:bodyPr/>
                    <a:lstStyle/>
                    <a:p>
                      <a:r>
                        <a:rPr lang="en-US" sz="1100" dirty="0"/>
                        <a:t>Alcohol Impaired Driving</a:t>
                      </a:r>
                    </a:p>
                  </a:txBody>
                  <a:tcPr marL="68580" marR="68580" marT="34290" marB="34290"/>
                </a:tc>
                <a:tc>
                  <a:txBody>
                    <a:bodyPr/>
                    <a:lstStyle/>
                    <a:p>
                      <a:r>
                        <a:rPr lang="en-US" sz="1100" dirty="0"/>
                        <a:t>29%</a:t>
                      </a:r>
                    </a:p>
                  </a:txBody>
                  <a:tcPr marL="68580" marR="68580" marT="34290" marB="34290"/>
                </a:tc>
                <a:tc>
                  <a:txBody>
                    <a:bodyPr/>
                    <a:lstStyle/>
                    <a:p>
                      <a:r>
                        <a:rPr lang="en-US" sz="1100" dirty="0"/>
                        <a:t>33%</a:t>
                      </a:r>
                    </a:p>
                  </a:txBody>
                  <a:tcPr marL="68580" marR="68580" marT="34290" marB="34290"/>
                </a:tc>
                <a:tc>
                  <a:txBody>
                    <a:bodyPr/>
                    <a:lstStyle/>
                    <a:p>
                      <a:r>
                        <a:rPr lang="en-US" sz="1100" dirty="0"/>
                        <a:t>13%</a:t>
                      </a:r>
                    </a:p>
                  </a:txBody>
                  <a:tcPr marL="68580" marR="68580" marT="34290" marB="34290"/>
                </a:tc>
                <a:extLst>
                  <a:ext uri="{0D108BD9-81ED-4DB2-BD59-A6C34878D82A}">
                    <a16:rowId xmlns:a16="http://schemas.microsoft.com/office/drawing/2014/main" val="10008"/>
                  </a:ext>
                </a:extLst>
              </a:tr>
              <a:tr h="341993">
                <a:tc>
                  <a:txBody>
                    <a:bodyPr/>
                    <a:lstStyle/>
                    <a:p>
                      <a:r>
                        <a:rPr lang="en-US" sz="1100" dirty="0"/>
                        <a:t>Poor Mental Health Days reported in the last 30 days</a:t>
                      </a:r>
                    </a:p>
                  </a:txBody>
                  <a:tcPr marL="68580" marR="68580" marT="34290" marB="34290"/>
                </a:tc>
                <a:tc>
                  <a:txBody>
                    <a:bodyPr/>
                    <a:lstStyle/>
                    <a:p>
                      <a:r>
                        <a:rPr lang="en-US" sz="1100" dirty="0"/>
                        <a:t>3.5</a:t>
                      </a:r>
                    </a:p>
                  </a:txBody>
                  <a:tcPr marL="68580" marR="68580" marT="34290" marB="34290"/>
                </a:tc>
                <a:tc>
                  <a:txBody>
                    <a:bodyPr/>
                    <a:lstStyle/>
                    <a:p>
                      <a:r>
                        <a:rPr lang="en-US" sz="1100" dirty="0"/>
                        <a:t>3.5</a:t>
                      </a:r>
                    </a:p>
                  </a:txBody>
                  <a:tcPr marL="68580" marR="68580" marT="34290" marB="34290"/>
                </a:tc>
                <a:tc>
                  <a:txBody>
                    <a:bodyPr/>
                    <a:lstStyle/>
                    <a:p>
                      <a:r>
                        <a:rPr lang="en-US" sz="1100" dirty="0"/>
                        <a:t>3.1</a:t>
                      </a:r>
                    </a:p>
                  </a:txBody>
                  <a:tcPr marL="68580" marR="68580" marT="34290" marB="34290"/>
                </a:tc>
                <a:extLst>
                  <a:ext uri="{0D108BD9-81ED-4DB2-BD59-A6C34878D82A}">
                    <a16:rowId xmlns:a16="http://schemas.microsoft.com/office/drawing/2014/main" val="10009"/>
                  </a:ext>
                </a:extLst>
              </a:tr>
            </a:tbl>
          </a:graphicData>
        </a:graphic>
      </p:graphicFrame>
      <p:sp>
        <p:nvSpPr>
          <p:cNvPr id="3" name="Rectangle 2"/>
          <p:cNvSpPr/>
          <p:nvPr/>
        </p:nvSpPr>
        <p:spPr>
          <a:xfrm>
            <a:off x="1944392" y="5764890"/>
            <a:ext cx="5995907" cy="176972"/>
          </a:xfrm>
          <a:prstGeom prst="rect">
            <a:avLst/>
          </a:prstGeom>
        </p:spPr>
        <p:txBody>
          <a:bodyPr wrap="square">
            <a:spAutoFit/>
          </a:bodyPr>
          <a:lstStyle/>
          <a:p>
            <a:pPr defTabSz="342900"/>
            <a:r>
              <a:rPr lang="en-US" sz="825" baseline="30000" dirty="0">
                <a:solidFill>
                  <a:srgbClr val="505153"/>
                </a:solidFill>
                <a:latin typeface="Trebuchet MS" panose="020B0603020202020204"/>
                <a:ea typeface="Verdana" panose="020B0604030504040204" pitchFamily="34" charset="0"/>
                <a:cs typeface="Times New Roman" panose="02020603050405020304" pitchFamily="18" charset="0"/>
              </a:rPr>
              <a:t>County, State, and Top U.S. Performers Health Outcomes data from </a:t>
            </a:r>
            <a:r>
              <a:rPr lang="en-US" sz="825" u="sng" baseline="30000" dirty="0">
                <a:solidFill>
                  <a:srgbClr val="396AB3"/>
                </a:solidFill>
                <a:latin typeface="Trebuchet MS" panose="020B0603020202020204"/>
                <a:ea typeface="Verdana" panose="020B0604030504040204" pitchFamily="34" charset="0"/>
                <a:cs typeface="Times New Roman" panose="02020603050405020304" pitchFamily="18" charset="0"/>
                <a:hlinkClick r:id="rId3"/>
              </a:rPr>
              <a:t>County Health Rankings &amp; Roadmaps. </a:t>
            </a:r>
            <a:r>
              <a:rPr lang="en-US" sz="825" baseline="30000" dirty="0">
                <a:solidFill>
                  <a:srgbClr val="505153"/>
                </a:solidFill>
                <a:latin typeface="Trebuchet MS" panose="020B0603020202020204"/>
                <a:ea typeface="Verdan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372392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384157" y="1659288"/>
            <a:ext cx="5317856" cy="3748653"/>
          </a:xfrm>
          <a:prstGeom prst="rect">
            <a:avLst/>
          </a:prstGeom>
        </p:spPr>
      </p:pic>
      <p:sp>
        <p:nvSpPr>
          <p:cNvPr id="8" name="Rectangle 7"/>
          <p:cNvSpPr/>
          <p:nvPr/>
        </p:nvSpPr>
        <p:spPr>
          <a:xfrm>
            <a:off x="1884337" y="5612374"/>
            <a:ext cx="8723609" cy="799834"/>
          </a:xfrm>
          <a:prstGeom prst="rect">
            <a:avLst/>
          </a:prstGeom>
        </p:spPr>
        <p:txBody>
          <a:bodyPr wrap="square">
            <a:spAutoFit/>
          </a:bodyPr>
          <a:lstStyle/>
          <a:p>
            <a:pPr defTabSz="342900">
              <a:lnSpc>
                <a:spcPct val="115000"/>
              </a:lnSpc>
            </a:pPr>
            <a:r>
              <a:rPr lang="en-US" sz="825" dirty="0">
                <a:solidFill>
                  <a:srgbClr val="505153"/>
                </a:solidFill>
                <a:latin typeface="Trebuchet MS" panose="020B0603020202020204"/>
                <a:ea typeface="Times New Roman" panose="02020603050405020304" pitchFamily="18" charset="0"/>
                <a:cs typeface="Times New Roman" panose="02020603050405020304" pitchFamily="18" charset="0"/>
              </a:rPr>
              <a:t>Fig.1. Primary care physicians in Randolph County, IL County, State, and National Trends, 2010-2016. Graph from County Health Rankings, </a:t>
            </a:r>
            <a:r>
              <a:rPr lang="en-US" sz="825" i="1" dirty="0">
                <a:solidFill>
                  <a:srgbClr val="505153"/>
                </a:solidFill>
                <a:latin typeface="Trebuchet MS" panose="020B0603020202020204"/>
                <a:ea typeface="Times New Roman" panose="02020603050405020304" pitchFamily="18" charset="0"/>
                <a:cs typeface="Times New Roman" panose="02020603050405020304" pitchFamily="18" charset="0"/>
              </a:rPr>
              <a:t>Randolph County, IL</a:t>
            </a:r>
            <a:r>
              <a:rPr lang="en-US" sz="825" dirty="0">
                <a:solidFill>
                  <a:srgbClr val="505153"/>
                </a:solidFill>
                <a:latin typeface="Trebuchet MS" panose="020B0603020202020204"/>
                <a:ea typeface="Times New Roman" panose="02020603050405020304" pitchFamily="18" charset="0"/>
                <a:cs typeface="Times New Roman" panose="02020603050405020304" pitchFamily="18" charset="0"/>
              </a:rPr>
              <a:t>. Retrieved from </a:t>
            </a:r>
            <a:r>
              <a:rPr lang="en-US" sz="825" u="sng" dirty="0">
                <a:solidFill>
                  <a:srgbClr val="396AB3"/>
                </a:solidFill>
                <a:latin typeface="Trebuchet MS" panose="020B0603020202020204"/>
                <a:ea typeface="Times New Roman" panose="02020603050405020304" pitchFamily="18" charset="0"/>
                <a:cs typeface="Times New Roman" panose="02020603050405020304" pitchFamily="18" charset="0"/>
                <a:hlinkClick r:id="rId4"/>
              </a:rPr>
              <a:t>https://www.countyhealthrankings.org/app/illinois/2019/rankings/randolph/county/outcomes/overall/snapshot</a:t>
            </a:r>
            <a:r>
              <a:rPr lang="en-US" sz="825" dirty="0">
                <a:solidFill>
                  <a:srgbClr val="505153"/>
                </a:solidFill>
                <a:latin typeface="Trebuchet MS" panose="020B0603020202020204"/>
                <a:ea typeface="Times New Roman" panose="02020603050405020304" pitchFamily="18" charset="0"/>
                <a:cs typeface="Times New Roman" panose="02020603050405020304" pitchFamily="18" charset="0"/>
              </a:rPr>
              <a:t>  </a:t>
            </a:r>
            <a:endParaRPr lang="en-US" sz="825" dirty="0">
              <a:solidFill>
                <a:srgbClr val="505153"/>
              </a:solidFill>
              <a:latin typeface="Trebuchet MS" panose="020B0603020202020204"/>
              <a:ea typeface="Verdana" panose="020B0604030504040204" pitchFamily="34" charset="0"/>
              <a:cs typeface="Times New Roman" panose="02020603050405020304" pitchFamily="18" charset="0"/>
            </a:endParaRPr>
          </a:p>
          <a:p>
            <a:pPr defTabSz="342900"/>
            <a:br>
              <a:rPr lang="en-US" sz="1350" dirty="0">
                <a:solidFill>
                  <a:srgbClr val="505153"/>
                </a:solidFill>
                <a:latin typeface="Verdana" panose="020B0604030504040204" pitchFamily="34" charset="0"/>
                <a:ea typeface="Times New Roman" panose="02020603050405020304" pitchFamily="18" charset="0"/>
                <a:cs typeface="Times New Roman" panose="02020603050405020304" pitchFamily="18" charset="0"/>
              </a:rPr>
            </a:br>
            <a:endParaRPr lang="en-US" sz="1350" dirty="0">
              <a:solidFill>
                <a:prstClr val="black"/>
              </a:solidFill>
              <a:latin typeface="Trebuchet MS" panose="020B0603020202020204"/>
            </a:endParaRPr>
          </a:p>
        </p:txBody>
      </p:sp>
      <p:sp>
        <p:nvSpPr>
          <p:cNvPr id="9" name="Title 1"/>
          <p:cNvSpPr>
            <a:spLocks noGrp="1"/>
          </p:cNvSpPr>
          <p:nvPr>
            <p:ph type="title"/>
          </p:nvPr>
        </p:nvSpPr>
        <p:spPr>
          <a:xfrm>
            <a:off x="2049437" y="1087923"/>
            <a:ext cx="6447501" cy="990600"/>
          </a:xfrm>
        </p:spPr>
        <p:txBody>
          <a:bodyPr/>
          <a:lstStyle/>
          <a:p>
            <a:r>
              <a:rPr lang="en-US" dirty="0">
                <a:solidFill>
                  <a:srgbClr val="2227A7"/>
                </a:solidFill>
              </a:rPr>
              <a:t>Clinical Care</a:t>
            </a:r>
          </a:p>
        </p:txBody>
      </p:sp>
    </p:spTree>
    <p:extLst>
      <p:ext uri="{BB962C8B-B14F-4D97-AF65-F5344CB8AC3E}">
        <p14:creationId xmlns:p14="http://schemas.microsoft.com/office/powerpoint/2010/main" val="4250194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27A7"/>
                </a:solidFill>
              </a:rPr>
              <a:t>Health Outcomes</a:t>
            </a:r>
          </a:p>
        </p:txBody>
      </p:sp>
      <p:graphicFrame>
        <p:nvGraphicFramePr>
          <p:cNvPr id="7" name="Table 6"/>
          <p:cNvGraphicFramePr>
            <a:graphicFrameLocks noGrp="1"/>
          </p:cNvGraphicFramePr>
          <p:nvPr/>
        </p:nvGraphicFramePr>
        <p:xfrm>
          <a:off x="2032002" y="1967962"/>
          <a:ext cx="6096001" cy="1794510"/>
        </p:xfrm>
        <a:graphic>
          <a:graphicData uri="http://schemas.openxmlformats.org/drawingml/2006/table">
            <a:tbl>
              <a:tblPr firstRow="1" bandRow="1">
                <a:tableStyleId>{85BE263C-DBD7-4A20-BB59-AAB30ACAA65A}</a:tableStyleId>
              </a:tblPr>
              <a:tblGrid>
                <a:gridCol w="3420820">
                  <a:extLst>
                    <a:ext uri="{9D8B030D-6E8A-4147-A177-3AD203B41FA5}">
                      <a16:colId xmlns:a16="http://schemas.microsoft.com/office/drawing/2014/main" val="20000"/>
                    </a:ext>
                  </a:extLst>
                </a:gridCol>
                <a:gridCol w="1069383">
                  <a:extLst>
                    <a:ext uri="{9D8B030D-6E8A-4147-A177-3AD203B41FA5}">
                      <a16:colId xmlns:a16="http://schemas.microsoft.com/office/drawing/2014/main" val="20001"/>
                    </a:ext>
                  </a:extLst>
                </a:gridCol>
                <a:gridCol w="854345">
                  <a:extLst>
                    <a:ext uri="{9D8B030D-6E8A-4147-A177-3AD203B41FA5}">
                      <a16:colId xmlns:a16="http://schemas.microsoft.com/office/drawing/2014/main" val="20002"/>
                    </a:ext>
                  </a:extLst>
                </a:gridCol>
                <a:gridCol w="751453">
                  <a:extLst>
                    <a:ext uri="{9D8B030D-6E8A-4147-A177-3AD203B41FA5}">
                      <a16:colId xmlns:a16="http://schemas.microsoft.com/office/drawing/2014/main" val="20003"/>
                    </a:ext>
                  </a:extLst>
                </a:gridCol>
              </a:tblGrid>
              <a:tr h="388620">
                <a:tc>
                  <a:txBody>
                    <a:bodyPr/>
                    <a:lstStyle/>
                    <a:p>
                      <a:endParaRPr lang="en-US" sz="1100" dirty="0"/>
                    </a:p>
                  </a:txBody>
                  <a:tcPr marL="68580" marR="68580" marT="34290" marB="34290">
                    <a:solidFill>
                      <a:srgbClr val="1AD9CF"/>
                    </a:solidFill>
                  </a:tcPr>
                </a:tc>
                <a:tc>
                  <a:txBody>
                    <a:bodyPr/>
                    <a:lstStyle/>
                    <a:p>
                      <a:r>
                        <a:rPr lang="en-US" sz="1100" dirty="0"/>
                        <a:t>Randolph</a:t>
                      </a:r>
                      <a:r>
                        <a:rPr lang="en-US" sz="1100" baseline="0" dirty="0"/>
                        <a:t> County</a:t>
                      </a:r>
                      <a:endParaRPr lang="en-US" sz="1100" dirty="0"/>
                    </a:p>
                  </a:txBody>
                  <a:tcPr marL="68580" marR="68580" marT="34290" marB="34290">
                    <a:solidFill>
                      <a:srgbClr val="1AD9CF"/>
                    </a:solidFill>
                  </a:tcPr>
                </a:tc>
                <a:tc>
                  <a:txBody>
                    <a:bodyPr/>
                    <a:lstStyle/>
                    <a:p>
                      <a:r>
                        <a:rPr lang="en-US" sz="1100" dirty="0"/>
                        <a:t>Illinois</a:t>
                      </a:r>
                    </a:p>
                  </a:txBody>
                  <a:tcPr marL="68580" marR="68580" marT="34290" marB="34290">
                    <a:solidFill>
                      <a:srgbClr val="1AD9CF"/>
                    </a:solidFill>
                  </a:tcPr>
                </a:tc>
                <a:tc>
                  <a:txBody>
                    <a:bodyPr/>
                    <a:lstStyle/>
                    <a:p>
                      <a:r>
                        <a:rPr lang="en-US" sz="1100" dirty="0"/>
                        <a:t>Nation</a:t>
                      </a:r>
                    </a:p>
                  </a:txBody>
                  <a:tcPr marL="68580" marR="68580" marT="34290" marB="34290">
                    <a:solidFill>
                      <a:srgbClr val="1AD9CF"/>
                    </a:solidFill>
                  </a:tcPr>
                </a:tc>
                <a:extLst>
                  <a:ext uri="{0D108BD9-81ED-4DB2-BD59-A6C34878D82A}">
                    <a16:rowId xmlns:a16="http://schemas.microsoft.com/office/drawing/2014/main" val="10000"/>
                  </a:ext>
                </a:extLst>
              </a:tr>
              <a:tr h="278130">
                <a:tc>
                  <a:txBody>
                    <a:bodyPr/>
                    <a:lstStyle/>
                    <a:p>
                      <a:r>
                        <a:rPr lang="en-US" sz="1100" dirty="0"/>
                        <a:t>Life Expectancy</a:t>
                      </a:r>
                    </a:p>
                  </a:txBody>
                  <a:tcPr marL="68580" marR="68580" marT="34290" marB="34290"/>
                </a:tc>
                <a:tc>
                  <a:txBody>
                    <a:bodyPr/>
                    <a:lstStyle/>
                    <a:p>
                      <a:r>
                        <a:rPr lang="en-US" sz="1100" dirty="0"/>
                        <a:t>77.6</a:t>
                      </a:r>
                    </a:p>
                  </a:txBody>
                  <a:tcPr marL="68580" marR="68580" marT="34290" marB="34290"/>
                </a:tc>
                <a:tc>
                  <a:txBody>
                    <a:bodyPr/>
                    <a:lstStyle/>
                    <a:p>
                      <a:r>
                        <a:rPr lang="en-US" sz="1100" dirty="0"/>
                        <a:t>79.3</a:t>
                      </a:r>
                    </a:p>
                  </a:txBody>
                  <a:tcPr marL="68580" marR="68580" marT="34290" marB="34290"/>
                </a:tc>
                <a:tc>
                  <a:txBody>
                    <a:bodyPr/>
                    <a:lstStyle/>
                    <a:p>
                      <a:r>
                        <a:rPr lang="en-US" sz="1100" dirty="0"/>
                        <a:t>81.0</a:t>
                      </a:r>
                    </a:p>
                  </a:txBody>
                  <a:tcPr marL="68580" marR="68580" marT="34290" marB="34290"/>
                </a:tc>
                <a:extLst>
                  <a:ext uri="{0D108BD9-81ED-4DB2-BD59-A6C34878D82A}">
                    <a16:rowId xmlns:a16="http://schemas.microsoft.com/office/drawing/2014/main" val="10001"/>
                  </a:ext>
                </a:extLst>
              </a:tr>
              <a:tr h="278130">
                <a:tc>
                  <a:txBody>
                    <a:bodyPr/>
                    <a:lstStyle/>
                    <a:p>
                      <a:r>
                        <a:rPr lang="en-US" sz="1100" dirty="0"/>
                        <a:t>Premature Age-Adjusted</a:t>
                      </a:r>
                      <a:r>
                        <a:rPr lang="en-US" sz="1100" baseline="0" dirty="0"/>
                        <a:t> Mortality</a:t>
                      </a:r>
                      <a:endParaRPr lang="en-US" sz="1100" dirty="0"/>
                    </a:p>
                  </a:txBody>
                  <a:tcPr marL="68580" marR="68580" marT="34290" marB="34290"/>
                </a:tc>
                <a:tc>
                  <a:txBody>
                    <a:bodyPr/>
                    <a:lstStyle/>
                    <a:p>
                      <a:r>
                        <a:rPr lang="en-US" sz="1100" dirty="0"/>
                        <a:t>370</a:t>
                      </a:r>
                    </a:p>
                  </a:txBody>
                  <a:tcPr marL="68580" marR="68580" marT="34290" marB="34290"/>
                </a:tc>
                <a:tc>
                  <a:txBody>
                    <a:bodyPr/>
                    <a:lstStyle/>
                    <a:p>
                      <a:r>
                        <a:rPr lang="en-US" sz="1100" dirty="0"/>
                        <a:t>330</a:t>
                      </a:r>
                    </a:p>
                  </a:txBody>
                  <a:tcPr marL="68580" marR="68580" marT="34290" marB="34290"/>
                </a:tc>
                <a:tc>
                  <a:txBody>
                    <a:bodyPr/>
                    <a:lstStyle/>
                    <a:p>
                      <a:r>
                        <a:rPr lang="en-US" sz="1100" dirty="0"/>
                        <a:t>280</a:t>
                      </a:r>
                    </a:p>
                  </a:txBody>
                  <a:tcPr marL="68580" marR="68580" marT="34290" marB="34290"/>
                </a:tc>
                <a:extLst>
                  <a:ext uri="{0D108BD9-81ED-4DB2-BD59-A6C34878D82A}">
                    <a16:rowId xmlns:a16="http://schemas.microsoft.com/office/drawing/2014/main" val="10002"/>
                  </a:ext>
                </a:extLst>
              </a:tr>
              <a:tr h="278130">
                <a:tc>
                  <a:txBody>
                    <a:bodyPr/>
                    <a:lstStyle/>
                    <a:p>
                      <a:r>
                        <a:rPr lang="en-US" sz="1100" dirty="0"/>
                        <a:t>Infant Mortality</a:t>
                      </a:r>
                      <a:r>
                        <a:rPr lang="en-US" sz="1100" baseline="0" dirty="0"/>
                        <a:t> per 1,000 in one year</a:t>
                      </a:r>
                      <a:endParaRPr lang="en-US" sz="1100" dirty="0"/>
                    </a:p>
                  </a:txBody>
                  <a:tcPr marL="68580" marR="68580" marT="34290" marB="34290"/>
                </a:tc>
                <a:tc>
                  <a:txBody>
                    <a:bodyPr/>
                    <a:lstStyle/>
                    <a:p>
                      <a:r>
                        <a:rPr lang="en-US" sz="1100" dirty="0"/>
                        <a:t>n/a</a:t>
                      </a:r>
                    </a:p>
                  </a:txBody>
                  <a:tcPr marL="68580" marR="68580" marT="34290" marB="34290"/>
                </a:tc>
                <a:tc>
                  <a:txBody>
                    <a:bodyPr/>
                    <a:lstStyle/>
                    <a:p>
                      <a:r>
                        <a:rPr lang="en-US" sz="1100" dirty="0"/>
                        <a:t>6</a:t>
                      </a:r>
                    </a:p>
                  </a:txBody>
                  <a:tcPr marL="68580" marR="68580" marT="34290" marB="34290"/>
                </a:tc>
                <a:tc>
                  <a:txBody>
                    <a:bodyPr/>
                    <a:lstStyle/>
                    <a:p>
                      <a:r>
                        <a:rPr lang="en-US" sz="1100" dirty="0"/>
                        <a:t>4</a:t>
                      </a:r>
                    </a:p>
                  </a:txBody>
                  <a:tcPr marL="68580" marR="68580" marT="34290" marB="34290"/>
                </a:tc>
                <a:extLst>
                  <a:ext uri="{0D108BD9-81ED-4DB2-BD59-A6C34878D82A}">
                    <a16:rowId xmlns:a16="http://schemas.microsoft.com/office/drawing/2014/main" val="10003"/>
                  </a:ext>
                </a:extLst>
              </a:tr>
              <a:tr h="278130">
                <a:tc>
                  <a:txBody>
                    <a:bodyPr/>
                    <a:lstStyle/>
                    <a:p>
                      <a:r>
                        <a:rPr lang="en-US" sz="1100" dirty="0"/>
                        <a:t>Diabetes Prevalence</a:t>
                      </a:r>
                    </a:p>
                  </a:txBody>
                  <a:tcPr marL="68580" marR="68580" marT="34290" marB="34290"/>
                </a:tc>
                <a:tc>
                  <a:txBody>
                    <a:bodyPr/>
                    <a:lstStyle/>
                    <a:p>
                      <a:r>
                        <a:rPr lang="en-US" sz="1100" dirty="0"/>
                        <a:t>10%</a:t>
                      </a:r>
                    </a:p>
                  </a:txBody>
                  <a:tcPr marL="68580" marR="68580" marT="34290" marB="34290"/>
                </a:tc>
                <a:tc>
                  <a:txBody>
                    <a:bodyPr/>
                    <a:lstStyle/>
                    <a:p>
                      <a:r>
                        <a:rPr lang="en-US" sz="1100" dirty="0"/>
                        <a:t>9%</a:t>
                      </a:r>
                    </a:p>
                  </a:txBody>
                  <a:tcPr marL="68580" marR="68580" marT="34290" marB="34290"/>
                </a:tc>
                <a:tc>
                  <a:txBody>
                    <a:bodyPr/>
                    <a:lstStyle/>
                    <a:p>
                      <a:r>
                        <a:rPr lang="en-US" sz="1100" dirty="0"/>
                        <a:t>9%</a:t>
                      </a:r>
                    </a:p>
                  </a:txBody>
                  <a:tcPr marL="68580" marR="68580" marT="34290" marB="34290"/>
                </a:tc>
                <a:extLst>
                  <a:ext uri="{0D108BD9-81ED-4DB2-BD59-A6C34878D82A}">
                    <a16:rowId xmlns:a16="http://schemas.microsoft.com/office/drawing/2014/main" val="10004"/>
                  </a:ext>
                </a:extLst>
              </a:tr>
              <a:tr h="278130">
                <a:tc>
                  <a:txBody>
                    <a:bodyPr/>
                    <a:lstStyle/>
                    <a:p>
                      <a:r>
                        <a:rPr lang="en-US" sz="1100" dirty="0"/>
                        <a:t>Injury</a:t>
                      </a:r>
                      <a:r>
                        <a:rPr lang="en-US" sz="1100" baseline="0" dirty="0"/>
                        <a:t> Deaths per 100,000</a:t>
                      </a:r>
                      <a:endParaRPr lang="en-US" sz="1100" dirty="0"/>
                    </a:p>
                  </a:txBody>
                  <a:tcPr marL="68580" marR="68580" marT="34290" marB="34290"/>
                </a:tc>
                <a:tc>
                  <a:txBody>
                    <a:bodyPr/>
                    <a:lstStyle/>
                    <a:p>
                      <a:r>
                        <a:rPr lang="en-US" sz="1100" dirty="0"/>
                        <a:t>102</a:t>
                      </a:r>
                    </a:p>
                  </a:txBody>
                  <a:tcPr marL="68580" marR="68580" marT="34290" marB="34290"/>
                </a:tc>
                <a:tc>
                  <a:txBody>
                    <a:bodyPr/>
                    <a:lstStyle/>
                    <a:p>
                      <a:r>
                        <a:rPr lang="en-US" sz="1100" dirty="0"/>
                        <a:t>59</a:t>
                      </a:r>
                    </a:p>
                  </a:txBody>
                  <a:tcPr marL="68580" marR="68580" marT="34290" marB="34290"/>
                </a:tc>
                <a:tc>
                  <a:txBody>
                    <a:bodyPr/>
                    <a:lstStyle/>
                    <a:p>
                      <a:r>
                        <a:rPr lang="en-US" sz="1100" dirty="0"/>
                        <a:t>57</a:t>
                      </a:r>
                    </a:p>
                  </a:txBody>
                  <a:tcPr marL="68580" marR="68580" marT="34290" marB="34290"/>
                </a:tc>
                <a:extLst>
                  <a:ext uri="{0D108BD9-81ED-4DB2-BD59-A6C34878D82A}">
                    <a16:rowId xmlns:a16="http://schemas.microsoft.com/office/drawing/2014/main" val="10005"/>
                  </a:ext>
                </a:extLst>
              </a:tr>
            </a:tbl>
          </a:graphicData>
        </a:graphic>
      </p:graphicFrame>
      <p:sp>
        <p:nvSpPr>
          <p:cNvPr id="3" name="Rectangle 2"/>
          <p:cNvSpPr/>
          <p:nvPr/>
        </p:nvSpPr>
        <p:spPr>
          <a:xfrm>
            <a:off x="1817317" y="5804544"/>
            <a:ext cx="6710335" cy="219291"/>
          </a:xfrm>
          <a:prstGeom prst="rect">
            <a:avLst/>
          </a:prstGeom>
        </p:spPr>
        <p:txBody>
          <a:bodyPr wrap="square">
            <a:spAutoFit/>
          </a:bodyPr>
          <a:lstStyle/>
          <a:p>
            <a:pPr defTabSz="342900"/>
            <a:r>
              <a:rPr lang="en-US" sz="825" baseline="30000" dirty="0">
                <a:solidFill>
                  <a:srgbClr val="505153"/>
                </a:solidFill>
                <a:latin typeface="Calibri" panose="020F0502020204030204" pitchFamily="34" charset="0"/>
                <a:ea typeface="Verdana" panose="020B0604030504040204" pitchFamily="34" charset="0"/>
                <a:cs typeface="Calibri" panose="020F0502020204030204" pitchFamily="34" charset="0"/>
              </a:rPr>
              <a:t>County, State, and Top U.S. Performers Health Behaviors data from </a:t>
            </a:r>
            <a:r>
              <a:rPr lang="en-US" sz="825" u="sng" baseline="30000" dirty="0">
                <a:solidFill>
                  <a:srgbClr val="396AB3"/>
                </a:solidFill>
                <a:latin typeface="Calibri" panose="020F0502020204030204" pitchFamily="34" charset="0"/>
                <a:ea typeface="Verdana" panose="020B0604030504040204" pitchFamily="34" charset="0"/>
                <a:cs typeface="Calibri" panose="020F0502020204030204" pitchFamily="34" charset="0"/>
                <a:hlinkClick r:id="rId3"/>
              </a:rPr>
              <a:t>County Health Rankings &amp; Roadmaps. </a:t>
            </a:r>
            <a:endParaRPr lang="en-US" sz="825"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429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48231D-6DFE-7CBF-D6D3-7256D58A857C}"/>
              </a:ext>
            </a:extLst>
          </p:cNvPr>
          <p:cNvSpPr>
            <a:spLocks noGrp="1"/>
          </p:cNvSpPr>
          <p:nvPr>
            <p:ph type="title"/>
          </p:nvPr>
        </p:nvSpPr>
        <p:spPr/>
        <p:txBody>
          <a:bodyPr/>
          <a:lstStyle/>
          <a:p>
            <a:r>
              <a:rPr lang="en-US" dirty="0"/>
              <a:t>Directions:</a:t>
            </a:r>
          </a:p>
        </p:txBody>
      </p:sp>
      <p:sp>
        <p:nvSpPr>
          <p:cNvPr id="2" name="Content Placeholder 1">
            <a:extLst>
              <a:ext uri="{FF2B5EF4-FFF2-40B4-BE49-F238E27FC236}">
                <a16:creationId xmlns:a16="http://schemas.microsoft.com/office/drawing/2014/main" id="{A68609D4-6A12-5A94-E98E-80DFA1ECEA49}"/>
              </a:ext>
            </a:extLst>
          </p:cNvPr>
          <p:cNvSpPr>
            <a:spLocks noGrp="1"/>
          </p:cNvSpPr>
          <p:nvPr>
            <p:ph idx="1"/>
          </p:nvPr>
        </p:nvSpPr>
        <p:spPr/>
        <p:txBody>
          <a:bodyPr>
            <a:normAutofit lnSpcReduction="10000"/>
          </a:bodyPr>
          <a:lstStyle/>
          <a:p>
            <a:r>
              <a:rPr lang="en-US" dirty="0"/>
              <a:t>This is a compilation of slides from several of our Community Champions and actual CPAPWs.</a:t>
            </a:r>
          </a:p>
          <a:p>
            <a:r>
              <a:rPr lang="en-US" dirty="0"/>
              <a:t>Please use these to help you think creatively about your slides and what you want them to look like. Notice the consistent color pallets across slides used by different Community Champions. </a:t>
            </a:r>
            <a:r>
              <a:rPr lang="en-US" dirty="0">
                <a:highlight>
                  <a:srgbClr val="FFFF00"/>
                </a:highlight>
              </a:rPr>
              <a:t>Note: we encourage you to use your health care organization branded colors or templates.</a:t>
            </a:r>
          </a:p>
          <a:p>
            <a:r>
              <a:rPr lang="en-US" dirty="0"/>
              <a:t>Share information from your community health status report and community health questionnaire and include a picture from your Community Connect Event with giving all your workshop participants a better understanding of the health of YOUR community.</a:t>
            </a:r>
          </a:p>
        </p:txBody>
      </p:sp>
    </p:spTree>
    <p:extLst>
      <p:ext uri="{BB962C8B-B14F-4D97-AF65-F5344CB8AC3E}">
        <p14:creationId xmlns:p14="http://schemas.microsoft.com/office/powerpoint/2010/main" val="2380610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6177" y="1819275"/>
            <a:ext cx="7435848" cy="990600"/>
          </a:xfrm>
        </p:spPr>
        <p:txBody>
          <a:bodyPr>
            <a:noAutofit/>
          </a:bodyPr>
          <a:lstStyle/>
          <a:p>
            <a:r>
              <a:rPr lang="en-US" sz="5400" dirty="0">
                <a:solidFill>
                  <a:srgbClr val="2227A7"/>
                </a:solidFill>
              </a:rPr>
              <a:t>Community Health Questionnaire Results</a:t>
            </a:r>
          </a:p>
        </p:txBody>
      </p:sp>
    </p:spTree>
    <p:extLst>
      <p:ext uri="{BB962C8B-B14F-4D97-AF65-F5344CB8AC3E}">
        <p14:creationId xmlns:p14="http://schemas.microsoft.com/office/powerpoint/2010/main" val="1518821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t="14000"/>
          <a:stretch/>
        </p:blipFill>
        <p:spPr>
          <a:xfrm>
            <a:off x="2724150" y="2228851"/>
            <a:ext cx="5257800" cy="3071813"/>
          </a:xfrm>
          <a:prstGeom prst="rect">
            <a:avLst/>
          </a:prstGeom>
        </p:spPr>
      </p:pic>
      <p:sp>
        <p:nvSpPr>
          <p:cNvPr id="5" name="Title 1"/>
          <p:cNvSpPr>
            <a:spLocks noGrp="1"/>
          </p:cNvSpPr>
          <p:nvPr>
            <p:ph type="title"/>
          </p:nvPr>
        </p:nvSpPr>
        <p:spPr>
          <a:xfrm>
            <a:off x="2032002" y="1314450"/>
            <a:ext cx="6447501" cy="990600"/>
          </a:xfrm>
        </p:spPr>
        <p:txBody>
          <a:bodyPr/>
          <a:lstStyle/>
          <a:p>
            <a:r>
              <a:rPr lang="en-US" dirty="0">
                <a:solidFill>
                  <a:srgbClr val="2227A7"/>
                </a:solidFill>
              </a:rPr>
              <a:t>Needs &amp; Concerns</a:t>
            </a:r>
          </a:p>
        </p:txBody>
      </p:sp>
    </p:spTree>
    <p:extLst>
      <p:ext uri="{BB962C8B-B14F-4D97-AF65-F5344CB8AC3E}">
        <p14:creationId xmlns:p14="http://schemas.microsoft.com/office/powerpoint/2010/main" val="4216997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538414" y="2014539"/>
            <a:ext cx="5461397" cy="2657475"/>
          </a:xfrm>
          <a:prstGeom prst="rect">
            <a:avLst/>
          </a:prstGeom>
        </p:spPr>
      </p:pic>
      <p:sp>
        <p:nvSpPr>
          <p:cNvPr id="3" name="Title 1"/>
          <p:cNvSpPr>
            <a:spLocks noGrp="1"/>
          </p:cNvSpPr>
          <p:nvPr>
            <p:ph type="title"/>
          </p:nvPr>
        </p:nvSpPr>
        <p:spPr>
          <a:xfrm>
            <a:off x="2032002" y="1314450"/>
            <a:ext cx="6447501" cy="990600"/>
          </a:xfrm>
        </p:spPr>
        <p:txBody>
          <a:bodyPr/>
          <a:lstStyle/>
          <a:p>
            <a:r>
              <a:rPr lang="en-US" dirty="0">
                <a:solidFill>
                  <a:srgbClr val="2227A7"/>
                </a:solidFill>
              </a:rPr>
              <a:t>Access to Care</a:t>
            </a:r>
          </a:p>
        </p:txBody>
      </p:sp>
    </p:spTree>
    <p:extLst>
      <p:ext uri="{BB962C8B-B14F-4D97-AF65-F5344CB8AC3E}">
        <p14:creationId xmlns:p14="http://schemas.microsoft.com/office/powerpoint/2010/main" val="593845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75185" y="2654896"/>
            <a:ext cx="6635415" cy="1494068"/>
          </a:xfrm>
          <a:prstGeom prst="rect">
            <a:avLst/>
          </a:prstGeom>
        </p:spPr>
      </p:pic>
      <p:sp>
        <p:nvSpPr>
          <p:cNvPr id="7" name="Title 1"/>
          <p:cNvSpPr txBox="1">
            <a:spLocks/>
          </p:cNvSpPr>
          <p:nvPr/>
        </p:nvSpPr>
        <p:spPr>
          <a:xfrm>
            <a:off x="2032002" y="1314450"/>
            <a:ext cx="6447501" cy="9906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lang="en-US" sz="2700">
                <a:solidFill>
                  <a:srgbClr val="2227A7"/>
                </a:solidFill>
                <a:latin typeface="Trebuchet MS" panose="020B0603020202020204"/>
              </a:rPr>
              <a:t>Access to Care</a:t>
            </a:r>
            <a:endParaRPr lang="en-US" sz="2700" dirty="0">
              <a:solidFill>
                <a:srgbClr val="2227A7"/>
              </a:solidFill>
              <a:latin typeface="Trebuchet MS" panose="020B0603020202020204"/>
            </a:endParaRPr>
          </a:p>
        </p:txBody>
      </p:sp>
    </p:spTree>
    <p:extLst>
      <p:ext uri="{BB962C8B-B14F-4D97-AF65-F5344CB8AC3E}">
        <p14:creationId xmlns:p14="http://schemas.microsoft.com/office/powerpoint/2010/main" val="3974890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2609850" y="1814513"/>
            <a:ext cx="5600700" cy="3228974"/>
          </a:xfrm>
          <a:prstGeom prst="rect">
            <a:avLst/>
          </a:prstGeom>
        </p:spPr>
      </p:pic>
      <p:sp>
        <p:nvSpPr>
          <p:cNvPr id="4" name="Title 1"/>
          <p:cNvSpPr txBox="1">
            <a:spLocks/>
          </p:cNvSpPr>
          <p:nvPr/>
        </p:nvSpPr>
        <p:spPr>
          <a:xfrm>
            <a:off x="2032002" y="1314450"/>
            <a:ext cx="6447501" cy="9906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lang="en-US" sz="2700" dirty="0">
                <a:solidFill>
                  <a:srgbClr val="2227A7"/>
                </a:solidFill>
                <a:latin typeface="Trebuchet MS" panose="020B0603020202020204"/>
              </a:rPr>
              <a:t>Physical Activity</a:t>
            </a:r>
          </a:p>
        </p:txBody>
      </p:sp>
    </p:spTree>
    <p:extLst>
      <p:ext uri="{BB962C8B-B14F-4D97-AF65-F5344CB8AC3E}">
        <p14:creationId xmlns:p14="http://schemas.microsoft.com/office/powerpoint/2010/main" val="1969909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t="19742"/>
          <a:stretch/>
        </p:blipFill>
        <p:spPr>
          <a:xfrm>
            <a:off x="1995489" y="2228851"/>
            <a:ext cx="6657975" cy="2671763"/>
          </a:xfrm>
          <a:prstGeom prst="rect">
            <a:avLst/>
          </a:prstGeom>
        </p:spPr>
      </p:pic>
      <p:sp>
        <p:nvSpPr>
          <p:cNvPr id="5" name="Title 1"/>
          <p:cNvSpPr txBox="1">
            <a:spLocks/>
          </p:cNvSpPr>
          <p:nvPr/>
        </p:nvSpPr>
        <p:spPr>
          <a:xfrm>
            <a:off x="2032002" y="1314450"/>
            <a:ext cx="6447501" cy="9906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lang="en-US" sz="2700" dirty="0">
                <a:solidFill>
                  <a:srgbClr val="2227A7"/>
                </a:solidFill>
                <a:latin typeface="Trebuchet MS" panose="020B0603020202020204"/>
              </a:rPr>
              <a:t>Source of Information</a:t>
            </a:r>
          </a:p>
        </p:txBody>
      </p:sp>
    </p:spTree>
    <p:extLst>
      <p:ext uri="{BB962C8B-B14F-4D97-AF65-F5344CB8AC3E}">
        <p14:creationId xmlns:p14="http://schemas.microsoft.com/office/powerpoint/2010/main" val="148087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100" b="1" dirty="0"/>
              <a:t>Community Assessment Report Details cont. </a:t>
            </a:r>
          </a:p>
        </p:txBody>
      </p:sp>
      <p:sp>
        <p:nvSpPr>
          <p:cNvPr id="3" name="Content Placeholder 2"/>
          <p:cNvSpPr>
            <a:spLocks noGrp="1"/>
          </p:cNvSpPr>
          <p:nvPr>
            <p:ph idx="1"/>
          </p:nvPr>
        </p:nvSpPr>
        <p:spPr/>
        <p:txBody>
          <a:bodyPr>
            <a:normAutofit fontScale="92500"/>
          </a:bodyPr>
          <a:lstStyle/>
          <a:p>
            <a:pPr lvl="1"/>
            <a:r>
              <a:rPr lang="en-US" sz="2400" b="1" dirty="0"/>
              <a:t>What are the greatest health education needs in our community?</a:t>
            </a:r>
          </a:p>
          <a:p>
            <a:pPr lvl="1"/>
            <a:r>
              <a:rPr lang="en-US" sz="2400" dirty="0"/>
              <a:t>Top five answers included:</a:t>
            </a:r>
          </a:p>
          <a:p>
            <a:pPr lvl="2"/>
            <a:r>
              <a:rPr lang="en-US" sz="2400" dirty="0"/>
              <a:t>Preventive care and health screenings</a:t>
            </a:r>
          </a:p>
          <a:p>
            <a:pPr lvl="2"/>
            <a:r>
              <a:rPr lang="en-US" sz="2400" dirty="0"/>
              <a:t>Healthy lifestyle education</a:t>
            </a:r>
          </a:p>
          <a:p>
            <a:pPr lvl="2"/>
            <a:r>
              <a:rPr lang="en-US" sz="2400" dirty="0"/>
              <a:t>Mental health services</a:t>
            </a:r>
          </a:p>
          <a:p>
            <a:pPr lvl="2"/>
            <a:r>
              <a:rPr lang="en-US" sz="2400" dirty="0"/>
              <a:t>Substance abuse education</a:t>
            </a:r>
          </a:p>
          <a:p>
            <a:pPr lvl="2"/>
            <a:r>
              <a:rPr lang="en-US" sz="2400" dirty="0"/>
              <a:t>Oral/dental health education</a:t>
            </a:r>
          </a:p>
          <a:p>
            <a:pPr marL="342900" lvl="1" indent="0">
              <a:buNone/>
            </a:pPr>
            <a:endParaRPr lang="en-US" dirty="0"/>
          </a:p>
        </p:txBody>
      </p:sp>
      <p:pic>
        <p:nvPicPr>
          <p:cNvPr id="8" name="Picture 7"/>
          <p:cNvPicPr>
            <a:picLocks noChangeAspect="1"/>
          </p:cNvPicPr>
          <p:nvPr/>
        </p:nvPicPr>
        <p:blipFill>
          <a:blip r:embed="rId3"/>
          <a:stretch>
            <a:fillRect/>
          </a:stretch>
        </p:blipFill>
        <p:spPr>
          <a:xfrm>
            <a:off x="2641651" y="3286609"/>
            <a:ext cx="1687214" cy="1618628"/>
          </a:xfrm>
          <a:prstGeom prst="rect">
            <a:avLst/>
          </a:prstGeom>
        </p:spPr>
      </p:pic>
    </p:spTree>
    <p:extLst>
      <p:ext uri="{BB962C8B-B14F-4D97-AF65-F5344CB8AC3E}">
        <p14:creationId xmlns:p14="http://schemas.microsoft.com/office/powerpoint/2010/main" val="3304639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DEA4-6634-476D-82C1-161A96F569B9}"/>
              </a:ext>
            </a:extLst>
          </p:cNvPr>
          <p:cNvSpPr>
            <a:spLocks noGrp="1"/>
          </p:cNvSpPr>
          <p:nvPr>
            <p:ph type="title"/>
          </p:nvPr>
        </p:nvSpPr>
        <p:spPr/>
        <p:txBody>
          <a:bodyPr/>
          <a:lstStyle/>
          <a:p>
            <a:r>
              <a:rPr lang="en-US" dirty="0"/>
              <a:t>Community Assessment Report Details</a:t>
            </a:r>
          </a:p>
        </p:txBody>
      </p:sp>
      <p:sp>
        <p:nvSpPr>
          <p:cNvPr id="3" name="Content Placeholder 2">
            <a:extLst>
              <a:ext uri="{FF2B5EF4-FFF2-40B4-BE49-F238E27FC236}">
                <a16:creationId xmlns:a16="http://schemas.microsoft.com/office/drawing/2014/main" id="{97A287CB-0FDB-4DF6-977B-2878081ED786}"/>
              </a:ext>
            </a:extLst>
          </p:cNvPr>
          <p:cNvSpPr>
            <a:spLocks noGrp="1"/>
          </p:cNvSpPr>
          <p:nvPr>
            <p:ph idx="1"/>
          </p:nvPr>
        </p:nvSpPr>
        <p:spPr>
          <a:xfrm>
            <a:off x="1154954" y="2544658"/>
            <a:ext cx="6571059" cy="3190875"/>
          </a:xfrm>
        </p:spPr>
        <p:txBody>
          <a:bodyPr>
            <a:normAutofit lnSpcReduction="10000"/>
          </a:bodyPr>
          <a:lstStyle/>
          <a:p>
            <a:r>
              <a:rPr lang="en-US" sz="2400" dirty="0"/>
              <a:t>Assessment Highlights</a:t>
            </a:r>
          </a:p>
          <a:p>
            <a:pPr lvl="1"/>
            <a:r>
              <a:rPr lang="en-US" sz="2400" dirty="0"/>
              <a:t>Three most pressing concerns impacting health in the community</a:t>
            </a:r>
          </a:p>
          <a:p>
            <a:pPr lvl="2"/>
            <a:r>
              <a:rPr lang="en-US" sz="2400" dirty="0"/>
              <a:t>Mental health services</a:t>
            </a:r>
          </a:p>
          <a:p>
            <a:pPr lvl="2"/>
            <a:r>
              <a:rPr lang="en-US" sz="2400" dirty="0"/>
              <a:t>Access to healthcare and other services</a:t>
            </a:r>
          </a:p>
          <a:p>
            <a:pPr lvl="2"/>
            <a:r>
              <a:rPr lang="en-US" sz="2400" dirty="0"/>
              <a:t>Chronic diseases (Ex. diabetes, COPD, cancer)</a:t>
            </a:r>
          </a:p>
          <a:p>
            <a:pPr marL="342900" lvl="1" indent="0">
              <a:buNone/>
            </a:pPr>
            <a:endParaRPr lang="en-US" dirty="0"/>
          </a:p>
          <a:p>
            <a:endParaRPr lang="en-US" dirty="0"/>
          </a:p>
        </p:txBody>
      </p:sp>
      <p:pic>
        <p:nvPicPr>
          <p:cNvPr id="6" name="Picture 5"/>
          <p:cNvPicPr>
            <a:picLocks noChangeAspect="1"/>
          </p:cNvPicPr>
          <p:nvPr/>
        </p:nvPicPr>
        <p:blipFill>
          <a:blip r:embed="rId3"/>
          <a:stretch>
            <a:fillRect/>
          </a:stretch>
        </p:blipFill>
        <p:spPr>
          <a:xfrm>
            <a:off x="7525954" y="2663798"/>
            <a:ext cx="4223931" cy="2365401"/>
          </a:xfrm>
          <a:prstGeom prst="rect">
            <a:avLst/>
          </a:prstGeom>
        </p:spPr>
      </p:pic>
    </p:spTree>
    <p:extLst>
      <p:ext uri="{BB962C8B-B14F-4D97-AF65-F5344CB8AC3E}">
        <p14:creationId xmlns:p14="http://schemas.microsoft.com/office/powerpoint/2010/main" val="518163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9890-DC1A-488D-8BB2-DF48A39BA7ED}"/>
              </a:ext>
            </a:extLst>
          </p:cNvPr>
          <p:cNvSpPr>
            <a:spLocks noGrp="1"/>
          </p:cNvSpPr>
          <p:nvPr>
            <p:ph type="title"/>
          </p:nvPr>
        </p:nvSpPr>
        <p:spPr/>
        <p:txBody>
          <a:bodyPr/>
          <a:lstStyle/>
          <a:p>
            <a:r>
              <a:rPr lang="en-US" dirty="0"/>
              <a:t>Community Assessment Report Details</a:t>
            </a:r>
          </a:p>
        </p:txBody>
      </p:sp>
      <p:sp>
        <p:nvSpPr>
          <p:cNvPr id="3" name="Content Placeholder 2">
            <a:extLst>
              <a:ext uri="{FF2B5EF4-FFF2-40B4-BE49-F238E27FC236}">
                <a16:creationId xmlns:a16="http://schemas.microsoft.com/office/drawing/2014/main" id="{7822F51D-3CB5-4B96-9F2D-F09CC69658F4}"/>
              </a:ext>
            </a:extLst>
          </p:cNvPr>
          <p:cNvSpPr>
            <a:spLocks noGrp="1"/>
          </p:cNvSpPr>
          <p:nvPr>
            <p:ph idx="1"/>
          </p:nvPr>
        </p:nvSpPr>
        <p:spPr>
          <a:xfrm>
            <a:off x="1154954" y="2329896"/>
            <a:ext cx="6571059" cy="2562225"/>
          </a:xfrm>
        </p:spPr>
        <p:txBody>
          <a:bodyPr>
            <a:normAutofit/>
          </a:bodyPr>
          <a:lstStyle/>
          <a:p>
            <a:r>
              <a:rPr lang="en-US" sz="2400" dirty="0"/>
              <a:t>Assessment Highlights Cont. </a:t>
            </a:r>
          </a:p>
          <a:p>
            <a:pPr lvl="1"/>
            <a:r>
              <a:rPr lang="en-US" sz="2400" dirty="0"/>
              <a:t>Preventive Care </a:t>
            </a:r>
          </a:p>
          <a:p>
            <a:pPr lvl="2"/>
            <a:r>
              <a:rPr lang="en-US" sz="2400" dirty="0"/>
              <a:t>Annual wellness checkups </a:t>
            </a:r>
          </a:p>
          <a:p>
            <a:pPr lvl="2"/>
            <a:r>
              <a:rPr lang="en-US" sz="2400" dirty="0"/>
              <a:t>Screenings </a:t>
            </a:r>
          </a:p>
          <a:p>
            <a:pPr marL="342900" lvl="1" indent="0">
              <a:buNone/>
            </a:pPr>
            <a:endParaRPr lang="en-US" sz="1350" b="1" dirty="0"/>
          </a:p>
        </p:txBody>
      </p:sp>
      <p:pic>
        <p:nvPicPr>
          <p:cNvPr id="4" name="Picture 3"/>
          <p:cNvPicPr>
            <a:picLocks noChangeAspect="1"/>
          </p:cNvPicPr>
          <p:nvPr/>
        </p:nvPicPr>
        <p:blipFill>
          <a:blip r:embed="rId3"/>
          <a:stretch>
            <a:fillRect/>
          </a:stretch>
        </p:blipFill>
        <p:spPr>
          <a:xfrm>
            <a:off x="1821704" y="4395659"/>
            <a:ext cx="3038079" cy="2015142"/>
          </a:xfrm>
          <a:prstGeom prst="rect">
            <a:avLst/>
          </a:prstGeom>
        </p:spPr>
      </p:pic>
      <p:pic>
        <p:nvPicPr>
          <p:cNvPr id="5" name="Picture 4"/>
          <p:cNvPicPr>
            <a:picLocks noChangeAspect="1"/>
          </p:cNvPicPr>
          <p:nvPr/>
        </p:nvPicPr>
        <p:blipFill>
          <a:blip r:embed="rId4"/>
          <a:stretch>
            <a:fillRect/>
          </a:stretch>
        </p:blipFill>
        <p:spPr>
          <a:xfrm>
            <a:off x="5710161" y="4272310"/>
            <a:ext cx="6217129" cy="2261840"/>
          </a:xfrm>
          <a:prstGeom prst="rect">
            <a:avLst/>
          </a:prstGeom>
        </p:spPr>
      </p:pic>
      <p:sp>
        <p:nvSpPr>
          <p:cNvPr id="6" name="TextBox 5"/>
          <p:cNvSpPr txBox="1"/>
          <p:nvPr/>
        </p:nvSpPr>
        <p:spPr>
          <a:xfrm>
            <a:off x="6145467" y="3644346"/>
            <a:ext cx="3839953" cy="507831"/>
          </a:xfrm>
          <a:prstGeom prst="rect">
            <a:avLst/>
          </a:prstGeom>
          <a:noFill/>
        </p:spPr>
        <p:txBody>
          <a:bodyPr wrap="square" rtlCol="0">
            <a:spAutoFit/>
          </a:bodyPr>
          <a:lstStyle/>
          <a:p>
            <a:pPr algn="ctr" defTabSz="342900"/>
            <a:r>
              <a:rPr lang="en-US" sz="1350" b="1" dirty="0">
                <a:solidFill>
                  <a:prstClr val="black"/>
                </a:solidFill>
                <a:latin typeface="Century Gothic" panose="020B0502020202020204"/>
              </a:rPr>
              <a:t>How long has it been since you received a routine checkup?</a:t>
            </a:r>
          </a:p>
        </p:txBody>
      </p:sp>
    </p:spTree>
    <p:extLst>
      <p:ext uri="{BB962C8B-B14F-4D97-AF65-F5344CB8AC3E}">
        <p14:creationId xmlns:p14="http://schemas.microsoft.com/office/powerpoint/2010/main" val="1789424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County Health Rankings	</a:t>
            </a:r>
            <a:br>
              <a:rPr lang="en-US" dirty="0"/>
            </a:br>
            <a:r>
              <a:rPr lang="en-US" dirty="0"/>
              <a:t>2016 - 2018</a:t>
            </a:r>
          </a:p>
        </p:txBody>
      </p:sp>
      <p:sp>
        <p:nvSpPr>
          <p:cNvPr id="3" name="Content Placeholder 2"/>
          <p:cNvSpPr>
            <a:spLocks noGrp="1"/>
          </p:cNvSpPr>
          <p:nvPr>
            <p:ph idx="1"/>
          </p:nvPr>
        </p:nvSpPr>
        <p:spPr>
          <a:xfrm>
            <a:off x="440580" y="2336800"/>
            <a:ext cx="8761412" cy="3416300"/>
          </a:xfrm>
        </p:spPr>
        <p:txBody>
          <a:bodyPr>
            <a:noAutofit/>
          </a:bodyPr>
          <a:lstStyle/>
          <a:p>
            <a:r>
              <a:rPr lang="en-US" sz="2400" dirty="0"/>
              <a:t>38,701 – Population of Franklin County</a:t>
            </a:r>
          </a:p>
          <a:p>
            <a:r>
              <a:rPr lang="en-US" sz="2400" dirty="0"/>
              <a:t>Approximately 750 premature deaths in reporting period</a:t>
            </a:r>
          </a:p>
          <a:p>
            <a:pPr lvl="1"/>
            <a:r>
              <a:rPr lang="en-US" sz="2400" dirty="0"/>
              <a:t>Cancer 25%</a:t>
            </a:r>
          </a:p>
          <a:p>
            <a:pPr lvl="1"/>
            <a:r>
              <a:rPr lang="en-US" sz="2400" dirty="0"/>
              <a:t>Heart Disease 17%</a:t>
            </a:r>
          </a:p>
          <a:p>
            <a:pPr lvl="1"/>
            <a:r>
              <a:rPr lang="en-US" sz="2400" dirty="0"/>
              <a:t>Accidents 10.4%</a:t>
            </a:r>
          </a:p>
          <a:p>
            <a:pPr lvl="1"/>
            <a:r>
              <a:rPr lang="en-US" sz="2400" dirty="0"/>
              <a:t>Chronic Low Respiratory Disease 10.1%</a:t>
            </a:r>
          </a:p>
          <a:p>
            <a:pPr lvl="1"/>
            <a:r>
              <a:rPr lang="en-US" sz="2400" dirty="0"/>
              <a:t>Septicemia – 3%</a:t>
            </a:r>
          </a:p>
        </p:txBody>
      </p:sp>
      <p:sp>
        <p:nvSpPr>
          <p:cNvPr id="4" name="Text Placeholder 3"/>
          <p:cNvSpPr>
            <a:spLocks noGrp="1"/>
          </p:cNvSpPr>
          <p:nvPr>
            <p:ph type="body" sz="half" idx="4294967295"/>
          </p:nvPr>
        </p:nvSpPr>
        <p:spPr>
          <a:xfrm>
            <a:off x="1524000" y="3028951"/>
            <a:ext cx="2094310" cy="2346722"/>
          </a:xfrm>
        </p:spPr>
        <p:txBody>
          <a:bodyPr/>
          <a:lstStyle/>
          <a:p>
            <a:pPr algn="ctr"/>
            <a:endParaRPr lang="en-US" dirty="0"/>
          </a:p>
          <a:p>
            <a:pPr algn="ctr"/>
            <a:endParaRPr lang="en-US" dirty="0"/>
          </a:p>
        </p:txBody>
      </p:sp>
      <p:pic>
        <p:nvPicPr>
          <p:cNvPr id="6" name="Picture 5"/>
          <p:cNvPicPr>
            <a:picLocks noChangeAspect="1"/>
          </p:cNvPicPr>
          <p:nvPr/>
        </p:nvPicPr>
        <p:blipFill>
          <a:blip r:embed="rId3"/>
          <a:stretch>
            <a:fillRect/>
          </a:stretch>
        </p:blipFill>
        <p:spPr>
          <a:xfrm rot="492917">
            <a:off x="7921281" y="2326259"/>
            <a:ext cx="4153948" cy="3970781"/>
          </a:xfrm>
          <a:prstGeom prst="rect">
            <a:avLst/>
          </a:prstGeom>
        </p:spPr>
      </p:pic>
    </p:spTree>
    <p:extLst>
      <p:ext uri="{BB962C8B-B14F-4D97-AF65-F5344CB8AC3E}">
        <p14:creationId xmlns:p14="http://schemas.microsoft.com/office/powerpoint/2010/main" val="216378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43CC88-342C-BDAC-0069-3063265B4DBC}"/>
              </a:ext>
            </a:extLst>
          </p:cNvPr>
          <p:cNvPicPr>
            <a:picLocks noChangeAspect="1"/>
          </p:cNvPicPr>
          <p:nvPr/>
        </p:nvPicPr>
        <p:blipFill>
          <a:blip r:embed="rId2"/>
          <a:stretch>
            <a:fillRect/>
          </a:stretch>
        </p:blipFill>
        <p:spPr>
          <a:xfrm>
            <a:off x="2434571" y="1363851"/>
            <a:ext cx="6928504" cy="2511584"/>
          </a:xfrm>
          <a:prstGeom prst="rect">
            <a:avLst/>
          </a:prstGeom>
          <a:noFill/>
        </p:spPr>
      </p:pic>
      <p:sp>
        <p:nvSpPr>
          <p:cNvPr id="4" name="Content Placeholder 2">
            <a:extLst>
              <a:ext uri="{FF2B5EF4-FFF2-40B4-BE49-F238E27FC236}">
                <a16:creationId xmlns:a16="http://schemas.microsoft.com/office/drawing/2014/main" id="{A7DD3B00-1106-7316-3132-B9A7E1FB6D2D}"/>
              </a:ext>
            </a:extLst>
          </p:cNvPr>
          <p:cNvSpPr txBox="1">
            <a:spLocks/>
          </p:cNvSpPr>
          <p:nvPr/>
        </p:nvSpPr>
        <p:spPr>
          <a:xfrm>
            <a:off x="962025" y="4435475"/>
            <a:ext cx="9820275" cy="2128193"/>
          </a:xfrm>
          <a:prstGeom prst="rect">
            <a:avLst/>
          </a:prstGeom>
        </p:spPr>
        <p:txBody>
          <a:bodyPr vert="horz" lIns="0" tIns="45720" rIns="91440" bIns="45720" rtlCol="0">
            <a:normAutofit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1" i="0" kern="1200">
                <a:solidFill>
                  <a:schemeClr val="tx1"/>
                </a:solidFill>
                <a:latin typeface="MrEavesModOT" panose="020B0603060502020202" pitchFamily="34"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1"/>
                </a:solidFill>
                <a:latin typeface="MrEavesModOT" panose="020B0603060502020202" pitchFamily="34"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MrEavesModOT" panose="020B0603060502020202" pitchFamily="34"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rEavesModOT" panose="020B0603060502020202" pitchFamily="34"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MrEavesModOT" panose="020B06030605020202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0038"/>
            <a:r>
              <a:rPr lang="en-US" sz="1800" dirty="0"/>
              <a:t>The event began with a presentation on community collaboration during the pandemic, as well as current and emerging services at Franklin Hospital. </a:t>
            </a:r>
          </a:p>
          <a:p>
            <a:pPr marL="300038"/>
            <a:r>
              <a:rPr lang="en-US" sz="1800" dirty="0"/>
              <a:t>Small groups included conversations surrounding:</a:t>
            </a:r>
          </a:p>
          <a:p>
            <a:pPr marL="600075" lvl="1"/>
            <a:r>
              <a:rPr lang="en-US" sz="1800" dirty="0"/>
              <a:t>How the pandemic is affecting you, your organization and community?</a:t>
            </a:r>
          </a:p>
          <a:p>
            <a:pPr marL="600075" lvl="1"/>
            <a:r>
              <a:rPr lang="en-US" sz="1800" dirty="0"/>
              <a:t>What you would like to see coming out of the pandemic for your family, organization, and community?</a:t>
            </a:r>
          </a:p>
          <a:p>
            <a:pPr marL="600075" lvl="1"/>
            <a:r>
              <a:rPr lang="en-US" sz="1800" dirty="0"/>
              <a:t>How can the hospital help the community to see an impact?</a:t>
            </a:r>
          </a:p>
          <a:p>
            <a:pPr marL="600075" lvl="1"/>
            <a:r>
              <a:rPr lang="en-US" sz="1800" dirty="0"/>
              <a:t>What are you as a community member willing to help with?</a:t>
            </a:r>
          </a:p>
          <a:p>
            <a:pPr marL="385763" lvl="1"/>
            <a:endParaRPr lang="en-US" sz="1800" dirty="0"/>
          </a:p>
          <a:p>
            <a:pPr marL="600075" lvl="1"/>
            <a:endParaRPr lang="en-US" sz="1800" dirty="0"/>
          </a:p>
        </p:txBody>
      </p:sp>
      <p:sp>
        <p:nvSpPr>
          <p:cNvPr id="3" name="Title 2">
            <a:extLst>
              <a:ext uri="{FF2B5EF4-FFF2-40B4-BE49-F238E27FC236}">
                <a16:creationId xmlns:a16="http://schemas.microsoft.com/office/drawing/2014/main" id="{4F162CD8-68B5-3512-D678-32CEB7F66612}"/>
              </a:ext>
            </a:extLst>
          </p:cNvPr>
          <p:cNvSpPr>
            <a:spLocks noGrp="1"/>
          </p:cNvSpPr>
          <p:nvPr>
            <p:ph type="title"/>
          </p:nvPr>
        </p:nvSpPr>
        <p:spPr>
          <a:xfrm>
            <a:off x="560882" y="294332"/>
            <a:ext cx="10515600" cy="789499"/>
          </a:xfrm>
        </p:spPr>
        <p:txBody>
          <a:bodyPr vert="horz" lIns="0" tIns="45720" rIns="91440" bIns="45720" rtlCol="0" anchor="t">
            <a:normAutofit/>
          </a:bodyPr>
          <a:lstStyle/>
          <a:p>
            <a:r>
              <a:rPr lang="en-US" b="1" i="0" kern="1200" dirty="0">
                <a:latin typeface="Dapifer Black" pitchFamily="2" charset="77"/>
                <a:ea typeface="+mj-ea"/>
                <a:cs typeface="+mj-cs"/>
              </a:rPr>
              <a:t>Community Connect Event Recap</a:t>
            </a:r>
          </a:p>
        </p:txBody>
      </p:sp>
    </p:spTree>
    <p:extLst>
      <p:ext uri="{BB962C8B-B14F-4D97-AF65-F5344CB8AC3E}">
        <p14:creationId xmlns:p14="http://schemas.microsoft.com/office/powerpoint/2010/main" val="2338127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7352-C784-4DC2-B079-0B5E3651CAC1}"/>
              </a:ext>
            </a:extLst>
          </p:cNvPr>
          <p:cNvSpPr>
            <a:spLocks noGrp="1"/>
          </p:cNvSpPr>
          <p:nvPr>
            <p:ph type="title"/>
          </p:nvPr>
        </p:nvSpPr>
        <p:spPr/>
        <p:txBody>
          <a:bodyPr/>
          <a:lstStyle/>
          <a:p>
            <a:r>
              <a:rPr lang="en-US"/>
              <a:t>Community Health Questionnaire</a:t>
            </a:r>
          </a:p>
        </p:txBody>
      </p:sp>
      <p:sp>
        <p:nvSpPr>
          <p:cNvPr id="8" name="Rectangle 4">
            <a:extLst>
              <a:ext uri="{FF2B5EF4-FFF2-40B4-BE49-F238E27FC236}">
                <a16:creationId xmlns:a16="http://schemas.microsoft.com/office/drawing/2014/main" id="{D65FCB16-023C-485D-9610-679E5551CC8D}"/>
              </a:ext>
            </a:extLst>
          </p:cNvPr>
          <p:cNvSpPr>
            <a:spLocks noChangeArrowheads="1"/>
          </p:cNvSpPr>
          <p:nvPr/>
        </p:nvSpPr>
        <p:spPr bwMode="auto">
          <a:xfrm>
            <a:off x="2667000" y="1445944"/>
            <a:ext cx="6934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defRPr/>
            </a:pPr>
            <a:br>
              <a:rPr lang="en-US" altLang="en-US">
                <a:solidFill>
                  <a:prstClr val="black"/>
                </a:solidFill>
                <a:latin typeface="Arial" panose="020B0604020202020204" pitchFamily="34" charset="0"/>
              </a:rPr>
            </a:br>
            <a:endParaRPr lang="en-US" altLang="en-US">
              <a:solidFill>
                <a:prstClr val="black"/>
              </a:solidFill>
              <a:latin typeface="Arial" panose="020B0604020202020204" pitchFamily="34" charset="0"/>
            </a:endParaRPr>
          </a:p>
        </p:txBody>
      </p:sp>
      <p:sp>
        <p:nvSpPr>
          <p:cNvPr id="10" name="Rectangle 6">
            <a:hlinkClick r:id="rId3"/>
            <a:extLst>
              <a:ext uri="{FF2B5EF4-FFF2-40B4-BE49-F238E27FC236}">
                <a16:creationId xmlns:a16="http://schemas.microsoft.com/office/drawing/2014/main" id="{91BFB332-F5C5-44DA-A54C-E41AF6C00373}"/>
              </a:ext>
            </a:extLst>
          </p:cNvPr>
          <p:cNvSpPr>
            <a:spLocks noChangeArrowheads="1"/>
          </p:cNvSpPr>
          <p:nvPr/>
        </p:nvSpPr>
        <p:spPr bwMode="auto">
          <a:xfrm>
            <a:off x="2667000" y="1896190"/>
            <a:ext cx="6934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defRPr/>
            </a:pPr>
            <a:r>
              <a:rPr lang="en-US" altLang="en-US" sz="1000">
                <a:solidFill>
                  <a:srgbClr val="505153"/>
                </a:solidFill>
                <a:latin typeface="Arial" panose="020B0604020202020204" pitchFamily="34" charset="0"/>
                <a:ea typeface="Verdana" panose="020B0604030504040204" pitchFamily="34" charset="0"/>
                <a:cs typeface="Verdana" panose="020B0604030504040204" pitchFamily="34" charset="0"/>
              </a:rPr>
              <a:t> </a:t>
            </a:r>
            <a:endParaRPr lang="en-US" altLang="en-US">
              <a:solidFill>
                <a:prstClr val="black"/>
              </a:solidFill>
              <a:latin typeface="Arial" panose="020B0604020202020204" pitchFamily="34" charset="0"/>
            </a:endParaRPr>
          </a:p>
        </p:txBody>
      </p:sp>
      <p:sp>
        <p:nvSpPr>
          <p:cNvPr id="3" name="TextBox 2">
            <a:extLst>
              <a:ext uri="{FF2B5EF4-FFF2-40B4-BE49-F238E27FC236}">
                <a16:creationId xmlns:a16="http://schemas.microsoft.com/office/drawing/2014/main" id="{146F9C78-7E4E-46AD-B5C7-7C9DDA99BDF0}"/>
              </a:ext>
            </a:extLst>
          </p:cNvPr>
          <p:cNvSpPr txBox="1"/>
          <p:nvPr/>
        </p:nvSpPr>
        <p:spPr>
          <a:xfrm>
            <a:off x="2286000" y="1860186"/>
            <a:ext cx="7048150" cy="3877985"/>
          </a:xfrm>
          <a:prstGeom prst="rect">
            <a:avLst/>
          </a:prstGeom>
          <a:noFill/>
        </p:spPr>
        <p:txBody>
          <a:bodyPr wrap="square" rtlCol="0">
            <a:spAutoFit/>
          </a:bodyPr>
          <a:lstStyle/>
          <a:p>
            <a:pPr marL="285750" indent="-285750">
              <a:buFont typeface="Arial" panose="020B0604020202020204" pitchFamily="34" charset="0"/>
              <a:buChar char="•"/>
              <a:defRPr/>
            </a:pPr>
            <a:r>
              <a:rPr lang="en-US">
                <a:solidFill>
                  <a:prstClr val="black"/>
                </a:solidFill>
                <a:latin typeface="Calibri"/>
              </a:rPr>
              <a:t>SurveyMonkey questionnaire developed by Perry County Health System and National Rural Health Resource Center </a:t>
            </a:r>
          </a:p>
          <a:p>
            <a:pPr>
              <a:defRPr/>
            </a:pPr>
            <a:endParaRPr lang="en-US">
              <a:solidFill>
                <a:prstClr val="black"/>
              </a:solidFill>
              <a:latin typeface="Calibri"/>
            </a:endParaRPr>
          </a:p>
          <a:p>
            <a:pPr marL="285750" indent="-285750">
              <a:buFont typeface="Arial" panose="020B0604020202020204" pitchFamily="34" charset="0"/>
              <a:buChar char="•"/>
              <a:defRPr/>
            </a:pPr>
            <a:r>
              <a:rPr lang="en-US">
                <a:solidFill>
                  <a:prstClr val="black"/>
                </a:solidFill>
                <a:latin typeface="Calibri"/>
              </a:rPr>
              <a:t>Sent to all individuals invited to Community Connect Event on February 9, 2022</a:t>
            </a:r>
          </a:p>
          <a:p>
            <a:pPr>
              <a:defRPr/>
            </a:pPr>
            <a:endParaRPr lang="en-US">
              <a:solidFill>
                <a:prstClr val="black"/>
              </a:solidFill>
              <a:latin typeface="Calibri"/>
            </a:endParaRPr>
          </a:p>
          <a:p>
            <a:pPr marL="285750" indent="-285750">
              <a:buFont typeface="Arial" panose="020B0604020202020204" pitchFamily="34" charset="0"/>
              <a:buChar char="•"/>
              <a:defRPr/>
            </a:pPr>
            <a:r>
              <a:rPr lang="en-US">
                <a:solidFill>
                  <a:prstClr val="black"/>
                </a:solidFill>
                <a:latin typeface="Calibri"/>
              </a:rPr>
              <a:t>Asked individuals to forward to employees within their organizations to complete by February 23, 2022</a:t>
            </a:r>
          </a:p>
          <a:p>
            <a:pPr marL="285750" indent="-285750">
              <a:buFont typeface="Arial" panose="020B0604020202020204" pitchFamily="34" charset="0"/>
              <a:buChar char="•"/>
              <a:defRPr/>
            </a:pPr>
            <a:endParaRPr lang="en-US">
              <a:solidFill>
                <a:prstClr val="black"/>
              </a:solidFill>
              <a:latin typeface="Calibri"/>
            </a:endParaRPr>
          </a:p>
          <a:p>
            <a:pPr marL="285750" indent="-285750">
              <a:buFont typeface="Arial" panose="020B0604020202020204" pitchFamily="34" charset="0"/>
              <a:buChar char="•"/>
              <a:defRPr/>
            </a:pPr>
            <a:endParaRPr lang="en-US">
              <a:solidFill>
                <a:prstClr val="black"/>
              </a:solidFill>
              <a:latin typeface="Calibri"/>
            </a:endParaRPr>
          </a:p>
          <a:p>
            <a:pPr marL="285750" indent="-285750">
              <a:buFont typeface="Arial" panose="020B0604020202020204" pitchFamily="34" charset="0"/>
              <a:buChar char="•"/>
              <a:defRPr/>
            </a:pPr>
            <a:endParaRPr lang="en-US">
              <a:solidFill>
                <a:prstClr val="black"/>
              </a:solidFill>
              <a:latin typeface="Calibri"/>
            </a:endParaRPr>
          </a:p>
          <a:p>
            <a:pPr algn="ctr">
              <a:defRPr/>
            </a:pPr>
            <a:r>
              <a:rPr lang="en-US" sz="2400" b="1">
                <a:solidFill>
                  <a:prstClr val="black"/>
                </a:solidFill>
                <a:latin typeface="Calibri"/>
              </a:rPr>
              <a:t>WE RECEIVED 193 RESPONSES FROM THE COMMUNITY</a:t>
            </a:r>
          </a:p>
        </p:txBody>
      </p:sp>
    </p:spTree>
    <p:extLst>
      <p:ext uri="{BB962C8B-B14F-4D97-AF65-F5344CB8AC3E}">
        <p14:creationId xmlns:p14="http://schemas.microsoft.com/office/powerpoint/2010/main" val="9154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31BC947-51E1-4ACB-A841-88A27F13562E}"/>
              </a:ext>
            </a:extLst>
          </p:cNvPr>
          <p:cNvGraphicFramePr>
            <a:graphicFrameLocks noGrp="1"/>
          </p:cNvGraphicFramePr>
          <p:nvPr/>
        </p:nvGraphicFramePr>
        <p:xfrm>
          <a:off x="3657600" y="1625678"/>
          <a:ext cx="4876800" cy="1828800"/>
        </p:xfrm>
        <a:graphic>
          <a:graphicData uri="http://schemas.openxmlformats.org/drawingml/2006/table">
            <a:tbl>
              <a:tblPr>
                <a:tableStyleId>{284E427A-3D55-4303-BF80-6455036E1DE7}</a:tableStyleId>
              </a:tblPr>
              <a:tblGrid>
                <a:gridCol w="4000500">
                  <a:extLst>
                    <a:ext uri="{9D8B030D-6E8A-4147-A177-3AD203B41FA5}">
                      <a16:colId xmlns:a16="http://schemas.microsoft.com/office/drawing/2014/main" val="2441910110"/>
                    </a:ext>
                  </a:extLst>
                </a:gridCol>
                <a:gridCol w="876300">
                  <a:extLst>
                    <a:ext uri="{9D8B030D-6E8A-4147-A177-3AD203B41FA5}">
                      <a16:colId xmlns:a16="http://schemas.microsoft.com/office/drawing/2014/main" val="1229921060"/>
                    </a:ext>
                  </a:extLst>
                </a:gridCol>
              </a:tblGrid>
              <a:tr h="365760">
                <a:tc>
                  <a:txBody>
                    <a:bodyPr/>
                    <a:lstStyle/>
                    <a:p>
                      <a:pPr algn="l" fontAlgn="b"/>
                      <a:r>
                        <a:rPr lang="en-US" sz="1600" b="1" u="none" strike="noStrike">
                          <a:solidFill>
                            <a:srgbClr val="333333"/>
                          </a:solidFill>
                          <a:effectLst/>
                        </a:rPr>
                        <a:t>Mental health services</a:t>
                      </a:r>
                      <a:endParaRPr lang="en-US" sz="16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600" b="1" u="none" strike="noStrike">
                          <a:solidFill>
                            <a:srgbClr val="333333"/>
                          </a:solidFill>
                          <a:effectLst/>
                        </a:rPr>
                        <a:t>54.9%</a:t>
                      </a:r>
                      <a:endParaRPr lang="en-US" sz="16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2531015682"/>
                  </a:ext>
                </a:extLst>
              </a:tr>
              <a:tr h="365760">
                <a:tc>
                  <a:txBody>
                    <a:bodyPr/>
                    <a:lstStyle/>
                    <a:p>
                      <a:pPr algn="l" fontAlgn="b"/>
                      <a:r>
                        <a:rPr lang="en-US" sz="1600" b="1" u="none" strike="noStrike">
                          <a:solidFill>
                            <a:srgbClr val="333333"/>
                          </a:solidFill>
                          <a:effectLst/>
                        </a:rPr>
                        <a:t>Substance abuse services</a:t>
                      </a:r>
                      <a:endParaRPr lang="en-US" sz="16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600" b="1" u="none" strike="noStrike">
                          <a:solidFill>
                            <a:srgbClr val="333333"/>
                          </a:solidFill>
                          <a:effectLst/>
                        </a:rPr>
                        <a:t>34.2%</a:t>
                      </a:r>
                      <a:endParaRPr lang="en-US" sz="16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1984867640"/>
                  </a:ext>
                </a:extLst>
              </a:tr>
              <a:tr h="365760">
                <a:tc>
                  <a:txBody>
                    <a:bodyPr/>
                    <a:lstStyle/>
                    <a:p>
                      <a:pPr algn="l" fontAlgn="b"/>
                      <a:r>
                        <a:rPr lang="en-US" sz="1600" b="1" u="none" strike="noStrike">
                          <a:solidFill>
                            <a:srgbClr val="333333"/>
                          </a:solidFill>
                          <a:effectLst/>
                        </a:rPr>
                        <a:t>Availability of services/providers</a:t>
                      </a:r>
                      <a:endParaRPr lang="en-US" sz="16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600" b="1" u="none" strike="noStrike">
                          <a:solidFill>
                            <a:srgbClr val="333333"/>
                          </a:solidFill>
                          <a:effectLst/>
                        </a:rPr>
                        <a:t>33.1%</a:t>
                      </a:r>
                      <a:endParaRPr lang="en-US" sz="16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2523285554"/>
                  </a:ext>
                </a:extLst>
              </a:tr>
              <a:tr h="365760">
                <a:tc>
                  <a:txBody>
                    <a:bodyPr/>
                    <a:lstStyle/>
                    <a:p>
                      <a:pPr algn="l" fontAlgn="b"/>
                      <a:r>
                        <a:rPr lang="en-US" sz="1600" b="1" u="none" strike="noStrike">
                          <a:solidFill>
                            <a:srgbClr val="333333"/>
                          </a:solidFill>
                          <a:effectLst/>
                        </a:rPr>
                        <a:t>Services for low income</a:t>
                      </a:r>
                      <a:endParaRPr lang="en-US" sz="16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600" b="1" u="none" strike="noStrike">
                          <a:solidFill>
                            <a:srgbClr val="333333"/>
                          </a:solidFill>
                          <a:effectLst/>
                        </a:rPr>
                        <a:t>28.5%</a:t>
                      </a:r>
                      <a:endParaRPr lang="en-US" sz="16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2608753004"/>
                  </a:ext>
                </a:extLst>
              </a:tr>
              <a:tr h="365760">
                <a:tc>
                  <a:txBody>
                    <a:bodyPr/>
                    <a:lstStyle/>
                    <a:p>
                      <a:pPr algn="l" fontAlgn="b"/>
                      <a:r>
                        <a:rPr lang="en-US" sz="1600" b="1" u="none" strike="noStrike">
                          <a:solidFill>
                            <a:srgbClr val="333333"/>
                          </a:solidFill>
                          <a:effectLst/>
                        </a:rPr>
                        <a:t>Prescription drug assistance</a:t>
                      </a:r>
                      <a:endParaRPr lang="en-US" sz="16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600" b="1" u="none" strike="noStrike">
                          <a:solidFill>
                            <a:srgbClr val="333333"/>
                          </a:solidFill>
                          <a:effectLst/>
                        </a:rPr>
                        <a:t>22.8%</a:t>
                      </a:r>
                      <a:endParaRPr lang="en-US" sz="16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1223739025"/>
                  </a:ext>
                </a:extLst>
              </a:tr>
            </a:tbl>
          </a:graphicData>
        </a:graphic>
      </p:graphicFrame>
      <p:sp>
        <p:nvSpPr>
          <p:cNvPr id="4" name="TextBox 3">
            <a:extLst>
              <a:ext uri="{FF2B5EF4-FFF2-40B4-BE49-F238E27FC236}">
                <a16:creationId xmlns:a16="http://schemas.microsoft.com/office/drawing/2014/main" id="{71E8E7DF-ED06-4092-A680-1AF65BEE71F7}"/>
              </a:ext>
            </a:extLst>
          </p:cNvPr>
          <p:cNvSpPr txBox="1"/>
          <p:nvPr/>
        </p:nvSpPr>
        <p:spPr>
          <a:xfrm>
            <a:off x="1752600" y="381000"/>
            <a:ext cx="8763000" cy="1077218"/>
          </a:xfrm>
          <a:prstGeom prst="rect">
            <a:avLst/>
          </a:prstGeom>
          <a:noFill/>
        </p:spPr>
        <p:txBody>
          <a:bodyPr wrap="square" rtlCol="0">
            <a:spAutoFit/>
          </a:bodyPr>
          <a:lstStyle/>
          <a:p>
            <a:pPr algn="ctr">
              <a:defRPr/>
            </a:pPr>
            <a:r>
              <a:rPr lang="en-US" sz="2800" b="1">
                <a:solidFill>
                  <a:prstClr val="black"/>
                </a:solidFill>
                <a:latin typeface="Calibri"/>
              </a:rPr>
              <a:t>Community Health Questionnaire Key Results</a:t>
            </a:r>
          </a:p>
          <a:p>
            <a:pPr algn="ctr">
              <a:defRPr/>
            </a:pPr>
            <a:r>
              <a:rPr lang="en-US">
                <a:solidFill>
                  <a:prstClr val="black"/>
                </a:solidFill>
                <a:latin typeface="Calibri"/>
              </a:rPr>
              <a:t>(</a:t>
            </a:r>
            <a:r>
              <a:rPr lang="en-US">
                <a:solidFill>
                  <a:prstClr val="black"/>
                </a:solidFill>
                <a:latin typeface="Calibri"/>
                <a:cs typeface="Arial" panose="020B0604020202020204" pitchFamily="34" charset="0"/>
              </a:rPr>
              <a:t>LARGEST HEALTH GAPS)</a:t>
            </a:r>
          </a:p>
          <a:p>
            <a:pPr algn="ctr">
              <a:defRPr/>
            </a:pPr>
            <a:r>
              <a:rPr lang="en-US" b="1">
                <a:solidFill>
                  <a:prstClr val="black"/>
                </a:solidFill>
                <a:latin typeface="Calibri"/>
                <a:cs typeface="Arial" panose="020B0604020202020204" pitchFamily="34" charset="0"/>
              </a:rPr>
              <a:t> </a:t>
            </a:r>
            <a:r>
              <a:rPr lang="en-US">
                <a:solidFill>
                  <a:prstClr val="black"/>
                </a:solidFill>
                <a:latin typeface="Calibri"/>
                <a:cs typeface="Arial" panose="020B0604020202020204" pitchFamily="34" charset="0"/>
              </a:rPr>
              <a:t>(Select 3 that apply)</a:t>
            </a:r>
          </a:p>
        </p:txBody>
      </p:sp>
      <p:graphicFrame>
        <p:nvGraphicFramePr>
          <p:cNvPr id="5" name="Table 4">
            <a:extLst>
              <a:ext uri="{FF2B5EF4-FFF2-40B4-BE49-F238E27FC236}">
                <a16:creationId xmlns:a16="http://schemas.microsoft.com/office/drawing/2014/main" id="{EE63095E-E441-4213-8E34-B3BB6B3305DB}"/>
              </a:ext>
            </a:extLst>
          </p:cNvPr>
          <p:cNvGraphicFramePr>
            <a:graphicFrameLocks noGrp="1"/>
          </p:cNvGraphicFramePr>
          <p:nvPr/>
        </p:nvGraphicFramePr>
        <p:xfrm>
          <a:off x="3676476" y="4491839"/>
          <a:ext cx="4774769" cy="1828800"/>
        </p:xfrm>
        <a:graphic>
          <a:graphicData uri="http://schemas.openxmlformats.org/drawingml/2006/table">
            <a:tbl>
              <a:tblPr>
                <a:tableStyleId>{284E427A-3D55-4303-BF80-6455036E1DE7}</a:tableStyleId>
              </a:tblPr>
              <a:tblGrid>
                <a:gridCol w="3978974">
                  <a:extLst>
                    <a:ext uri="{9D8B030D-6E8A-4147-A177-3AD203B41FA5}">
                      <a16:colId xmlns:a16="http://schemas.microsoft.com/office/drawing/2014/main" val="1762244176"/>
                    </a:ext>
                  </a:extLst>
                </a:gridCol>
                <a:gridCol w="795795">
                  <a:extLst>
                    <a:ext uri="{9D8B030D-6E8A-4147-A177-3AD203B41FA5}">
                      <a16:colId xmlns:a16="http://schemas.microsoft.com/office/drawing/2014/main" val="2916407087"/>
                    </a:ext>
                  </a:extLst>
                </a:gridCol>
              </a:tblGrid>
              <a:tr h="365760">
                <a:tc>
                  <a:txBody>
                    <a:bodyPr/>
                    <a:lstStyle/>
                    <a:p>
                      <a:pPr algn="l" fontAlgn="b"/>
                      <a:r>
                        <a:rPr lang="en-US" sz="1600" b="1" u="none" strike="noStrike">
                          <a:solidFill>
                            <a:srgbClr val="333333"/>
                          </a:solidFill>
                          <a:effectLst/>
                        </a:rPr>
                        <a:t>Mental health services</a:t>
                      </a:r>
                      <a:endParaRPr lang="en-US" sz="16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600" b="1" u="none" strike="noStrike">
                          <a:solidFill>
                            <a:srgbClr val="333333"/>
                          </a:solidFill>
                          <a:effectLst/>
                        </a:rPr>
                        <a:t>55.9%</a:t>
                      </a:r>
                      <a:endParaRPr lang="en-US" sz="16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2849813503"/>
                  </a:ext>
                </a:extLst>
              </a:tr>
              <a:tr h="365760">
                <a:tc>
                  <a:txBody>
                    <a:bodyPr/>
                    <a:lstStyle/>
                    <a:p>
                      <a:pPr algn="l" fontAlgn="b"/>
                      <a:r>
                        <a:rPr lang="en-US" sz="1600" b="1" u="none" strike="noStrike">
                          <a:solidFill>
                            <a:srgbClr val="333333"/>
                          </a:solidFill>
                          <a:effectLst/>
                        </a:rPr>
                        <a:t>Substance abuse education</a:t>
                      </a:r>
                      <a:endParaRPr lang="en-US" sz="16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600" b="1" u="none" strike="noStrike">
                          <a:solidFill>
                            <a:srgbClr val="333333"/>
                          </a:solidFill>
                          <a:effectLst/>
                        </a:rPr>
                        <a:t>45.6%</a:t>
                      </a:r>
                      <a:endParaRPr lang="en-US" sz="16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2177900413"/>
                  </a:ext>
                </a:extLst>
              </a:tr>
              <a:tr h="365760">
                <a:tc>
                  <a:txBody>
                    <a:bodyPr/>
                    <a:lstStyle/>
                    <a:p>
                      <a:pPr algn="l" fontAlgn="b"/>
                      <a:r>
                        <a:rPr lang="en-US" sz="1600" b="1" u="none" strike="noStrike">
                          <a:solidFill>
                            <a:srgbClr val="333333"/>
                          </a:solidFill>
                          <a:effectLst/>
                        </a:rPr>
                        <a:t>Healthy lifestyles education</a:t>
                      </a:r>
                      <a:endParaRPr lang="en-US" sz="16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600" b="1" u="none" strike="noStrike">
                          <a:solidFill>
                            <a:srgbClr val="333333"/>
                          </a:solidFill>
                          <a:effectLst/>
                        </a:rPr>
                        <a:t>43.0%</a:t>
                      </a:r>
                      <a:endParaRPr lang="en-US" sz="16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3609796304"/>
                  </a:ext>
                </a:extLst>
              </a:tr>
              <a:tr h="365760">
                <a:tc>
                  <a:txBody>
                    <a:bodyPr/>
                    <a:lstStyle/>
                    <a:p>
                      <a:pPr algn="l" fontAlgn="b"/>
                      <a:r>
                        <a:rPr lang="en-US" sz="1600" b="1" u="none" strike="noStrike">
                          <a:solidFill>
                            <a:srgbClr val="333333"/>
                          </a:solidFill>
                          <a:effectLst/>
                        </a:rPr>
                        <a:t>Obesity prevention</a:t>
                      </a:r>
                      <a:endParaRPr lang="en-US" sz="16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600" b="1" u="none" strike="noStrike">
                          <a:solidFill>
                            <a:srgbClr val="333333"/>
                          </a:solidFill>
                          <a:effectLst/>
                        </a:rPr>
                        <a:t>43.0%</a:t>
                      </a:r>
                      <a:endParaRPr lang="en-US" sz="16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1088667224"/>
                  </a:ext>
                </a:extLst>
              </a:tr>
              <a:tr h="365760">
                <a:tc>
                  <a:txBody>
                    <a:bodyPr/>
                    <a:lstStyle/>
                    <a:p>
                      <a:pPr algn="l" fontAlgn="b"/>
                      <a:r>
                        <a:rPr lang="en-US" sz="1600" b="1" u="none" strike="noStrike">
                          <a:solidFill>
                            <a:srgbClr val="333333"/>
                          </a:solidFill>
                          <a:effectLst/>
                        </a:rPr>
                        <a:t>Preventive care and health screenings</a:t>
                      </a:r>
                      <a:endParaRPr lang="en-US" sz="16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600" b="1" u="none" strike="noStrike">
                          <a:solidFill>
                            <a:srgbClr val="333333"/>
                          </a:solidFill>
                          <a:effectLst/>
                        </a:rPr>
                        <a:t>41.9%</a:t>
                      </a:r>
                      <a:endParaRPr lang="en-US" sz="16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2719208938"/>
                  </a:ext>
                </a:extLst>
              </a:tr>
            </a:tbl>
          </a:graphicData>
        </a:graphic>
      </p:graphicFrame>
      <p:sp>
        <p:nvSpPr>
          <p:cNvPr id="6" name="TextBox 5">
            <a:extLst>
              <a:ext uri="{FF2B5EF4-FFF2-40B4-BE49-F238E27FC236}">
                <a16:creationId xmlns:a16="http://schemas.microsoft.com/office/drawing/2014/main" id="{5C663B4A-5D39-4C36-8036-D73DEEA8B141}"/>
              </a:ext>
            </a:extLst>
          </p:cNvPr>
          <p:cNvSpPr txBox="1"/>
          <p:nvPr/>
        </p:nvSpPr>
        <p:spPr>
          <a:xfrm>
            <a:off x="2400300" y="3668170"/>
            <a:ext cx="7467600" cy="646331"/>
          </a:xfrm>
          <a:prstGeom prst="rect">
            <a:avLst/>
          </a:prstGeom>
          <a:noFill/>
        </p:spPr>
        <p:txBody>
          <a:bodyPr wrap="square" rtlCol="0">
            <a:spAutoFit/>
          </a:bodyPr>
          <a:lstStyle/>
          <a:p>
            <a:pPr algn="ctr">
              <a:defRPr/>
            </a:pPr>
            <a:r>
              <a:rPr lang="en-US">
                <a:solidFill>
                  <a:prstClr val="black"/>
                </a:solidFill>
                <a:latin typeface="Calibri"/>
              </a:rPr>
              <a:t>(GREATEST HEALTH EDUCATION NEEDS)</a:t>
            </a:r>
          </a:p>
          <a:p>
            <a:pPr algn="ctr">
              <a:defRPr/>
            </a:pPr>
            <a:r>
              <a:rPr lang="en-US">
                <a:solidFill>
                  <a:prstClr val="black"/>
                </a:solidFill>
                <a:latin typeface="Calibri"/>
                <a:cs typeface="Arial" panose="020B0604020202020204" pitchFamily="34" charset="0"/>
              </a:rPr>
              <a:t>(Select 3 that apply)</a:t>
            </a:r>
            <a:endParaRPr lang="en-US">
              <a:solidFill>
                <a:prstClr val="black"/>
              </a:solidFill>
              <a:latin typeface="Calibri"/>
            </a:endParaRPr>
          </a:p>
        </p:txBody>
      </p:sp>
      <p:sp>
        <p:nvSpPr>
          <p:cNvPr id="7" name="Oval 6">
            <a:extLst>
              <a:ext uri="{FF2B5EF4-FFF2-40B4-BE49-F238E27FC236}">
                <a16:creationId xmlns:a16="http://schemas.microsoft.com/office/drawing/2014/main" id="{68B8A44B-9212-4A74-9968-6BB1C8E101C8}"/>
              </a:ext>
            </a:extLst>
          </p:cNvPr>
          <p:cNvSpPr/>
          <p:nvPr/>
        </p:nvSpPr>
        <p:spPr>
          <a:xfrm>
            <a:off x="7543800" y="1458218"/>
            <a:ext cx="1143000" cy="5334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8" name="Oval 7">
            <a:extLst>
              <a:ext uri="{FF2B5EF4-FFF2-40B4-BE49-F238E27FC236}">
                <a16:creationId xmlns:a16="http://schemas.microsoft.com/office/drawing/2014/main" id="{0935FA65-703B-472A-88CA-7C2A882741E1}"/>
              </a:ext>
            </a:extLst>
          </p:cNvPr>
          <p:cNvSpPr/>
          <p:nvPr/>
        </p:nvSpPr>
        <p:spPr>
          <a:xfrm>
            <a:off x="7543800" y="4419600"/>
            <a:ext cx="1143000" cy="5334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Tree>
    <p:extLst>
      <p:ext uri="{BB962C8B-B14F-4D97-AF65-F5344CB8AC3E}">
        <p14:creationId xmlns:p14="http://schemas.microsoft.com/office/powerpoint/2010/main" val="2754459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E230B93-BAE2-4574-92BE-CC738B204047}"/>
              </a:ext>
            </a:extLst>
          </p:cNvPr>
          <p:cNvGraphicFramePr>
            <a:graphicFrameLocks noGrp="1"/>
          </p:cNvGraphicFramePr>
          <p:nvPr/>
        </p:nvGraphicFramePr>
        <p:xfrm>
          <a:off x="3657600" y="1447800"/>
          <a:ext cx="4876800" cy="3657600"/>
        </p:xfrm>
        <a:graphic>
          <a:graphicData uri="http://schemas.openxmlformats.org/drawingml/2006/table">
            <a:tbl>
              <a:tblPr>
                <a:tableStyleId>{284E427A-3D55-4303-BF80-6455036E1DE7}</a:tableStyleId>
              </a:tblPr>
              <a:tblGrid>
                <a:gridCol w="4000500">
                  <a:extLst>
                    <a:ext uri="{9D8B030D-6E8A-4147-A177-3AD203B41FA5}">
                      <a16:colId xmlns:a16="http://schemas.microsoft.com/office/drawing/2014/main" val="3096282768"/>
                    </a:ext>
                  </a:extLst>
                </a:gridCol>
                <a:gridCol w="876300">
                  <a:extLst>
                    <a:ext uri="{9D8B030D-6E8A-4147-A177-3AD203B41FA5}">
                      <a16:colId xmlns:a16="http://schemas.microsoft.com/office/drawing/2014/main" val="746382986"/>
                    </a:ext>
                  </a:extLst>
                </a:gridCol>
              </a:tblGrid>
              <a:tr h="365760">
                <a:tc>
                  <a:txBody>
                    <a:bodyPr/>
                    <a:lstStyle/>
                    <a:p>
                      <a:pPr algn="l" fontAlgn="b"/>
                      <a:r>
                        <a:rPr lang="en-US" sz="1400" b="1" u="none" strike="noStrike">
                          <a:solidFill>
                            <a:srgbClr val="333333"/>
                          </a:solidFill>
                          <a:effectLst/>
                        </a:rPr>
                        <a:t>Closest to home</a:t>
                      </a:r>
                      <a:endParaRPr lang="en-US" sz="14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400" b="1" u="none" strike="noStrike">
                          <a:solidFill>
                            <a:srgbClr val="333333"/>
                          </a:solidFill>
                          <a:effectLst/>
                        </a:rPr>
                        <a:t>45.6%</a:t>
                      </a:r>
                      <a:endParaRPr lang="en-US" sz="14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4265989671"/>
                  </a:ext>
                </a:extLst>
              </a:tr>
              <a:tr h="365760">
                <a:tc>
                  <a:txBody>
                    <a:bodyPr/>
                    <a:lstStyle/>
                    <a:p>
                      <a:pPr algn="l" fontAlgn="b"/>
                      <a:r>
                        <a:rPr lang="en-US" sz="1400" b="1" u="none" strike="noStrike">
                          <a:solidFill>
                            <a:srgbClr val="333333"/>
                          </a:solidFill>
                          <a:effectLst/>
                        </a:rPr>
                        <a:t>Cost of care</a:t>
                      </a:r>
                      <a:endParaRPr lang="en-US" sz="14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400" b="1" u="none" strike="noStrike">
                          <a:solidFill>
                            <a:srgbClr val="333333"/>
                          </a:solidFill>
                          <a:effectLst/>
                        </a:rPr>
                        <a:t>43.0%</a:t>
                      </a:r>
                      <a:endParaRPr lang="en-US" sz="14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1308866863"/>
                  </a:ext>
                </a:extLst>
              </a:tr>
              <a:tr h="365760">
                <a:tc>
                  <a:txBody>
                    <a:bodyPr/>
                    <a:lstStyle/>
                    <a:p>
                      <a:pPr algn="l" fontAlgn="b"/>
                      <a:r>
                        <a:rPr lang="en-US" sz="1400" b="1" u="none" strike="noStrike">
                          <a:solidFill>
                            <a:srgbClr val="333333"/>
                          </a:solidFill>
                          <a:effectLst/>
                        </a:rPr>
                        <a:t>Required by insurance plan</a:t>
                      </a:r>
                      <a:endParaRPr lang="en-US" sz="14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400" b="1" u="none" strike="noStrike">
                          <a:solidFill>
                            <a:srgbClr val="333333"/>
                          </a:solidFill>
                          <a:effectLst/>
                        </a:rPr>
                        <a:t>42.4%</a:t>
                      </a:r>
                      <a:endParaRPr lang="en-US" sz="14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1614146706"/>
                  </a:ext>
                </a:extLst>
              </a:tr>
              <a:tr h="365760">
                <a:tc>
                  <a:txBody>
                    <a:bodyPr/>
                    <a:lstStyle/>
                    <a:p>
                      <a:pPr algn="l" fontAlgn="b"/>
                      <a:r>
                        <a:rPr lang="en-US" sz="1400" b="1" u="none" strike="noStrike">
                          <a:solidFill>
                            <a:srgbClr val="333333"/>
                          </a:solidFill>
                          <a:effectLst/>
                        </a:rPr>
                        <a:t>Prior experience with hospital</a:t>
                      </a:r>
                      <a:endParaRPr lang="en-US" sz="14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400" b="1" u="none" strike="noStrike">
                          <a:solidFill>
                            <a:srgbClr val="333333"/>
                          </a:solidFill>
                          <a:effectLst/>
                        </a:rPr>
                        <a:t>41.4%</a:t>
                      </a:r>
                      <a:endParaRPr lang="en-US" sz="14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2602245726"/>
                  </a:ext>
                </a:extLst>
              </a:tr>
              <a:tr h="365760">
                <a:tc>
                  <a:txBody>
                    <a:bodyPr/>
                    <a:lstStyle/>
                    <a:p>
                      <a:pPr algn="l" fontAlgn="b"/>
                      <a:r>
                        <a:rPr lang="en-US" sz="1400" b="1" u="none" strike="noStrike">
                          <a:solidFill>
                            <a:srgbClr val="333333"/>
                          </a:solidFill>
                          <a:effectLst/>
                        </a:rPr>
                        <a:t>Reputation for quality</a:t>
                      </a:r>
                      <a:endParaRPr lang="en-US" sz="14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400" b="1" u="none" strike="noStrike">
                          <a:solidFill>
                            <a:srgbClr val="333333"/>
                          </a:solidFill>
                          <a:effectLst/>
                        </a:rPr>
                        <a:t>37.3%</a:t>
                      </a:r>
                      <a:endParaRPr lang="en-US" sz="14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901531845"/>
                  </a:ext>
                </a:extLst>
              </a:tr>
              <a:tr h="365760">
                <a:tc>
                  <a:txBody>
                    <a:bodyPr/>
                    <a:lstStyle/>
                    <a:p>
                      <a:pPr algn="l" fontAlgn="b"/>
                      <a:r>
                        <a:rPr lang="en-US" sz="1400" b="1" u="none" strike="noStrike">
                          <a:solidFill>
                            <a:srgbClr val="333333"/>
                          </a:solidFill>
                          <a:effectLst/>
                        </a:rPr>
                        <a:t>Recommended by family or friends</a:t>
                      </a:r>
                      <a:endParaRPr lang="en-US" sz="14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400" b="1" u="none" strike="noStrike">
                          <a:solidFill>
                            <a:srgbClr val="333333"/>
                          </a:solidFill>
                          <a:effectLst/>
                        </a:rPr>
                        <a:t>27.9%</a:t>
                      </a:r>
                      <a:endParaRPr lang="en-US" sz="14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257219847"/>
                  </a:ext>
                </a:extLst>
              </a:tr>
              <a:tr h="365760">
                <a:tc>
                  <a:txBody>
                    <a:bodyPr/>
                    <a:lstStyle/>
                    <a:p>
                      <a:pPr algn="l" fontAlgn="b"/>
                      <a:r>
                        <a:rPr lang="en-US" sz="1400" b="1" u="none" strike="noStrike">
                          <a:solidFill>
                            <a:srgbClr val="333333"/>
                          </a:solidFill>
                          <a:effectLst/>
                        </a:rPr>
                        <a:t>Referred by physician</a:t>
                      </a:r>
                      <a:endParaRPr lang="en-US" sz="14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400" b="1" u="none" strike="noStrike">
                          <a:solidFill>
                            <a:srgbClr val="333333"/>
                          </a:solidFill>
                          <a:effectLst/>
                        </a:rPr>
                        <a:t>22.2%</a:t>
                      </a:r>
                      <a:endParaRPr lang="en-US" sz="14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1266836840"/>
                  </a:ext>
                </a:extLst>
              </a:tr>
              <a:tr h="365760">
                <a:tc>
                  <a:txBody>
                    <a:bodyPr/>
                    <a:lstStyle/>
                    <a:p>
                      <a:pPr algn="l" fontAlgn="b"/>
                      <a:r>
                        <a:rPr lang="en-US" sz="1400" b="1" u="none" strike="noStrike">
                          <a:solidFill>
                            <a:srgbClr val="333333"/>
                          </a:solidFill>
                          <a:effectLst/>
                        </a:rPr>
                        <a:t>Closest to work</a:t>
                      </a:r>
                      <a:endParaRPr lang="en-US" sz="14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400" b="1" u="none" strike="noStrike">
                          <a:solidFill>
                            <a:srgbClr val="333333"/>
                          </a:solidFill>
                          <a:effectLst/>
                        </a:rPr>
                        <a:t>12.9%</a:t>
                      </a:r>
                      <a:endParaRPr lang="en-US" sz="14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4098720155"/>
                  </a:ext>
                </a:extLst>
              </a:tr>
              <a:tr h="365760">
                <a:tc>
                  <a:txBody>
                    <a:bodyPr/>
                    <a:lstStyle/>
                    <a:p>
                      <a:pPr algn="l" fontAlgn="b"/>
                      <a:r>
                        <a:rPr lang="en-US" sz="1400" b="1" u="none" strike="noStrike">
                          <a:solidFill>
                            <a:srgbClr val="333333"/>
                          </a:solidFill>
                          <a:effectLst/>
                        </a:rPr>
                        <a:t>Other (please specify)</a:t>
                      </a:r>
                      <a:endParaRPr lang="en-US" sz="14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400" b="1" u="none" strike="noStrike">
                          <a:solidFill>
                            <a:srgbClr val="333333"/>
                          </a:solidFill>
                          <a:effectLst/>
                        </a:rPr>
                        <a:t>5.1%</a:t>
                      </a:r>
                      <a:endParaRPr lang="en-US" sz="14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587460753"/>
                  </a:ext>
                </a:extLst>
              </a:tr>
              <a:tr h="365760">
                <a:tc>
                  <a:txBody>
                    <a:bodyPr/>
                    <a:lstStyle/>
                    <a:p>
                      <a:pPr algn="l" fontAlgn="b"/>
                      <a:r>
                        <a:rPr lang="en-US" sz="1400" b="1" u="none" strike="noStrike">
                          <a:solidFill>
                            <a:srgbClr val="333333"/>
                          </a:solidFill>
                          <a:effectLst/>
                        </a:rPr>
                        <a:t>VA/Military requirement</a:t>
                      </a:r>
                      <a:endParaRPr lang="en-US" sz="1400" b="1" i="0" u="none" strike="noStrike">
                        <a:solidFill>
                          <a:srgbClr val="333333"/>
                        </a:solidFill>
                        <a:effectLst/>
                        <a:latin typeface="Arial" panose="020B0604020202020204" pitchFamily="34" charset="0"/>
                      </a:endParaRPr>
                    </a:p>
                  </a:txBody>
                  <a:tcPr marL="7620" marR="7620" marT="7620" anchor="b"/>
                </a:tc>
                <a:tc>
                  <a:txBody>
                    <a:bodyPr/>
                    <a:lstStyle/>
                    <a:p>
                      <a:pPr algn="r" fontAlgn="b"/>
                      <a:r>
                        <a:rPr lang="en-US" sz="1400" b="1" u="none" strike="noStrike">
                          <a:solidFill>
                            <a:srgbClr val="333333"/>
                          </a:solidFill>
                          <a:effectLst/>
                        </a:rPr>
                        <a:t>0.0%</a:t>
                      </a:r>
                      <a:endParaRPr lang="en-US" sz="1400" b="1" i="0" u="none" strike="noStrike">
                        <a:solidFill>
                          <a:srgbClr val="333333"/>
                        </a:solidFill>
                        <a:effectLst/>
                        <a:latin typeface="Arial" panose="020B0604020202020204" pitchFamily="34" charset="0"/>
                      </a:endParaRPr>
                    </a:p>
                  </a:txBody>
                  <a:tcPr marL="7620" marR="7620" marT="7620" anchor="b"/>
                </a:tc>
                <a:extLst>
                  <a:ext uri="{0D108BD9-81ED-4DB2-BD59-A6C34878D82A}">
                    <a16:rowId xmlns:a16="http://schemas.microsoft.com/office/drawing/2014/main" val="995930663"/>
                  </a:ext>
                </a:extLst>
              </a:tr>
            </a:tbl>
          </a:graphicData>
        </a:graphic>
      </p:graphicFrame>
      <p:sp>
        <p:nvSpPr>
          <p:cNvPr id="3" name="TextBox 2">
            <a:extLst>
              <a:ext uri="{FF2B5EF4-FFF2-40B4-BE49-F238E27FC236}">
                <a16:creationId xmlns:a16="http://schemas.microsoft.com/office/drawing/2014/main" id="{8778115E-B0D6-4956-AAE9-35455D88839F}"/>
              </a:ext>
            </a:extLst>
          </p:cNvPr>
          <p:cNvSpPr txBox="1"/>
          <p:nvPr/>
        </p:nvSpPr>
        <p:spPr>
          <a:xfrm>
            <a:off x="1752600" y="533401"/>
            <a:ext cx="8839200" cy="646331"/>
          </a:xfrm>
          <a:prstGeom prst="rect">
            <a:avLst/>
          </a:prstGeom>
          <a:noFill/>
        </p:spPr>
        <p:txBody>
          <a:bodyPr wrap="square" rtlCol="0">
            <a:spAutoFit/>
          </a:bodyPr>
          <a:lstStyle/>
          <a:p>
            <a:pPr algn="ctr">
              <a:defRPr/>
            </a:pPr>
            <a:r>
              <a:rPr lang="en-US" b="1">
                <a:solidFill>
                  <a:prstClr val="black"/>
                </a:solidFill>
                <a:latin typeface="Calibri"/>
              </a:rPr>
              <a:t>What are the three most important reasons for selecting your healthcare organization? </a:t>
            </a:r>
          </a:p>
          <a:p>
            <a:pPr algn="ctr">
              <a:defRPr/>
            </a:pPr>
            <a:r>
              <a:rPr lang="en-US" b="1">
                <a:solidFill>
                  <a:prstClr val="black"/>
                </a:solidFill>
                <a:latin typeface="Calibri"/>
              </a:rPr>
              <a:t>(Select 3 that apply and/or enter other reasons not listed)</a:t>
            </a:r>
          </a:p>
        </p:txBody>
      </p:sp>
      <p:sp>
        <p:nvSpPr>
          <p:cNvPr id="4" name="Oval 3">
            <a:extLst>
              <a:ext uri="{FF2B5EF4-FFF2-40B4-BE49-F238E27FC236}">
                <a16:creationId xmlns:a16="http://schemas.microsoft.com/office/drawing/2014/main" id="{A178B22C-F8BB-425A-8C07-86A7ABFB964F}"/>
              </a:ext>
            </a:extLst>
          </p:cNvPr>
          <p:cNvSpPr/>
          <p:nvPr/>
        </p:nvSpPr>
        <p:spPr>
          <a:xfrm>
            <a:off x="7696200" y="1447800"/>
            <a:ext cx="990600" cy="15240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5" name="TextBox 4">
            <a:extLst>
              <a:ext uri="{FF2B5EF4-FFF2-40B4-BE49-F238E27FC236}">
                <a16:creationId xmlns:a16="http://schemas.microsoft.com/office/drawing/2014/main" id="{8CAB248B-765F-4655-B343-C51A6FF964F6}"/>
              </a:ext>
            </a:extLst>
          </p:cNvPr>
          <p:cNvSpPr txBox="1"/>
          <p:nvPr/>
        </p:nvSpPr>
        <p:spPr>
          <a:xfrm>
            <a:off x="3886200" y="5428034"/>
            <a:ext cx="4038600" cy="369332"/>
          </a:xfrm>
          <a:prstGeom prst="rect">
            <a:avLst/>
          </a:prstGeom>
          <a:noFill/>
        </p:spPr>
        <p:txBody>
          <a:bodyPr wrap="square" rtlCol="0">
            <a:spAutoFit/>
          </a:bodyPr>
          <a:lstStyle/>
          <a:p>
            <a:pPr>
              <a:defRPr/>
            </a:pPr>
            <a:r>
              <a:rPr lang="en-US">
                <a:solidFill>
                  <a:prstClr val="black"/>
                </a:solidFill>
                <a:latin typeface="Calibri"/>
              </a:rPr>
              <a:t>PCHS offers 23 specialty providers locally.</a:t>
            </a:r>
          </a:p>
        </p:txBody>
      </p:sp>
    </p:spTree>
    <p:extLst>
      <p:ext uri="{BB962C8B-B14F-4D97-AF65-F5344CB8AC3E}">
        <p14:creationId xmlns:p14="http://schemas.microsoft.com/office/powerpoint/2010/main" val="1074576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i="1" dirty="0">
                <a:latin typeface="Arial Black" panose="020B0A04020102020204" pitchFamily="34" charset="0"/>
                <a:cs typeface="Aharoni" panose="02010803020104030203" pitchFamily="2" charset="-79"/>
              </a:rPr>
              <a:t>Demographics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306483439"/>
              </p:ext>
            </p:extLst>
          </p:nvPr>
        </p:nvGraphicFramePr>
        <p:xfrm>
          <a:off x="962025" y="1828800"/>
          <a:ext cx="5286376" cy="4046973"/>
        </p:xfrm>
        <a:graphic>
          <a:graphicData uri="http://schemas.openxmlformats.org/drawingml/2006/table">
            <a:tbl>
              <a:tblPr firstRow="1" bandRow="1">
                <a:tableStyleId>{5C22544A-7EE6-4342-B048-85BDC9FD1C3A}</a:tableStyleId>
              </a:tblPr>
              <a:tblGrid>
                <a:gridCol w="1343994">
                  <a:extLst>
                    <a:ext uri="{9D8B030D-6E8A-4147-A177-3AD203B41FA5}">
                      <a16:colId xmlns:a16="http://schemas.microsoft.com/office/drawing/2014/main" val="20000"/>
                    </a:ext>
                  </a:extLst>
                </a:gridCol>
                <a:gridCol w="1208050">
                  <a:extLst>
                    <a:ext uri="{9D8B030D-6E8A-4147-A177-3AD203B41FA5}">
                      <a16:colId xmlns:a16="http://schemas.microsoft.com/office/drawing/2014/main" val="20001"/>
                    </a:ext>
                  </a:extLst>
                </a:gridCol>
                <a:gridCol w="1458310">
                  <a:extLst>
                    <a:ext uri="{9D8B030D-6E8A-4147-A177-3AD203B41FA5}">
                      <a16:colId xmlns:a16="http://schemas.microsoft.com/office/drawing/2014/main" val="20002"/>
                    </a:ext>
                  </a:extLst>
                </a:gridCol>
                <a:gridCol w="1276022">
                  <a:extLst>
                    <a:ext uri="{9D8B030D-6E8A-4147-A177-3AD203B41FA5}">
                      <a16:colId xmlns:a16="http://schemas.microsoft.com/office/drawing/2014/main" val="20003"/>
                    </a:ext>
                  </a:extLst>
                </a:gridCol>
              </a:tblGrid>
              <a:tr h="463771">
                <a:tc>
                  <a:txBody>
                    <a:bodyPr/>
                    <a:lstStyle/>
                    <a:p>
                      <a:endParaRPr lang="en-US" sz="1400" dirty="0"/>
                    </a:p>
                  </a:txBody>
                  <a:tcPr/>
                </a:tc>
                <a:tc>
                  <a:txBody>
                    <a:bodyPr/>
                    <a:lstStyle/>
                    <a:p>
                      <a:r>
                        <a:rPr lang="en-US" sz="1400" dirty="0"/>
                        <a:t>Natchitoches</a:t>
                      </a:r>
                    </a:p>
                  </a:txBody>
                  <a:tcPr/>
                </a:tc>
                <a:tc>
                  <a:txBody>
                    <a:bodyPr/>
                    <a:lstStyle/>
                    <a:p>
                      <a:r>
                        <a:rPr lang="en-US" sz="1400" dirty="0"/>
                        <a:t>  LA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Nation </a:t>
                      </a:r>
                    </a:p>
                    <a:p>
                      <a:endParaRPr lang="en-US" sz="1400" dirty="0"/>
                    </a:p>
                  </a:txBody>
                  <a:tcPr/>
                </a:tc>
                <a:extLst>
                  <a:ext uri="{0D108BD9-81ED-4DB2-BD59-A6C34878D82A}">
                    <a16:rowId xmlns:a16="http://schemas.microsoft.com/office/drawing/2014/main" val="10000"/>
                  </a:ext>
                </a:extLst>
              </a:tr>
              <a:tr h="463771">
                <a:tc>
                  <a:txBody>
                    <a:bodyPr/>
                    <a:lstStyle/>
                    <a:p>
                      <a:r>
                        <a:rPr lang="en-US" sz="1400" dirty="0"/>
                        <a:t>Population</a:t>
                      </a:r>
                    </a:p>
                  </a:txBody>
                  <a:tcPr/>
                </a:tc>
                <a:tc>
                  <a:txBody>
                    <a:bodyPr/>
                    <a:lstStyle/>
                    <a:p>
                      <a:pPr algn="ctr"/>
                      <a:r>
                        <a:rPr lang="en-US" sz="1400" dirty="0"/>
                        <a:t>40,323  </a:t>
                      </a:r>
                    </a:p>
                  </a:txBody>
                  <a:tcPr/>
                </a:tc>
                <a:tc>
                  <a:txBody>
                    <a:bodyPr/>
                    <a:lstStyle/>
                    <a:p>
                      <a:pPr algn="ctr"/>
                      <a:r>
                        <a:rPr lang="en-US" sz="1400" dirty="0"/>
                        <a:t>4,766,833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323,580,626</a:t>
                      </a:r>
                    </a:p>
                  </a:txBody>
                  <a:tcPr/>
                </a:tc>
                <a:extLst>
                  <a:ext uri="{0D108BD9-81ED-4DB2-BD59-A6C34878D82A}">
                    <a16:rowId xmlns:a16="http://schemas.microsoft.com/office/drawing/2014/main" val="10001"/>
                  </a:ext>
                </a:extLst>
              </a:tr>
              <a:tr h="381929">
                <a:tc>
                  <a:txBody>
                    <a:bodyPr/>
                    <a:lstStyle/>
                    <a:p>
                      <a:pPr>
                        <a:spcAft>
                          <a:spcPts val="1000"/>
                        </a:spcAft>
                      </a:pPr>
                      <a:r>
                        <a:rPr lang="en-US" sz="1400" dirty="0">
                          <a:effectLst/>
                          <a:latin typeface="Calibri"/>
                        </a:rPr>
                        <a:t>Annual Pop. Growth (2016-21)</a:t>
                      </a:r>
                    </a:p>
                  </a:txBody>
                  <a:tcPr marL="68580" marR="68580" marT="0" marB="0"/>
                </a:tc>
                <a:tc>
                  <a:txBody>
                    <a:bodyPr/>
                    <a:lstStyle/>
                    <a:p>
                      <a:pPr algn="ctr">
                        <a:spcAft>
                          <a:spcPts val="1000"/>
                        </a:spcAft>
                      </a:pPr>
                      <a:r>
                        <a:rPr lang="en-US" sz="1400" dirty="0">
                          <a:effectLst/>
                          <a:latin typeface="Calibri"/>
                        </a:rPr>
                        <a:t>0.18%</a:t>
                      </a:r>
                    </a:p>
                  </a:txBody>
                  <a:tcPr marL="68580" marR="68580" marT="0" marB="0" anchor="ctr"/>
                </a:tc>
                <a:tc>
                  <a:txBody>
                    <a:bodyPr/>
                    <a:lstStyle/>
                    <a:p>
                      <a:pPr algn="ctr">
                        <a:spcAft>
                          <a:spcPts val="1000"/>
                        </a:spcAft>
                      </a:pPr>
                      <a:r>
                        <a:rPr lang="en-US" sz="1400" dirty="0">
                          <a:effectLst/>
                          <a:latin typeface="Calibri"/>
                        </a:rPr>
                        <a:t>0.77%</a:t>
                      </a:r>
                    </a:p>
                  </a:txBody>
                  <a:tcPr marL="68580" marR="68580" marT="0" marB="0" anchor="ctr"/>
                </a:tc>
                <a:tc>
                  <a:txBody>
                    <a:bodyPr/>
                    <a:lstStyle/>
                    <a:p>
                      <a:pPr algn="ctr">
                        <a:spcAft>
                          <a:spcPts val="1000"/>
                        </a:spcAft>
                      </a:pPr>
                      <a:r>
                        <a:rPr lang="en-US" sz="1400" dirty="0">
                          <a:effectLst/>
                          <a:latin typeface="Calibri"/>
                        </a:rPr>
                        <a:t>0.84%</a:t>
                      </a:r>
                    </a:p>
                  </a:txBody>
                  <a:tcPr marL="68580" marR="68580" marT="0" marB="0" anchor="ctr"/>
                </a:tc>
                <a:extLst>
                  <a:ext uri="{0D108BD9-81ED-4DB2-BD59-A6C34878D82A}">
                    <a16:rowId xmlns:a16="http://schemas.microsoft.com/office/drawing/2014/main" val="10002"/>
                  </a:ext>
                </a:extLst>
              </a:tr>
              <a:tr h="381929">
                <a:tc>
                  <a:txBody>
                    <a:bodyPr/>
                    <a:lstStyle/>
                    <a:p>
                      <a:pPr>
                        <a:spcAft>
                          <a:spcPts val="0"/>
                        </a:spcAft>
                      </a:pPr>
                      <a:r>
                        <a:rPr lang="en-US" sz="1400" dirty="0">
                          <a:effectLst/>
                          <a:latin typeface="Calibri"/>
                        </a:rPr>
                        <a:t>Median Age</a:t>
                      </a:r>
                    </a:p>
                  </a:txBody>
                  <a:tcPr marL="68580" marR="68580" marT="0" marB="0"/>
                </a:tc>
                <a:tc>
                  <a:txBody>
                    <a:bodyPr/>
                    <a:lstStyle/>
                    <a:p>
                      <a:pPr algn="ctr">
                        <a:spcAft>
                          <a:spcPts val="0"/>
                        </a:spcAft>
                      </a:pPr>
                      <a:r>
                        <a:rPr lang="en-US" sz="1400" dirty="0">
                          <a:effectLst/>
                          <a:latin typeface="Calibri"/>
                        </a:rPr>
                        <a:t>34.4</a:t>
                      </a:r>
                    </a:p>
                  </a:txBody>
                  <a:tcPr marL="68580" marR="68580" marT="0" marB="0" anchor="ctr"/>
                </a:tc>
                <a:tc>
                  <a:txBody>
                    <a:bodyPr/>
                    <a:lstStyle/>
                    <a:p>
                      <a:pPr algn="ctr">
                        <a:spcAft>
                          <a:spcPts val="0"/>
                        </a:spcAft>
                      </a:pPr>
                      <a:r>
                        <a:rPr lang="en-US" sz="1400" dirty="0">
                          <a:effectLst/>
                          <a:latin typeface="Calibri"/>
                        </a:rPr>
                        <a:t>36.8</a:t>
                      </a:r>
                    </a:p>
                  </a:txBody>
                  <a:tcPr marL="68580" marR="68580" marT="0" marB="0" anchor="ctr"/>
                </a:tc>
                <a:tc>
                  <a:txBody>
                    <a:bodyPr/>
                    <a:lstStyle/>
                    <a:p>
                      <a:pPr algn="ctr">
                        <a:spcAft>
                          <a:spcPts val="0"/>
                        </a:spcAft>
                      </a:pPr>
                      <a:r>
                        <a:rPr lang="en-US" sz="1400" dirty="0">
                          <a:effectLst/>
                          <a:latin typeface="Calibri"/>
                        </a:rPr>
                        <a:t>38.0</a:t>
                      </a:r>
                    </a:p>
                  </a:txBody>
                  <a:tcPr marL="68580" marR="68580" marT="0" marB="0" anchor="ctr"/>
                </a:tc>
                <a:extLst>
                  <a:ext uri="{0D108BD9-81ED-4DB2-BD59-A6C34878D82A}">
                    <a16:rowId xmlns:a16="http://schemas.microsoft.com/office/drawing/2014/main" val="10003"/>
                  </a:ext>
                </a:extLst>
              </a:tr>
              <a:tr h="357620">
                <a:tc>
                  <a:txBody>
                    <a:bodyPr/>
                    <a:lstStyle/>
                    <a:p>
                      <a:r>
                        <a:rPr lang="en-US" sz="1400" dirty="0"/>
                        <a:t>Pop Age 65+</a:t>
                      </a:r>
                    </a:p>
                  </a:txBody>
                  <a:tcPr/>
                </a:tc>
                <a:tc>
                  <a:txBody>
                    <a:bodyPr/>
                    <a:lstStyle/>
                    <a:p>
                      <a:pPr algn="ctr"/>
                      <a:r>
                        <a:rPr lang="en-US" sz="1400" dirty="0"/>
                        <a:t>14.75%</a:t>
                      </a:r>
                    </a:p>
                  </a:txBody>
                  <a:tcPr/>
                </a:tc>
                <a:tc>
                  <a:txBody>
                    <a:bodyPr/>
                    <a:lstStyle/>
                    <a:p>
                      <a:pPr algn="ctr"/>
                      <a:r>
                        <a:rPr lang="en-US" sz="1400" dirty="0"/>
                        <a:t>13.25%</a:t>
                      </a:r>
                    </a:p>
                  </a:txBody>
                  <a:tcPr/>
                </a:tc>
                <a:tc>
                  <a:txBody>
                    <a:bodyPr/>
                    <a:lstStyle/>
                    <a:p>
                      <a:pPr algn="ctr"/>
                      <a:r>
                        <a:rPr lang="en-US" sz="1400" dirty="0"/>
                        <a:t>14.1%</a:t>
                      </a:r>
                    </a:p>
                  </a:txBody>
                  <a:tcPr/>
                </a:tc>
                <a:extLst>
                  <a:ext uri="{0D108BD9-81ED-4DB2-BD59-A6C34878D82A}">
                    <a16:rowId xmlns:a16="http://schemas.microsoft.com/office/drawing/2014/main" val="10004"/>
                  </a:ext>
                </a:extLst>
              </a:tr>
              <a:tr h="410551">
                <a:tc>
                  <a:txBody>
                    <a:bodyPr/>
                    <a:lstStyle/>
                    <a:p>
                      <a:r>
                        <a:rPr lang="en-US" sz="1400" dirty="0"/>
                        <a:t>Population Living in </a:t>
                      </a:r>
                    </a:p>
                    <a:p>
                      <a:r>
                        <a:rPr lang="en-US" sz="1400" dirty="0"/>
                        <a:t>Rural </a:t>
                      </a:r>
                    </a:p>
                  </a:txBody>
                  <a:tcPr/>
                </a:tc>
                <a:tc>
                  <a:txBody>
                    <a:bodyPr/>
                    <a:lstStyle/>
                    <a:p>
                      <a:pPr algn="ctr"/>
                      <a:r>
                        <a:rPr lang="en-US" sz="1400" dirty="0"/>
                        <a:t>50%</a:t>
                      </a:r>
                    </a:p>
                  </a:txBody>
                  <a:tcPr/>
                </a:tc>
                <a:tc>
                  <a:txBody>
                    <a:bodyPr/>
                    <a:lstStyle/>
                    <a:p>
                      <a:pPr algn="ctr"/>
                      <a:r>
                        <a:rPr lang="en-US" sz="1400" dirty="0"/>
                        <a:t> 27%</a:t>
                      </a:r>
                    </a:p>
                  </a:txBody>
                  <a:tcPr/>
                </a:tc>
                <a:tc>
                  <a:txBody>
                    <a:bodyPr/>
                    <a:lstStyle/>
                    <a:p>
                      <a:pPr algn="ctr"/>
                      <a:r>
                        <a:rPr lang="en-US" sz="1400" dirty="0"/>
                        <a:t> 19.11% </a:t>
                      </a:r>
                    </a:p>
                  </a:txBody>
                  <a:tcPr/>
                </a:tc>
                <a:extLst>
                  <a:ext uri="{0D108BD9-81ED-4DB2-BD59-A6C34878D82A}">
                    <a16:rowId xmlns:a16="http://schemas.microsoft.com/office/drawing/2014/main" val="10005"/>
                  </a:ext>
                </a:extLst>
              </a:tr>
              <a:tr h="381000">
                <a:tc>
                  <a:txBody>
                    <a:bodyPr/>
                    <a:lstStyle/>
                    <a:p>
                      <a:r>
                        <a:rPr lang="en-US" sz="1400" dirty="0"/>
                        <a:t>Businesses</a:t>
                      </a:r>
                    </a:p>
                  </a:txBody>
                  <a:tcPr/>
                </a:tc>
                <a:tc>
                  <a:txBody>
                    <a:bodyPr/>
                    <a:lstStyle/>
                    <a:p>
                      <a:pPr algn="ctr"/>
                      <a:r>
                        <a:rPr lang="en-US" sz="1400" dirty="0"/>
                        <a:t>1,696</a:t>
                      </a:r>
                    </a:p>
                  </a:txBody>
                  <a:tcPr/>
                </a:tc>
                <a:tc>
                  <a:txBody>
                    <a:bodyPr/>
                    <a:lstStyle/>
                    <a:p>
                      <a:pPr algn="ctr"/>
                      <a:r>
                        <a:rPr lang="en-US" sz="1400" dirty="0"/>
                        <a:t>199,110</a:t>
                      </a:r>
                    </a:p>
                  </a:txBody>
                  <a:tcPr/>
                </a:tc>
                <a:tc>
                  <a:txBody>
                    <a:bodyPr/>
                    <a:lstStyle/>
                    <a:p>
                      <a:pPr algn="ctr"/>
                      <a:r>
                        <a:rPr lang="en-US" sz="1400" dirty="0"/>
                        <a:t>13,207,211</a:t>
                      </a:r>
                    </a:p>
                  </a:txBody>
                  <a:tcPr/>
                </a:tc>
                <a:extLst>
                  <a:ext uri="{0D108BD9-81ED-4DB2-BD59-A6C34878D82A}">
                    <a16:rowId xmlns:a16="http://schemas.microsoft.com/office/drawing/2014/main" val="10006"/>
                  </a:ext>
                </a:extLst>
              </a:tr>
              <a:tr h="572893">
                <a:tc>
                  <a:txBody>
                    <a:bodyPr/>
                    <a:lstStyle/>
                    <a:p>
                      <a:pPr>
                        <a:spcAft>
                          <a:spcPts val="1000"/>
                        </a:spcAft>
                      </a:pPr>
                      <a:r>
                        <a:rPr lang="en-US" sz="1400" dirty="0">
                          <a:effectLst/>
                          <a:latin typeface="Calibri"/>
                        </a:rPr>
                        <a:t>Employees</a:t>
                      </a:r>
                    </a:p>
                  </a:txBody>
                  <a:tcPr marL="68580" marR="68580" marT="0" marB="0"/>
                </a:tc>
                <a:tc>
                  <a:txBody>
                    <a:bodyPr/>
                    <a:lstStyle/>
                    <a:p>
                      <a:pPr algn="ctr">
                        <a:spcAft>
                          <a:spcPts val="1000"/>
                        </a:spcAft>
                      </a:pPr>
                      <a:r>
                        <a:rPr lang="en-US" sz="1400" dirty="0">
                          <a:effectLst/>
                          <a:latin typeface="Calibri"/>
                        </a:rPr>
                        <a:t>18,157</a:t>
                      </a:r>
                    </a:p>
                  </a:txBody>
                  <a:tcPr marL="68580" marR="68580" marT="0" marB="0" anchor="ctr"/>
                </a:tc>
                <a:tc>
                  <a:txBody>
                    <a:bodyPr/>
                    <a:lstStyle/>
                    <a:p>
                      <a:pPr algn="ctr">
                        <a:spcAft>
                          <a:spcPts val="1000"/>
                        </a:spcAft>
                      </a:pPr>
                      <a:r>
                        <a:rPr lang="en-US" sz="1400" dirty="0">
                          <a:effectLst/>
                          <a:latin typeface="Calibri"/>
                        </a:rPr>
                        <a:t>2,319,823</a:t>
                      </a:r>
                    </a:p>
                  </a:txBody>
                  <a:tcPr marL="68580" marR="68580" marT="0" marB="0" anchor="ctr"/>
                </a:tc>
                <a:tc>
                  <a:txBody>
                    <a:bodyPr/>
                    <a:lstStyle/>
                    <a:p>
                      <a:pPr algn="ctr">
                        <a:spcAft>
                          <a:spcPts val="1000"/>
                        </a:spcAft>
                      </a:pPr>
                      <a:r>
                        <a:rPr lang="en-US" sz="1400" dirty="0">
                          <a:effectLst/>
                          <a:latin typeface="Calibri"/>
                        </a:rPr>
                        <a:t>162,998,347</a:t>
                      </a:r>
                    </a:p>
                  </a:txBody>
                  <a:tcPr marL="68580" marR="68580" marT="0" marB="0" anchor="ctr"/>
                </a:tc>
                <a:extLst>
                  <a:ext uri="{0D108BD9-81ED-4DB2-BD59-A6C34878D82A}">
                    <a16:rowId xmlns:a16="http://schemas.microsoft.com/office/drawing/2014/main" val="10007"/>
                  </a:ext>
                </a:extLst>
              </a:tr>
            </a:tbl>
          </a:graphicData>
        </a:graphic>
      </p:graphicFrame>
      <p:sp>
        <p:nvSpPr>
          <p:cNvPr id="6" name="Content Placeholder 5"/>
          <p:cNvSpPr>
            <a:spLocks noGrp="1"/>
          </p:cNvSpPr>
          <p:nvPr>
            <p:ph sz="half" idx="2"/>
          </p:nvPr>
        </p:nvSpPr>
        <p:spPr>
          <a:xfrm>
            <a:off x="6477000" y="1600201"/>
            <a:ext cx="3657600" cy="4525963"/>
          </a:xfrm>
        </p:spPr>
        <p:txBody>
          <a:bodyPr>
            <a:normAutofit/>
          </a:bodyPr>
          <a:lstStyle/>
          <a:p>
            <a:endParaRPr lang="en-US" sz="1500" dirty="0"/>
          </a:p>
          <a:p>
            <a:r>
              <a:rPr lang="en-US" sz="2000" dirty="0"/>
              <a:t>Projected population increase of 0.18% annually from 2016-2021.</a:t>
            </a:r>
          </a:p>
          <a:p>
            <a:r>
              <a:rPr lang="en-US" sz="2000" dirty="0"/>
              <a:t>The median age of the people of Natchitoches is 34.4 years due to the presence of Northwestern State University.</a:t>
            </a:r>
          </a:p>
          <a:p>
            <a:r>
              <a:rPr lang="en-US" sz="2000" dirty="0"/>
              <a:t> Large population living in rural area compared to the state and National average</a:t>
            </a:r>
          </a:p>
          <a:p>
            <a:pPr marL="0" indent="0">
              <a:buNone/>
            </a:pPr>
            <a:endParaRPr lang="en-US" sz="2000" dirty="0"/>
          </a:p>
        </p:txBody>
      </p:sp>
    </p:spTree>
    <p:extLst>
      <p:ext uri="{BB962C8B-B14F-4D97-AF65-F5344CB8AC3E}">
        <p14:creationId xmlns:p14="http://schemas.microsoft.com/office/powerpoint/2010/main" val="2940468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i="1" dirty="0">
                <a:latin typeface="Arial Black" panose="020B0A04020102020204" pitchFamily="34" charset="0"/>
              </a:rPr>
              <a:t>Health Behavior and Outcomes</a:t>
            </a:r>
            <a:endParaRPr lang="en-US" sz="3600" i="1" dirty="0"/>
          </a:p>
        </p:txBody>
      </p:sp>
      <p:sp>
        <p:nvSpPr>
          <p:cNvPr id="6" name="Content Placeholder 5"/>
          <p:cNvSpPr>
            <a:spLocks noGrp="1"/>
          </p:cNvSpPr>
          <p:nvPr>
            <p:ph sz="half" idx="1"/>
          </p:nvPr>
        </p:nvSpPr>
        <p:spPr/>
        <p:txBody>
          <a:bodyPr>
            <a:normAutofit fontScale="77500" lnSpcReduction="20000"/>
          </a:bodyPr>
          <a:lstStyle/>
          <a:p>
            <a:pPr marL="0" indent="0">
              <a:buNone/>
            </a:pPr>
            <a:r>
              <a:rPr lang="en-US" dirty="0"/>
              <a:t>Health behaviors can lead to positive health outcomes such:</a:t>
            </a:r>
          </a:p>
          <a:p>
            <a:pPr marL="0" indent="0">
              <a:buNone/>
            </a:pPr>
            <a:endParaRPr lang="en-US" dirty="0"/>
          </a:p>
          <a:p>
            <a:r>
              <a:rPr lang="en-US" dirty="0"/>
              <a:t>Longer life</a:t>
            </a:r>
          </a:p>
          <a:p>
            <a:r>
              <a:rPr lang="en-US" dirty="0"/>
              <a:t>Physical  mobility</a:t>
            </a:r>
          </a:p>
          <a:p>
            <a:r>
              <a:rPr lang="en-US" dirty="0"/>
              <a:t>Mental wellness</a:t>
            </a:r>
          </a:p>
          <a:p>
            <a:r>
              <a:rPr lang="en-US" dirty="0"/>
              <a:t>Healthy pregnancies and births</a:t>
            </a:r>
          </a:p>
          <a:p>
            <a:r>
              <a:rPr lang="en-US" dirty="0"/>
              <a:t>Chronic and acute disease prevention</a:t>
            </a:r>
          </a:p>
          <a:p>
            <a:r>
              <a:rPr lang="en-US" dirty="0"/>
              <a:t> Chronic disease management. </a:t>
            </a:r>
          </a:p>
          <a:p>
            <a:pPr marL="0" indent="0">
              <a:buNone/>
            </a:pPr>
            <a:endParaRPr lang="en-US" dirty="0">
              <a:solidFill>
                <a:srgbClr val="767676"/>
              </a:solidFill>
              <a:hlinkClick r:id="" action="ppaction://noaction"/>
            </a:endParaRPr>
          </a:p>
          <a:p>
            <a:pPr marL="0" indent="0">
              <a:buNone/>
            </a:pPr>
            <a:endParaRPr lang="en-US" dirty="0">
              <a:solidFill>
                <a:srgbClr val="767676"/>
              </a:solidFill>
              <a:hlinkClick r:id="" action="ppaction://noaction"/>
            </a:endParaRPr>
          </a:p>
          <a:p>
            <a:pPr marL="0" indent="0">
              <a:buNone/>
            </a:pPr>
            <a:endParaRPr lang="en-US" dirty="0">
              <a:solidFill>
                <a:srgbClr val="767676"/>
              </a:solidFill>
              <a:hlinkClick r:id="" action="ppaction://noaction"/>
            </a:endParaRPr>
          </a:p>
          <a:p>
            <a:pPr marL="0" indent="0">
              <a:buNone/>
            </a:pPr>
            <a:endParaRPr lang="en-US" dirty="0">
              <a:solidFill>
                <a:srgbClr val="767676"/>
              </a:solidFill>
              <a:hlinkClick r:id="" action="ppaction://noaction"/>
            </a:endParaRPr>
          </a:p>
          <a:p>
            <a:pPr marL="0" indent="0">
              <a:buNone/>
            </a:pPr>
            <a:endParaRPr lang="en-US" dirty="0">
              <a:solidFill>
                <a:srgbClr val="767676"/>
              </a:solidFill>
              <a:hlinkClick r:id="" action="ppaction://noaction"/>
            </a:endParaRPr>
          </a:p>
          <a:p>
            <a:pPr marL="0" indent="0">
              <a:buNone/>
            </a:pPr>
            <a:endParaRPr lang="en-US" dirty="0"/>
          </a:p>
        </p:txBody>
      </p:sp>
      <p:sp>
        <p:nvSpPr>
          <p:cNvPr id="7" name="Content Placeholder 6"/>
          <p:cNvSpPr>
            <a:spLocks noGrp="1"/>
          </p:cNvSpPr>
          <p:nvPr>
            <p:ph sz="half" idx="2"/>
          </p:nvPr>
        </p:nvSpPr>
        <p:spPr/>
        <p:txBody>
          <a:bodyPr>
            <a:normAutofit fontScale="77500" lnSpcReduction="20000"/>
          </a:bodyPr>
          <a:lstStyle/>
          <a:p>
            <a:endParaRPr lang="en-US" dirty="0"/>
          </a:p>
          <a:p>
            <a:r>
              <a:rPr lang="en-US" dirty="0"/>
              <a:t>Natchitoches Parish ranked 41</a:t>
            </a:r>
            <a:r>
              <a:rPr lang="en-US" baseline="30000" dirty="0"/>
              <a:t>st</a:t>
            </a:r>
            <a:r>
              <a:rPr lang="en-US" dirty="0"/>
              <a:t> out of 64 parishes in Louisiana for both Health Factors and Health Behavior.</a:t>
            </a:r>
          </a:p>
          <a:p>
            <a:pPr marL="0" indent="0">
              <a:buNone/>
            </a:pPr>
            <a:endParaRPr lang="en-US" dirty="0"/>
          </a:p>
          <a:p>
            <a:r>
              <a:rPr lang="en-US" dirty="0"/>
              <a:t>Socially isolated individuals have an increased risk for poor health outcomes, including chronic disease, unhealthy behaviors and obesity</a:t>
            </a:r>
          </a:p>
          <a:p>
            <a:endParaRPr lang="en-US" dirty="0"/>
          </a:p>
          <a:p>
            <a:r>
              <a:rPr lang="en-US" dirty="0"/>
              <a:t>The use of cigarettes, lack of physical activity, and other elements can lead to numerous chronic diseases and comorbidities including cardiovascular disease, diabetes and cancer. </a:t>
            </a:r>
          </a:p>
          <a:p>
            <a:endParaRPr lang="en-US" dirty="0">
              <a:solidFill>
                <a:srgbClr val="767676"/>
              </a:solidFill>
              <a:hlinkClick r:id="rId2"/>
            </a:endParaRP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7323" y="361949"/>
            <a:ext cx="2781302" cy="1390651"/>
          </a:xfrm>
          <a:prstGeom prst="rect">
            <a:avLst/>
          </a:prstGeom>
        </p:spPr>
      </p:pic>
    </p:spTree>
    <p:extLst>
      <p:ext uri="{BB962C8B-B14F-4D97-AF65-F5344CB8AC3E}">
        <p14:creationId xmlns:p14="http://schemas.microsoft.com/office/powerpoint/2010/main" val="4123664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dirty="0">
                <a:latin typeface="Arial Black" panose="020B0A04020102020204" pitchFamily="34" charset="0"/>
              </a:rPr>
            </a:br>
            <a:r>
              <a:rPr lang="en-US" sz="4000" i="1" dirty="0">
                <a:latin typeface="Arial Black" panose="020B0A04020102020204" pitchFamily="34" charset="0"/>
              </a:rPr>
              <a:t>Health Behaviors</a:t>
            </a:r>
            <a:br>
              <a:rPr lang="en-US" b="1" dirty="0"/>
            </a:b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042025466"/>
              </p:ext>
            </p:extLst>
          </p:nvPr>
        </p:nvGraphicFramePr>
        <p:xfrm>
          <a:off x="560882" y="1676400"/>
          <a:ext cx="5458917" cy="3848100"/>
        </p:xfrm>
        <a:graphic>
          <a:graphicData uri="http://schemas.openxmlformats.org/drawingml/2006/table">
            <a:tbl>
              <a:tblPr firstRow="1" firstCol="1" bandRow="1">
                <a:tableStyleId>{5C22544A-7EE6-4342-B048-85BDC9FD1C3A}</a:tableStyleId>
              </a:tblPr>
              <a:tblGrid>
                <a:gridCol w="2074390">
                  <a:extLst>
                    <a:ext uri="{9D8B030D-6E8A-4147-A177-3AD203B41FA5}">
                      <a16:colId xmlns:a16="http://schemas.microsoft.com/office/drawing/2014/main" val="20000"/>
                    </a:ext>
                  </a:extLst>
                </a:gridCol>
                <a:gridCol w="1637676">
                  <a:extLst>
                    <a:ext uri="{9D8B030D-6E8A-4147-A177-3AD203B41FA5}">
                      <a16:colId xmlns:a16="http://schemas.microsoft.com/office/drawing/2014/main" val="20001"/>
                    </a:ext>
                  </a:extLst>
                </a:gridCol>
                <a:gridCol w="764247">
                  <a:extLst>
                    <a:ext uri="{9D8B030D-6E8A-4147-A177-3AD203B41FA5}">
                      <a16:colId xmlns:a16="http://schemas.microsoft.com/office/drawing/2014/main" val="20002"/>
                    </a:ext>
                  </a:extLst>
                </a:gridCol>
                <a:gridCol w="982604">
                  <a:extLst>
                    <a:ext uri="{9D8B030D-6E8A-4147-A177-3AD203B41FA5}">
                      <a16:colId xmlns:a16="http://schemas.microsoft.com/office/drawing/2014/main" val="20003"/>
                    </a:ext>
                  </a:extLst>
                </a:gridCol>
              </a:tblGrid>
              <a:tr h="395229">
                <a:tc>
                  <a:txBody>
                    <a:bodyPr/>
                    <a:lstStyle/>
                    <a:p>
                      <a:pPr>
                        <a:spcAft>
                          <a:spcPts val="1000"/>
                        </a:spcAft>
                      </a:pPr>
                      <a:r>
                        <a:rPr lang="en-US" sz="1400" dirty="0">
                          <a:effectLst/>
                        </a:rPr>
                        <a:t> </a:t>
                      </a:r>
                      <a:endParaRPr lang="en-US" sz="1400" dirty="0">
                        <a:effectLst/>
                        <a:latin typeface="Calibri"/>
                      </a:endParaRPr>
                    </a:p>
                  </a:txBody>
                  <a:tcPr marL="64618" marR="64618" marT="0" marB="0" anchor="ctr"/>
                </a:tc>
                <a:tc>
                  <a:txBody>
                    <a:bodyPr/>
                    <a:lstStyle/>
                    <a:p>
                      <a:pPr algn="ctr">
                        <a:spcAft>
                          <a:spcPts val="1000"/>
                        </a:spcAft>
                      </a:pPr>
                      <a:r>
                        <a:rPr lang="en-US" sz="1400">
                          <a:effectLst/>
                        </a:rPr>
                        <a:t>Natchitoches  </a:t>
                      </a:r>
                      <a:endParaRPr lang="en-US" sz="1400">
                        <a:effectLst/>
                        <a:latin typeface="Calibri"/>
                      </a:endParaRPr>
                    </a:p>
                  </a:txBody>
                  <a:tcPr marL="64618" marR="64618" marT="0" marB="0" anchor="ctr"/>
                </a:tc>
                <a:tc>
                  <a:txBody>
                    <a:bodyPr/>
                    <a:lstStyle/>
                    <a:p>
                      <a:pPr algn="ctr">
                        <a:spcAft>
                          <a:spcPts val="1000"/>
                        </a:spcAft>
                      </a:pPr>
                      <a:r>
                        <a:rPr lang="en-US" sz="1400" dirty="0">
                          <a:effectLst/>
                        </a:rPr>
                        <a:t>LA</a:t>
                      </a:r>
                      <a:endParaRPr lang="en-US" sz="1400" dirty="0">
                        <a:effectLst/>
                        <a:latin typeface="Calibri"/>
                      </a:endParaRPr>
                    </a:p>
                  </a:txBody>
                  <a:tcPr marL="64618" marR="64618" marT="0" marB="0" anchor="ctr"/>
                </a:tc>
                <a:tc>
                  <a:txBody>
                    <a:bodyPr/>
                    <a:lstStyle/>
                    <a:p>
                      <a:pPr algn="ctr">
                        <a:spcAft>
                          <a:spcPts val="1000"/>
                        </a:spcAft>
                      </a:pPr>
                      <a:r>
                        <a:rPr lang="en-US" sz="1400">
                          <a:effectLst/>
                        </a:rPr>
                        <a:t>Nation</a:t>
                      </a:r>
                      <a:endParaRPr lang="en-US" sz="1400">
                        <a:effectLst/>
                        <a:latin typeface="Calibri"/>
                      </a:endParaRPr>
                    </a:p>
                  </a:txBody>
                  <a:tcPr marL="64618" marR="64618" marT="0" marB="0" anchor="ctr"/>
                </a:tc>
                <a:extLst>
                  <a:ext uri="{0D108BD9-81ED-4DB2-BD59-A6C34878D82A}">
                    <a16:rowId xmlns:a16="http://schemas.microsoft.com/office/drawing/2014/main" val="10000"/>
                  </a:ext>
                </a:extLst>
              </a:tr>
              <a:tr h="474275">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400" dirty="0"/>
                        <a:t> Access</a:t>
                      </a:r>
                      <a:r>
                        <a:rPr lang="en-US" sz="1400" baseline="0" dirty="0"/>
                        <a:t> to  Exercise opportunities</a:t>
                      </a:r>
                      <a:endParaRPr lang="en-US" sz="1400" dirty="0"/>
                    </a:p>
                  </a:txBody>
                  <a:tcPr marL="64618" marR="64618" marT="0" marB="0" anchor="ctr"/>
                </a:tc>
                <a:tc>
                  <a:txBody>
                    <a:bodyPr/>
                    <a:lstStyle/>
                    <a:p>
                      <a:pPr algn="ctr">
                        <a:spcAft>
                          <a:spcPts val="1000"/>
                        </a:spcAft>
                      </a:pPr>
                      <a:r>
                        <a:rPr lang="en-US" sz="1400" dirty="0">
                          <a:effectLst/>
                          <a:latin typeface="Calibri"/>
                        </a:rPr>
                        <a:t>57%</a:t>
                      </a:r>
                    </a:p>
                  </a:txBody>
                  <a:tcPr marL="64618" marR="64618" marT="0" marB="0" anchor="ctr"/>
                </a:tc>
                <a:tc>
                  <a:txBody>
                    <a:bodyPr/>
                    <a:lstStyle/>
                    <a:p>
                      <a:pPr algn="ctr">
                        <a:spcAft>
                          <a:spcPts val="1000"/>
                        </a:spcAft>
                      </a:pPr>
                      <a:r>
                        <a:rPr lang="en-US" sz="1400" dirty="0">
                          <a:effectLst/>
                          <a:latin typeface="Calibri"/>
                        </a:rPr>
                        <a:t>75%</a:t>
                      </a:r>
                    </a:p>
                  </a:txBody>
                  <a:tcPr marL="64618" marR="64618" marT="0" marB="0" anchor="ctr"/>
                </a:tc>
                <a:tc>
                  <a:txBody>
                    <a:bodyPr/>
                    <a:lstStyle/>
                    <a:p>
                      <a:pPr algn="ctr">
                        <a:spcAft>
                          <a:spcPts val="1000"/>
                        </a:spcAft>
                      </a:pPr>
                      <a:r>
                        <a:rPr lang="en-US" sz="1400" dirty="0">
                          <a:effectLst/>
                          <a:latin typeface="Calibri"/>
                        </a:rPr>
                        <a:t>77%</a:t>
                      </a:r>
                    </a:p>
                  </a:txBody>
                  <a:tcPr marL="64618" marR="64618" marT="0" marB="0" anchor="ctr"/>
                </a:tc>
                <a:extLst>
                  <a:ext uri="{0D108BD9-81ED-4DB2-BD59-A6C34878D82A}">
                    <a16:rowId xmlns:a16="http://schemas.microsoft.com/office/drawing/2014/main" val="10006"/>
                  </a:ext>
                </a:extLst>
              </a:tr>
              <a:tr h="474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effectLst/>
                        </a:rPr>
                        <a:t>Physical Inactivity</a:t>
                      </a:r>
                      <a:endParaRPr lang="en-US" sz="1400" dirty="0">
                        <a:effectLst/>
                        <a:latin typeface="+mn-lt"/>
                      </a:endParaRPr>
                    </a:p>
                    <a:p>
                      <a:endParaRPr lang="en-US" sz="1400" dirty="0"/>
                    </a:p>
                  </a:txBody>
                  <a:tcPr marL="64618" marR="64618" marT="0" marB="0" anchor="ctr"/>
                </a:tc>
                <a:tc>
                  <a:txBody>
                    <a:bodyPr/>
                    <a:lstStyle/>
                    <a:p>
                      <a:pPr algn="ctr"/>
                      <a:r>
                        <a:rPr lang="en-US" sz="1400" dirty="0"/>
                        <a:t>         29%</a:t>
                      </a:r>
                    </a:p>
                  </a:txBody>
                  <a:tcPr marL="64618" marR="64618" marT="0" marB="0" anchor="ctr"/>
                </a:tc>
                <a:tc>
                  <a:txBody>
                    <a:bodyPr/>
                    <a:lstStyle/>
                    <a:p>
                      <a:pPr algn="ctr"/>
                      <a:r>
                        <a:rPr lang="en-US" sz="1400" dirty="0"/>
                        <a:t> 28%</a:t>
                      </a:r>
                    </a:p>
                  </a:txBody>
                  <a:tcPr marL="64618" marR="64618" marT="0" marB="0" anchor="ctr"/>
                </a:tc>
                <a:tc>
                  <a:txBody>
                    <a:bodyPr/>
                    <a:lstStyle/>
                    <a:p>
                      <a:pPr algn="ctr"/>
                      <a:r>
                        <a:rPr lang="en-US" sz="1400" dirty="0"/>
                        <a:t>22%       </a:t>
                      </a:r>
                    </a:p>
                  </a:txBody>
                  <a:tcPr marL="64618" marR="64618" marT="0" marB="0" anchor="ctr"/>
                </a:tc>
                <a:extLst>
                  <a:ext uri="{0D108BD9-81ED-4DB2-BD59-A6C34878D82A}">
                    <a16:rowId xmlns:a16="http://schemas.microsoft.com/office/drawing/2014/main" val="10001"/>
                  </a:ext>
                </a:extLst>
              </a:tr>
              <a:tr h="442657">
                <a:tc>
                  <a:txBody>
                    <a:bodyPr/>
                    <a:lstStyle/>
                    <a:p>
                      <a:pPr>
                        <a:spcAft>
                          <a:spcPts val="1000"/>
                        </a:spcAft>
                      </a:pPr>
                      <a:r>
                        <a:rPr lang="en-US" sz="1400" dirty="0">
                          <a:effectLst/>
                        </a:rPr>
                        <a:t>Adult</a:t>
                      </a:r>
                      <a:r>
                        <a:rPr lang="en-US" sz="1400" baseline="0" dirty="0">
                          <a:effectLst/>
                        </a:rPr>
                        <a:t> </a:t>
                      </a:r>
                      <a:r>
                        <a:rPr lang="en-US" sz="1400" dirty="0">
                          <a:effectLst/>
                        </a:rPr>
                        <a:t>Smokers</a:t>
                      </a:r>
                      <a:endParaRPr lang="en-US" sz="1400" dirty="0">
                        <a:effectLst/>
                        <a:latin typeface="Calibri"/>
                      </a:endParaRPr>
                    </a:p>
                  </a:txBody>
                  <a:tcPr marL="64618" marR="64618" marT="0" marB="0" anchor="ctr"/>
                </a:tc>
                <a:tc>
                  <a:txBody>
                    <a:bodyPr/>
                    <a:lstStyle/>
                    <a:p>
                      <a:pPr algn="ctr">
                        <a:spcAft>
                          <a:spcPts val="1000"/>
                        </a:spcAft>
                      </a:pPr>
                      <a:r>
                        <a:rPr lang="en-US" sz="1400" dirty="0">
                          <a:effectLst/>
                        </a:rPr>
                        <a:t>22%</a:t>
                      </a:r>
                      <a:endParaRPr lang="en-US" sz="1400" dirty="0">
                        <a:effectLst/>
                        <a:latin typeface="Calibri"/>
                      </a:endParaRPr>
                    </a:p>
                  </a:txBody>
                  <a:tcPr marL="64618" marR="64618" marT="0" marB="0" anchor="ctr"/>
                </a:tc>
                <a:tc>
                  <a:txBody>
                    <a:bodyPr/>
                    <a:lstStyle/>
                    <a:p>
                      <a:pPr algn="ctr">
                        <a:spcAft>
                          <a:spcPts val="1000"/>
                        </a:spcAft>
                      </a:pPr>
                      <a:r>
                        <a:rPr lang="en-US" sz="1400" dirty="0">
                          <a:effectLst/>
                        </a:rPr>
                        <a:t>22%</a:t>
                      </a:r>
                      <a:endParaRPr lang="en-US" sz="1400" dirty="0">
                        <a:effectLst/>
                        <a:latin typeface="Calibri"/>
                      </a:endParaRPr>
                    </a:p>
                  </a:txBody>
                  <a:tcPr marL="64618" marR="64618" marT="0" marB="0" anchor="ctr"/>
                </a:tc>
                <a:tc>
                  <a:txBody>
                    <a:bodyPr/>
                    <a:lstStyle/>
                    <a:p>
                      <a:pPr algn="ctr">
                        <a:spcAft>
                          <a:spcPts val="1000"/>
                        </a:spcAft>
                      </a:pPr>
                      <a:r>
                        <a:rPr lang="en-US" sz="1400" dirty="0">
                          <a:effectLst/>
                        </a:rPr>
                        <a:t>18%</a:t>
                      </a:r>
                      <a:endParaRPr lang="en-US" sz="1400" dirty="0">
                        <a:effectLst/>
                        <a:latin typeface="Calibri"/>
                      </a:endParaRPr>
                    </a:p>
                  </a:txBody>
                  <a:tcPr marL="64618" marR="64618" marT="0" marB="0" anchor="ctr"/>
                </a:tc>
                <a:extLst>
                  <a:ext uri="{0D108BD9-81ED-4DB2-BD59-A6C34878D82A}">
                    <a16:rowId xmlns:a16="http://schemas.microsoft.com/office/drawing/2014/main" val="10002"/>
                  </a:ext>
                </a:extLst>
              </a:tr>
              <a:tr h="711412">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400" dirty="0"/>
                        <a:t>Smokers with Quit Attempt in Past 12 Months</a:t>
                      </a:r>
                      <a:endParaRPr lang="en-US" sz="1400" dirty="0">
                        <a:effectLst/>
                        <a:latin typeface="+mn-lt"/>
                      </a:endParaRPr>
                    </a:p>
                  </a:txBody>
                  <a:tcPr marL="64618" marR="64618" marT="0" marB="0" anchor="ctr"/>
                </a:tc>
                <a:tc>
                  <a:txBody>
                    <a:bodyPr/>
                    <a:lstStyle/>
                    <a:p>
                      <a:pPr algn="ctr">
                        <a:spcAft>
                          <a:spcPts val="1000"/>
                        </a:spcAft>
                      </a:pPr>
                      <a:r>
                        <a:rPr lang="en-US" sz="1400" dirty="0">
                          <a:effectLst/>
                        </a:rPr>
                        <a:t>65%</a:t>
                      </a:r>
                      <a:endParaRPr lang="en-US" sz="1400" dirty="0">
                        <a:effectLst/>
                        <a:latin typeface="Calibri"/>
                      </a:endParaRPr>
                    </a:p>
                  </a:txBody>
                  <a:tcPr marL="64618" marR="64618" marT="0" marB="0" anchor="ctr"/>
                </a:tc>
                <a:tc>
                  <a:txBody>
                    <a:bodyPr/>
                    <a:lstStyle/>
                    <a:p>
                      <a:pPr algn="ctr">
                        <a:spcAft>
                          <a:spcPts val="1000"/>
                        </a:spcAft>
                      </a:pPr>
                      <a:r>
                        <a:rPr lang="en-US" sz="1400" dirty="0">
                          <a:effectLst/>
                        </a:rPr>
                        <a:t>60%</a:t>
                      </a:r>
                      <a:endParaRPr lang="en-US" sz="1400" dirty="0">
                        <a:effectLst/>
                        <a:latin typeface="Calibri"/>
                      </a:endParaRPr>
                    </a:p>
                  </a:txBody>
                  <a:tcPr marL="64618" marR="64618" marT="0" marB="0" anchor="ctr"/>
                </a:tc>
                <a:tc>
                  <a:txBody>
                    <a:bodyPr/>
                    <a:lstStyle/>
                    <a:p>
                      <a:pPr algn="ctr">
                        <a:spcAft>
                          <a:spcPts val="1000"/>
                        </a:spcAft>
                      </a:pPr>
                      <a:r>
                        <a:rPr lang="en-US" sz="1400" dirty="0">
                          <a:effectLst/>
                          <a:latin typeface="Calibri"/>
                        </a:rPr>
                        <a:t>60%</a:t>
                      </a:r>
                    </a:p>
                  </a:txBody>
                  <a:tcPr marL="64618" marR="64618" marT="0" marB="0" anchor="ctr"/>
                </a:tc>
                <a:extLst>
                  <a:ext uri="{0D108BD9-81ED-4DB2-BD59-A6C34878D82A}">
                    <a16:rowId xmlns:a16="http://schemas.microsoft.com/office/drawing/2014/main" val="10003"/>
                  </a:ext>
                </a:extLst>
              </a:tr>
              <a:tr h="464939">
                <a:tc>
                  <a:txBody>
                    <a:bodyPr/>
                    <a:lstStyle/>
                    <a:p>
                      <a:pPr>
                        <a:spcAft>
                          <a:spcPts val="1000"/>
                        </a:spcAft>
                      </a:pPr>
                      <a:r>
                        <a:rPr lang="en-US" sz="1400" dirty="0">
                          <a:effectLst/>
                          <a:latin typeface="Calibri"/>
                        </a:rPr>
                        <a:t>Low food access</a:t>
                      </a:r>
                    </a:p>
                  </a:txBody>
                  <a:tcPr marL="64618" marR="64618" marT="0" marB="0" anchor="ctr"/>
                </a:tc>
                <a:tc>
                  <a:txBody>
                    <a:bodyPr/>
                    <a:lstStyle/>
                    <a:p>
                      <a:pPr algn="ctr">
                        <a:spcAft>
                          <a:spcPts val="1000"/>
                        </a:spcAft>
                      </a:pPr>
                      <a:r>
                        <a:rPr lang="en-US" sz="1400" dirty="0">
                          <a:effectLst/>
                          <a:latin typeface="Calibri"/>
                        </a:rPr>
                        <a:t>33%</a:t>
                      </a:r>
                    </a:p>
                  </a:txBody>
                  <a:tcPr marL="64618" marR="64618" marT="0" marB="0" anchor="ctr"/>
                </a:tc>
                <a:tc>
                  <a:txBody>
                    <a:bodyPr/>
                    <a:lstStyle/>
                    <a:p>
                      <a:pPr algn="ctr">
                        <a:spcAft>
                          <a:spcPts val="1000"/>
                        </a:spcAft>
                      </a:pPr>
                      <a:r>
                        <a:rPr lang="en-US" sz="1400" dirty="0">
                          <a:effectLst/>
                          <a:latin typeface="Calibri"/>
                        </a:rPr>
                        <a:t>27%</a:t>
                      </a:r>
                    </a:p>
                  </a:txBody>
                  <a:tcPr marL="64618" marR="64618" marT="0" marB="0" anchor="ctr"/>
                </a:tc>
                <a:tc>
                  <a:txBody>
                    <a:bodyPr/>
                    <a:lstStyle/>
                    <a:p>
                      <a:pPr algn="ctr">
                        <a:spcAft>
                          <a:spcPts val="1000"/>
                        </a:spcAft>
                      </a:pPr>
                      <a:r>
                        <a:rPr lang="en-US" sz="1400" dirty="0">
                          <a:effectLst/>
                          <a:latin typeface="Calibri"/>
                        </a:rPr>
                        <a:t>22%</a:t>
                      </a:r>
                    </a:p>
                  </a:txBody>
                  <a:tcPr marL="64618" marR="64618" marT="0" marB="0" anchor="ctr"/>
                </a:tc>
                <a:extLst>
                  <a:ext uri="{0D108BD9-81ED-4DB2-BD59-A6C34878D82A}">
                    <a16:rowId xmlns:a16="http://schemas.microsoft.com/office/drawing/2014/main" val="10004"/>
                  </a:ext>
                </a:extLst>
              </a:tr>
              <a:tr h="885313">
                <a:tc>
                  <a:txBody>
                    <a:bodyPr/>
                    <a:lstStyle/>
                    <a:p>
                      <a:pPr>
                        <a:spcAft>
                          <a:spcPts val="1000"/>
                        </a:spcAft>
                      </a:pPr>
                      <a:r>
                        <a:rPr lang="en-US" sz="1400" dirty="0"/>
                        <a:t> Adults with Inadequate Fruit / Vegetable Consumption</a:t>
                      </a:r>
                      <a:endParaRPr lang="en-US" sz="1400" dirty="0">
                        <a:effectLst/>
                        <a:latin typeface="Calibri"/>
                      </a:endParaRPr>
                    </a:p>
                  </a:txBody>
                  <a:tcPr marL="64618" marR="64618" marT="0" marB="0" anchor="ctr"/>
                </a:tc>
                <a:tc>
                  <a:txBody>
                    <a:bodyPr/>
                    <a:lstStyle/>
                    <a:p>
                      <a:pPr algn="ctr">
                        <a:spcAft>
                          <a:spcPts val="1000"/>
                        </a:spcAft>
                      </a:pPr>
                      <a:r>
                        <a:rPr lang="en-US" sz="1400" dirty="0">
                          <a:effectLst/>
                          <a:latin typeface="Calibri"/>
                        </a:rPr>
                        <a:t>83%</a:t>
                      </a:r>
                    </a:p>
                  </a:txBody>
                  <a:tcPr marL="64618" marR="64618" marT="0" marB="0" anchor="ctr"/>
                </a:tc>
                <a:tc>
                  <a:txBody>
                    <a:bodyPr/>
                    <a:lstStyle/>
                    <a:p>
                      <a:pPr algn="ctr">
                        <a:spcAft>
                          <a:spcPts val="1000"/>
                        </a:spcAft>
                      </a:pPr>
                      <a:r>
                        <a:rPr lang="en-US" sz="1400" dirty="0">
                          <a:effectLst/>
                          <a:latin typeface="Calibri"/>
                        </a:rPr>
                        <a:t>81%</a:t>
                      </a:r>
                    </a:p>
                  </a:txBody>
                  <a:tcPr marL="64618" marR="64618" marT="0" marB="0" anchor="ctr"/>
                </a:tc>
                <a:tc>
                  <a:txBody>
                    <a:bodyPr/>
                    <a:lstStyle/>
                    <a:p>
                      <a:pPr algn="ctr">
                        <a:spcAft>
                          <a:spcPts val="1000"/>
                        </a:spcAft>
                      </a:pPr>
                      <a:r>
                        <a:rPr lang="en-US" sz="1400" dirty="0">
                          <a:effectLst/>
                          <a:latin typeface="Calibri"/>
                        </a:rPr>
                        <a:t>76%</a:t>
                      </a:r>
                    </a:p>
                  </a:txBody>
                  <a:tcPr marL="64618" marR="64618" marT="0" marB="0" anchor="ctr"/>
                </a:tc>
                <a:extLst>
                  <a:ext uri="{0D108BD9-81ED-4DB2-BD59-A6C34878D82A}">
                    <a16:rowId xmlns:a16="http://schemas.microsoft.com/office/drawing/2014/main" val="10005"/>
                  </a:ext>
                </a:extLst>
              </a:tr>
            </a:tbl>
          </a:graphicData>
        </a:graphic>
      </p:graphicFrame>
      <p:sp>
        <p:nvSpPr>
          <p:cNvPr id="4" name="Content Placeholder 3"/>
          <p:cNvSpPr>
            <a:spLocks noGrp="1"/>
          </p:cNvSpPr>
          <p:nvPr>
            <p:ph sz="half" idx="2"/>
          </p:nvPr>
        </p:nvSpPr>
        <p:spPr>
          <a:xfrm>
            <a:off x="6172200" y="1676400"/>
            <a:ext cx="5181600" cy="4351338"/>
          </a:xfrm>
        </p:spPr>
        <p:txBody>
          <a:bodyPr>
            <a:normAutofit fontScale="92500" lnSpcReduction="10000"/>
          </a:bodyPr>
          <a:lstStyle/>
          <a:p>
            <a:r>
              <a:rPr lang="en-US" sz="1800" dirty="0"/>
              <a:t>Low access to exercise opportunities </a:t>
            </a:r>
          </a:p>
          <a:p>
            <a:endParaRPr lang="en-US" sz="1800" dirty="0"/>
          </a:p>
          <a:p>
            <a:r>
              <a:rPr lang="en-US" sz="1800" dirty="0"/>
              <a:t>Physical inactivity was higher in Natchitoches parish than the U.S .    In a community survey, 34% of community member responded they never exercise or exercise once a while, 50% exercise regularly. </a:t>
            </a:r>
          </a:p>
          <a:p>
            <a:endParaRPr lang="en-US" sz="1800" dirty="0"/>
          </a:p>
          <a:p>
            <a:r>
              <a:rPr lang="en-US" sz="1800" dirty="0"/>
              <a:t>High percentage of Adult smokers.</a:t>
            </a:r>
          </a:p>
          <a:p>
            <a:endParaRPr lang="en-US" sz="1800" dirty="0"/>
          </a:p>
          <a:p>
            <a:r>
              <a:rPr lang="en-US" sz="1800" dirty="0"/>
              <a:t>Natchitoches County reports a high rates for poor access to food</a:t>
            </a:r>
          </a:p>
          <a:p>
            <a:endParaRPr lang="en-US" sz="1800" dirty="0"/>
          </a:p>
          <a:p>
            <a:r>
              <a:rPr lang="en-US" sz="1800" dirty="0"/>
              <a:t>83.3% of adults over the age of 18 are consuming less than 5 servings of fruits and vegetables each day.  </a:t>
            </a:r>
          </a:p>
        </p:txBody>
      </p:sp>
    </p:spTree>
    <p:extLst>
      <p:ext uri="{BB962C8B-B14F-4D97-AF65-F5344CB8AC3E}">
        <p14:creationId xmlns:p14="http://schemas.microsoft.com/office/powerpoint/2010/main" val="3996774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a:latin typeface="Arial Black" panose="020B0A04020102020204" pitchFamily="34" charset="0"/>
              </a:rPr>
              <a:t>Health Outcomes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705989958"/>
              </p:ext>
            </p:extLst>
          </p:nvPr>
        </p:nvGraphicFramePr>
        <p:xfrm>
          <a:off x="704850" y="1514475"/>
          <a:ext cx="5391149" cy="4186956"/>
        </p:xfrm>
        <a:graphic>
          <a:graphicData uri="http://schemas.openxmlformats.org/drawingml/2006/table">
            <a:tbl>
              <a:tblPr firstRow="1" firstCol="1" bandRow="1">
                <a:tableStyleId>{5C22544A-7EE6-4342-B048-85BDC9FD1C3A}</a:tableStyleId>
              </a:tblPr>
              <a:tblGrid>
                <a:gridCol w="2281660">
                  <a:extLst>
                    <a:ext uri="{9D8B030D-6E8A-4147-A177-3AD203B41FA5}">
                      <a16:colId xmlns:a16="http://schemas.microsoft.com/office/drawing/2014/main" val="3458363154"/>
                    </a:ext>
                  </a:extLst>
                </a:gridCol>
                <a:gridCol w="1488039">
                  <a:extLst>
                    <a:ext uri="{9D8B030D-6E8A-4147-A177-3AD203B41FA5}">
                      <a16:colId xmlns:a16="http://schemas.microsoft.com/office/drawing/2014/main" val="669393689"/>
                    </a:ext>
                  </a:extLst>
                </a:gridCol>
                <a:gridCol w="694418">
                  <a:extLst>
                    <a:ext uri="{9D8B030D-6E8A-4147-A177-3AD203B41FA5}">
                      <a16:colId xmlns:a16="http://schemas.microsoft.com/office/drawing/2014/main" val="532417058"/>
                    </a:ext>
                  </a:extLst>
                </a:gridCol>
                <a:gridCol w="927032">
                  <a:extLst>
                    <a:ext uri="{9D8B030D-6E8A-4147-A177-3AD203B41FA5}">
                      <a16:colId xmlns:a16="http://schemas.microsoft.com/office/drawing/2014/main" val="1639392107"/>
                    </a:ext>
                  </a:extLst>
                </a:gridCol>
              </a:tblGrid>
              <a:tr h="322164">
                <a:tc>
                  <a:txBody>
                    <a:bodyPr/>
                    <a:lstStyle/>
                    <a:p>
                      <a:pPr>
                        <a:spcAft>
                          <a:spcPts val="1000"/>
                        </a:spcAft>
                      </a:pPr>
                      <a:r>
                        <a:rPr lang="en-US" sz="1200" dirty="0">
                          <a:effectLst/>
                        </a:rPr>
                        <a:t> </a:t>
                      </a:r>
                      <a:endParaRPr lang="en-US" sz="1200" dirty="0">
                        <a:effectLst/>
                        <a:latin typeface="Calibri" panose="020F0502020204030204" pitchFamily="34" charset="0"/>
                      </a:endParaRPr>
                    </a:p>
                  </a:txBody>
                  <a:tcPr marL="56396" marR="56396" marT="0" marB="0" anchor="ctr"/>
                </a:tc>
                <a:tc>
                  <a:txBody>
                    <a:bodyPr/>
                    <a:lstStyle/>
                    <a:p>
                      <a:pPr algn="ctr">
                        <a:spcAft>
                          <a:spcPts val="1000"/>
                        </a:spcAft>
                      </a:pPr>
                      <a:r>
                        <a:rPr lang="en-US" sz="1400" dirty="0">
                          <a:effectLst/>
                        </a:rPr>
                        <a:t>Natchitoches</a:t>
                      </a:r>
                      <a:endParaRPr lang="en-US" sz="1400" dirty="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LA</a:t>
                      </a:r>
                      <a:endParaRPr lang="en-US" sz="1400">
                        <a:effectLst/>
                        <a:latin typeface="Calibri" panose="020F0502020204030204" pitchFamily="34" charset="0"/>
                      </a:endParaRPr>
                    </a:p>
                  </a:txBody>
                  <a:tcPr marL="56396" marR="56396" marT="0" marB="0" anchor="ctr"/>
                </a:tc>
                <a:tc>
                  <a:txBody>
                    <a:bodyPr/>
                    <a:lstStyle/>
                    <a:p>
                      <a:pPr algn="ctr">
                        <a:spcAft>
                          <a:spcPts val="1000"/>
                        </a:spcAft>
                      </a:pPr>
                      <a:r>
                        <a:rPr lang="en-US" sz="1400" dirty="0">
                          <a:effectLst/>
                        </a:rPr>
                        <a:t>Nation</a:t>
                      </a:r>
                      <a:endParaRPr lang="en-US" sz="1400" dirty="0">
                        <a:effectLst/>
                        <a:latin typeface="Calibri" panose="020F0502020204030204" pitchFamily="34" charset="0"/>
                      </a:endParaRPr>
                    </a:p>
                  </a:txBody>
                  <a:tcPr marL="56396" marR="56396" marT="0" marB="0" anchor="ctr"/>
                </a:tc>
                <a:extLst>
                  <a:ext uri="{0D108BD9-81ED-4DB2-BD59-A6C34878D82A}">
                    <a16:rowId xmlns:a16="http://schemas.microsoft.com/office/drawing/2014/main" val="3104177506"/>
                  </a:ext>
                </a:extLst>
              </a:tr>
              <a:tr h="300554">
                <a:tc>
                  <a:txBody>
                    <a:bodyPr/>
                    <a:lstStyle/>
                    <a:p>
                      <a:pPr>
                        <a:spcAft>
                          <a:spcPts val="1000"/>
                        </a:spcAft>
                      </a:pPr>
                      <a:r>
                        <a:rPr lang="en-US" sz="1200" kern="1200" dirty="0">
                          <a:effectLst/>
                        </a:rPr>
                        <a:t>Infant Mortality per 1,000</a:t>
                      </a:r>
                      <a:endParaRPr lang="en-US" sz="1200" dirty="0">
                        <a:effectLst/>
                        <a:latin typeface="Calibri" panose="020F0502020204030204" pitchFamily="34" charset="0"/>
                      </a:endParaRPr>
                    </a:p>
                  </a:txBody>
                  <a:tcPr marL="56396" marR="56396" marT="0" marB="0" anchor="ctr"/>
                </a:tc>
                <a:tc>
                  <a:txBody>
                    <a:bodyPr/>
                    <a:lstStyle/>
                    <a:p>
                      <a:pPr algn="ctr">
                        <a:spcAft>
                          <a:spcPts val="1000"/>
                        </a:spcAft>
                      </a:pPr>
                      <a:r>
                        <a:rPr lang="en-US" sz="1400" dirty="0">
                          <a:effectLst/>
                        </a:rPr>
                        <a:t>7.3</a:t>
                      </a:r>
                      <a:endParaRPr lang="en-US" sz="1400" dirty="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8.9</a:t>
                      </a:r>
                      <a:endParaRPr lang="en-US" sz="140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6.5</a:t>
                      </a:r>
                      <a:endParaRPr lang="en-US" sz="1400">
                        <a:effectLst/>
                        <a:latin typeface="Calibri" panose="020F0502020204030204" pitchFamily="34" charset="0"/>
                      </a:endParaRPr>
                    </a:p>
                  </a:txBody>
                  <a:tcPr marL="56396" marR="56396" marT="0" marB="0" anchor="ctr"/>
                </a:tc>
                <a:extLst>
                  <a:ext uri="{0D108BD9-81ED-4DB2-BD59-A6C34878D82A}">
                    <a16:rowId xmlns:a16="http://schemas.microsoft.com/office/drawing/2014/main" val="713808134"/>
                  </a:ext>
                </a:extLst>
              </a:tr>
              <a:tr h="601108">
                <a:tc>
                  <a:txBody>
                    <a:bodyPr/>
                    <a:lstStyle/>
                    <a:p>
                      <a:pPr>
                        <a:spcAft>
                          <a:spcPts val="1000"/>
                        </a:spcAft>
                      </a:pPr>
                      <a:r>
                        <a:rPr lang="en-US" sz="1200">
                          <a:effectLst/>
                        </a:rPr>
                        <a:t>Coronary Heart Disease Mortality per 100,000</a:t>
                      </a:r>
                      <a:endParaRPr lang="en-US" sz="1200">
                        <a:effectLst/>
                        <a:latin typeface="Calibri" panose="020F0502020204030204" pitchFamily="34" charset="0"/>
                      </a:endParaRPr>
                    </a:p>
                  </a:txBody>
                  <a:tcPr marL="56396" marR="56396" marT="0" marB="0" anchor="ctr"/>
                </a:tc>
                <a:tc>
                  <a:txBody>
                    <a:bodyPr/>
                    <a:lstStyle/>
                    <a:p>
                      <a:pPr algn="ctr">
                        <a:spcAft>
                          <a:spcPts val="1000"/>
                        </a:spcAft>
                      </a:pPr>
                      <a:r>
                        <a:rPr lang="en-US" sz="1400" dirty="0">
                          <a:effectLst/>
                        </a:rPr>
                        <a:t>90.6</a:t>
                      </a:r>
                      <a:endParaRPr lang="en-US" sz="1400" dirty="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114</a:t>
                      </a:r>
                      <a:endParaRPr lang="en-US" sz="140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106</a:t>
                      </a:r>
                      <a:endParaRPr lang="en-US" sz="1400">
                        <a:effectLst/>
                        <a:latin typeface="Calibri" panose="020F0502020204030204" pitchFamily="34" charset="0"/>
                      </a:endParaRPr>
                    </a:p>
                  </a:txBody>
                  <a:tcPr marL="56396" marR="56396" marT="0" marB="0" anchor="ctr"/>
                </a:tc>
                <a:extLst>
                  <a:ext uri="{0D108BD9-81ED-4DB2-BD59-A6C34878D82A}">
                    <a16:rowId xmlns:a16="http://schemas.microsoft.com/office/drawing/2014/main" val="3317920825"/>
                  </a:ext>
                </a:extLst>
              </a:tr>
              <a:tr h="386602">
                <a:tc>
                  <a:txBody>
                    <a:bodyPr/>
                    <a:lstStyle/>
                    <a:p>
                      <a:pPr>
                        <a:spcAft>
                          <a:spcPts val="1000"/>
                        </a:spcAft>
                      </a:pPr>
                      <a:r>
                        <a:rPr lang="en-US" sz="1200">
                          <a:effectLst/>
                        </a:rPr>
                        <a:t>Cancer Mortality per 100,000</a:t>
                      </a:r>
                      <a:endParaRPr lang="en-US" sz="1200">
                        <a:effectLst/>
                        <a:latin typeface="Calibri" panose="020F0502020204030204" pitchFamily="34" charset="0"/>
                      </a:endParaRPr>
                    </a:p>
                  </a:txBody>
                  <a:tcPr marL="56396" marR="56396" marT="0" marB="0" anchor="ctr"/>
                </a:tc>
                <a:tc>
                  <a:txBody>
                    <a:bodyPr/>
                    <a:lstStyle/>
                    <a:p>
                      <a:pPr algn="ctr">
                        <a:spcAft>
                          <a:spcPts val="1000"/>
                        </a:spcAft>
                      </a:pPr>
                      <a:r>
                        <a:rPr lang="en-US" sz="1400" dirty="0">
                          <a:effectLst/>
                        </a:rPr>
                        <a:t>185</a:t>
                      </a:r>
                      <a:endParaRPr lang="en-US" sz="1400" dirty="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191</a:t>
                      </a:r>
                      <a:endParaRPr lang="en-US" sz="140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166.3</a:t>
                      </a:r>
                      <a:endParaRPr lang="en-US" sz="1400">
                        <a:effectLst/>
                        <a:latin typeface="Calibri" panose="020F0502020204030204" pitchFamily="34" charset="0"/>
                      </a:endParaRPr>
                    </a:p>
                  </a:txBody>
                  <a:tcPr marL="56396" marR="56396" marT="0" marB="0" anchor="ctr"/>
                </a:tc>
                <a:extLst>
                  <a:ext uri="{0D108BD9-81ED-4DB2-BD59-A6C34878D82A}">
                    <a16:rowId xmlns:a16="http://schemas.microsoft.com/office/drawing/2014/main" val="3302008999"/>
                  </a:ext>
                </a:extLst>
              </a:tr>
              <a:tr h="601108">
                <a:tc>
                  <a:txBody>
                    <a:bodyPr/>
                    <a:lstStyle/>
                    <a:p>
                      <a:pPr>
                        <a:spcAft>
                          <a:spcPts val="1000"/>
                        </a:spcAft>
                      </a:pPr>
                      <a:r>
                        <a:rPr lang="en-US" sz="1200">
                          <a:effectLst/>
                        </a:rPr>
                        <a:t>Premature Death &lt;age 75 per 100,000 (age-adjusted)</a:t>
                      </a:r>
                      <a:endParaRPr lang="en-US" sz="1200">
                        <a:effectLst/>
                        <a:latin typeface="Calibri" panose="020F0502020204030204" pitchFamily="34" charset="0"/>
                      </a:endParaRPr>
                    </a:p>
                  </a:txBody>
                  <a:tcPr marL="56396" marR="56396" marT="0" marB="0" anchor="ctr"/>
                </a:tc>
                <a:tc>
                  <a:txBody>
                    <a:bodyPr/>
                    <a:lstStyle/>
                    <a:p>
                      <a:pPr algn="ctr">
                        <a:spcAft>
                          <a:spcPts val="1000"/>
                        </a:spcAft>
                      </a:pPr>
                      <a:r>
                        <a:rPr lang="en-US" sz="1400" dirty="0">
                          <a:effectLst/>
                        </a:rPr>
                        <a:t>9,355</a:t>
                      </a:r>
                      <a:endParaRPr lang="en-US" sz="1400" dirty="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9,249</a:t>
                      </a:r>
                      <a:endParaRPr lang="en-US" sz="140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6,588</a:t>
                      </a:r>
                      <a:endParaRPr lang="en-US" sz="1400">
                        <a:effectLst/>
                        <a:latin typeface="Calibri" panose="020F0502020204030204" pitchFamily="34" charset="0"/>
                      </a:endParaRPr>
                    </a:p>
                  </a:txBody>
                  <a:tcPr marL="56396" marR="56396" marT="0" marB="0" anchor="ctr"/>
                </a:tc>
                <a:extLst>
                  <a:ext uri="{0D108BD9-81ED-4DB2-BD59-A6C34878D82A}">
                    <a16:rowId xmlns:a16="http://schemas.microsoft.com/office/drawing/2014/main" val="2448698481"/>
                  </a:ext>
                </a:extLst>
              </a:tr>
              <a:tr h="601108">
                <a:tc>
                  <a:txBody>
                    <a:bodyPr/>
                    <a:lstStyle/>
                    <a:p>
                      <a:pPr>
                        <a:spcAft>
                          <a:spcPts val="1000"/>
                        </a:spcAft>
                      </a:pPr>
                      <a:r>
                        <a:rPr lang="en-US" sz="1200">
                          <a:effectLst/>
                        </a:rPr>
                        <a:t>Unintentional (accident) Injury Mortality per 100,000</a:t>
                      </a:r>
                      <a:endParaRPr lang="en-US" sz="1200">
                        <a:effectLst/>
                        <a:latin typeface="Calibri" panose="020F0502020204030204" pitchFamily="34" charset="0"/>
                      </a:endParaRPr>
                    </a:p>
                  </a:txBody>
                  <a:tcPr marL="56396" marR="56396" marT="0" marB="0" anchor="ctr"/>
                </a:tc>
                <a:tc>
                  <a:txBody>
                    <a:bodyPr/>
                    <a:lstStyle/>
                    <a:p>
                      <a:pPr algn="ctr">
                        <a:spcAft>
                          <a:spcPts val="1000"/>
                        </a:spcAft>
                      </a:pPr>
                      <a:r>
                        <a:rPr lang="en-US" sz="1400" dirty="0">
                          <a:effectLst/>
                        </a:rPr>
                        <a:t>47.8</a:t>
                      </a:r>
                      <a:endParaRPr lang="en-US" sz="1400" dirty="0">
                        <a:effectLst/>
                        <a:latin typeface="Calibri" panose="020F0502020204030204" pitchFamily="34" charset="0"/>
                      </a:endParaRPr>
                    </a:p>
                  </a:txBody>
                  <a:tcPr marL="56396" marR="56396" marT="0" marB="0" anchor="ctr"/>
                </a:tc>
                <a:tc>
                  <a:txBody>
                    <a:bodyPr/>
                    <a:lstStyle/>
                    <a:p>
                      <a:pPr algn="ctr">
                        <a:spcAft>
                          <a:spcPts val="1000"/>
                        </a:spcAft>
                      </a:pPr>
                      <a:r>
                        <a:rPr lang="en-US" sz="1400" dirty="0">
                          <a:effectLst/>
                        </a:rPr>
                        <a:t>48.3</a:t>
                      </a:r>
                      <a:endParaRPr lang="en-US" sz="1400" dirty="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39</a:t>
                      </a:r>
                      <a:endParaRPr lang="en-US" sz="1400">
                        <a:effectLst/>
                        <a:latin typeface="Calibri" panose="020F0502020204030204" pitchFamily="34" charset="0"/>
                      </a:endParaRPr>
                    </a:p>
                  </a:txBody>
                  <a:tcPr marL="56396" marR="56396" marT="0" marB="0" anchor="ctr"/>
                </a:tc>
                <a:extLst>
                  <a:ext uri="{0D108BD9-81ED-4DB2-BD59-A6C34878D82A}">
                    <a16:rowId xmlns:a16="http://schemas.microsoft.com/office/drawing/2014/main" val="4056834749"/>
                  </a:ext>
                </a:extLst>
              </a:tr>
              <a:tr h="386602">
                <a:tc>
                  <a:txBody>
                    <a:bodyPr/>
                    <a:lstStyle/>
                    <a:p>
                      <a:pPr>
                        <a:spcAft>
                          <a:spcPts val="1000"/>
                        </a:spcAft>
                      </a:pPr>
                      <a:r>
                        <a:rPr lang="en-US" sz="1200" kern="1200" dirty="0">
                          <a:effectLst/>
                        </a:rPr>
                        <a:t>Obese Adults &gt;age 20 BMI &gt;30</a:t>
                      </a:r>
                      <a:endParaRPr lang="en-US" sz="1200" dirty="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35%</a:t>
                      </a:r>
                      <a:endParaRPr lang="en-US" sz="1400">
                        <a:effectLst/>
                        <a:latin typeface="Calibri" panose="020F0502020204030204" pitchFamily="34" charset="0"/>
                      </a:endParaRPr>
                    </a:p>
                  </a:txBody>
                  <a:tcPr marL="56396" marR="56396" marT="0" marB="0" anchor="ctr"/>
                </a:tc>
                <a:tc>
                  <a:txBody>
                    <a:bodyPr/>
                    <a:lstStyle/>
                    <a:p>
                      <a:pPr algn="ctr">
                        <a:spcAft>
                          <a:spcPts val="1000"/>
                        </a:spcAft>
                      </a:pPr>
                      <a:r>
                        <a:rPr lang="en-US" sz="1400" dirty="0">
                          <a:effectLst/>
                        </a:rPr>
                        <a:t>34%</a:t>
                      </a:r>
                      <a:endParaRPr lang="en-US" sz="1400" dirty="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28%</a:t>
                      </a:r>
                      <a:endParaRPr lang="en-US" sz="1400">
                        <a:effectLst/>
                        <a:latin typeface="Calibri" panose="020F0502020204030204" pitchFamily="34" charset="0"/>
                      </a:endParaRPr>
                    </a:p>
                  </a:txBody>
                  <a:tcPr marL="56396" marR="56396" marT="0" marB="0" anchor="ctr"/>
                </a:tc>
                <a:extLst>
                  <a:ext uri="{0D108BD9-81ED-4DB2-BD59-A6C34878D82A}">
                    <a16:rowId xmlns:a16="http://schemas.microsoft.com/office/drawing/2014/main" val="3954101822"/>
                  </a:ext>
                </a:extLst>
              </a:tr>
              <a:tr h="300554">
                <a:tc>
                  <a:txBody>
                    <a:bodyPr/>
                    <a:lstStyle/>
                    <a:p>
                      <a:pPr>
                        <a:spcAft>
                          <a:spcPts val="1000"/>
                        </a:spcAft>
                      </a:pPr>
                      <a:r>
                        <a:rPr lang="en-US" sz="1200" kern="1200">
                          <a:effectLst/>
                        </a:rPr>
                        <a:t>Adults with Diabetes</a:t>
                      </a:r>
                      <a:endParaRPr lang="en-US" sz="120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12%</a:t>
                      </a:r>
                      <a:endParaRPr lang="en-US" sz="1400">
                        <a:effectLst/>
                        <a:latin typeface="Calibri" panose="020F0502020204030204" pitchFamily="34" charset="0"/>
                      </a:endParaRPr>
                    </a:p>
                  </a:txBody>
                  <a:tcPr marL="56396" marR="56396" marT="0" marB="0" anchor="ctr"/>
                </a:tc>
                <a:tc>
                  <a:txBody>
                    <a:bodyPr/>
                    <a:lstStyle/>
                    <a:p>
                      <a:pPr algn="ctr">
                        <a:spcAft>
                          <a:spcPts val="1000"/>
                        </a:spcAft>
                      </a:pPr>
                      <a:r>
                        <a:rPr lang="en-US" sz="1400" dirty="0">
                          <a:effectLst/>
                        </a:rPr>
                        <a:t>11%</a:t>
                      </a:r>
                      <a:endParaRPr lang="en-US" sz="1400" dirty="0">
                        <a:effectLst/>
                        <a:latin typeface="Calibri" panose="020F0502020204030204" pitchFamily="34" charset="0"/>
                      </a:endParaRPr>
                    </a:p>
                  </a:txBody>
                  <a:tcPr marL="56396" marR="56396" marT="0" marB="0" anchor="ctr"/>
                </a:tc>
                <a:tc>
                  <a:txBody>
                    <a:bodyPr/>
                    <a:lstStyle/>
                    <a:p>
                      <a:pPr algn="ctr">
                        <a:spcAft>
                          <a:spcPts val="1000"/>
                        </a:spcAft>
                      </a:pPr>
                      <a:r>
                        <a:rPr lang="en-US" sz="1400" dirty="0">
                          <a:effectLst/>
                        </a:rPr>
                        <a:t>9%</a:t>
                      </a:r>
                      <a:endParaRPr lang="en-US" sz="1400" dirty="0">
                        <a:effectLst/>
                        <a:latin typeface="Calibri" panose="020F0502020204030204" pitchFamily="34" charset="0"/>
                      </a:endParaRPr>
                    </a:p>
                  </a:txBody>
                  <a:tcPr marL="56396" marR="56396" marT="0" marB="0" anchor="ctr"/>
                </a:tc>
                <a:extLst>
                  <a:ext uri="{0D108BD9-81ED-4DB2-BD59-A6C34878D82A}">
                    <a16:rowId xmlns:a16="http://schemas.microsoft.com/office/drawing/2014/main" val="1582404856"/>
                  </a:ext>
                </a:extLst>
              </a:tr>
              <a:tr h="300554">
                <a:tc>
                  <a:txBody>
                    <a:bodyPr/>
                    <a:lstStyle/>
                    <a:p>
                      <a:pPr>
                        <a:spcAft>
                          <a:spcPts val="1000"/>
                        </a:spcAft>
                      </a:pPr>
                      <a:r>
                        <a:rPr lang="en-US" sz="1200" kern="1200">
                          <a:effectLst/>
                        </a:rPr>
                        <a:t>Adult High Blood Pressure</a:t>
                      </a:r>
                      <a:endParaRPr lang="en-US" sz="120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36%</a:t>
                      </a:r>
                      <a:endParaRPr lang="en-US" sz="140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34%</a:t>
                      </a:r>
                      <a:endParaRPr lang="en-US" sz="1400">
                        <a:effectLst/>
                        <a:latin typeface="Calibri" panose="020F0502020204030204" pitchFamily="34" charset="0"/>
                      </a:endParaRPr>
                    </a:p>
                  </a:txBody>
                  <a:tcPr marL="56396" marR="56396" marT="0" marB="0" anchor="ctr"/>
                </a:tc>
                <a:tc>
                  <a:txBody>
                    <a:bodyPr/>
                    <a:lstStyle/>
                    <a:p>
                      <a:pPr algn="ctr">
                        <a:spcAft>
                          <a:spcPts val="1000"/>
                        </a:spcAft>
                      </a:pPr>
                      <a:r>
                        <a:rPr lang="en-US" sz="1400" dirty="0">
                          <a:effectLst/>
                        </a:rPr>
                        <a:t>28%</a:t>
                      </a:r>
                      <a:endParaRPr lang="en-US" sz="1400" dirty="0">
                        <a:effectLst/>
                        <a:latin typeface="Calibri" panose="020F0502020204030204" pitchFamily="34" charset="0"/>
                      </a:endParaRPr>
                    </a:p>
                  </a:txBody>
                  <a:tcPr marL="56396" marR="56396" marT="0" marB="0" anchor="ctr"/>
                </a:tc>
                <a:extLst>
                  <a:ext uri="{0D108BD9-81ED-4DB2-BD59-A6C34878D82A}">
                    <a16:rowId xmlns:a16="http://schemas.microsoft.com/office/drawing/2014/main" val="2285350018"/>
                  </a:ext>
                </a:extLst>
              </a:tr>
              <a:tr h="386602">
                <a:tc>
                  <a:txBody>
                    <a:bodyPr/>
                    <a:lstStyle/>
                    <a:p>
                      <a:pPr>
                        <a:spcAft>
                          <a:spcPts val="1000"/>
                        </a:spcAft>
                      </a:pPr>
                      <a:r>
                        <a:rPr lang="en-US" sz="1200" kern="1200" dirty="0">
                          <a:effectLst/>
                        </a:rPr>
                        <a:t>Medicare Population with Depression</a:t>
                      </a:r>
                      <a:endParaRPr lang="en-US" sz="1200" dirty="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15%</a:t>
                      </a:r>
                      <a:endParaRPr lang="en-US" sz="1400">
                        <a:effectLst/>
                        <a:latin typeface="Calibri" panose="020F0502020204030204" pitchFamily="34" charset="0"/>
                      </a:endParaRPr>
                    </a:p>
                  </a:txBody>
                  <a:tcPr marL="56396" marR="56396" marT="0" marB="0" anchor="ctr"/>
                </a:tc>
                <a:tc>
                  <a:txBody>
                    <a:bodyPr/>
                    <a:lstStyle/>
                    <a:p>
                      <a:pPr algn="ctr">
                        <a:spcAft>
                          <a:spcPts val="1000"/>
                        </a:spcAft>
                      </a:pPr>
                      <a:r>
                        <a:rPr lang="en-US" sz="1400">
                          <a:effectLst/>
                        </a:rPr>
                        <a:t>17%</a:t>
                      </a:r>
                      <a:endParaRPr lang="en-US" sz="1400">
                        <a:effectLst/>
                        <a:latin typeface="Calibri" panose="020F0502020204030204" pitchFamily="34" charset="0"/>
                      </a:endParaRPr>
                    </a:p>
                  </a:txBody>
                  <a:tcPr marL="56396" marR="56396" marT="0" marB="0" anchor="ctr"/>
                </a:tc>
                <a:tc>
                  <a:txBody>
                    <a:bodyPr/>
                    <a:lstStyle/>
                    <a:p>
                      <a:pPr algn="ctr">
                        <a:spcAft>
                          <a:spcPts val="1000"/>
                        </a:spcAft>
                      </a:pPr>
                      <a:r>
                        <a:rPr lang="en-US" sz="1400" dirty="0">
                          <a:effectLst/>
                        </a:rPr>
                        <a:t>17%</a:t>
                      </a:r>
                      <a:endParaRPr lang="en-US" sz="1400" dirty="0">
                        <a:effectLst/>
                        <a:latin typeface="Calibri" panose="020F0502020204030204" pitchFamily="34" charset="0"/>
                      </a:endParaRPr>
                    </a:p>
                  </a:txBody>
                  <a:tcPr marL="56396" marR="56396" marT="0" marB="0" anchor="ctr"/>
                </a:tc>
                <a:extLst>
                  <a:ext uri="{0D108BD9-81ED-4DB2-BD59-A6C34878D82A}">
                    <a16:rowId xmlns:a16="http://schemas.microsoft.com/office/drawing/2014/main" val="3057002114"/>
                  </a:ext>
                </a:extLst>
              </a:tr>
            </a:tbl>
          </a:graphicData>
        </a:graphic>
      </p:graphicFrame>
      <p:sp>
        <p:nvSpPr>
          <p:cNvPr id="4" name="Content Placeholder 3"/>
          <p:cNvSpPr>
            <a:spLocks noGrp="1"/>
          </p:cNvSpPr>
          <p:nvPr>
            <p:ph sz="half" idx="2"/>
          </p:nvPr>
        </p:nvSpPr>
        <p:spPr/>
        <p:txBody>
          <a:bodyPr>
            <a:noAutofit/>
          </a:bodyPr>
          <a:lstStyle/>
          <a:p>
            <a:r>
              <a:rPr lang="en-US" sz="1600" dirty="0"/>
              <a:t>Coronary Heart Disease: Lower than state and National average</a:t>
            </a:r>
          </a:p>
          <a:p>
            <a:r>
              <a:rPr lang="en-US" sz="1600" dirty="0"/>
              <a:t>Premature Death &lt; age 75: higher than state and national average</a:t>
            </a:r>
          </a:p>
          <a:p>
            <a:r>
              <a:rPr lang="en-US" sz="1600" dirty="0"/>
              <a:t>Cancer Mortality: Higher than national average</a:t>
            </a:r>
          </a:p>
          <a:p>
            <a:r>
              <a:rPr lang="en-US" sz="1600" dirty="0"/>
              <a:t>Obesity: 35% of Natchitoches population is obese compared to the national average of 28% . </a:t>
            </a:r>
          </a:p>
          <a:p>
            <a:r>
              <a:rPr lang="en-US" sz="1600" dirty="0"/>
              <a:t>Diabetes: 12% adult with Diabetes higher than National average of 9%.</a:t>
            </a:r>
          </a:p>
          <a:p>
            <a:r>
              <a:rPr lang="en-US" sz="1600" dirty="0"/>
              <a:t>High Blood Pressure: 36% of adults have High Blood Pressure, which is higher than the national average of 28%.</a:t>
            </a:r>
          </a:p>
          <a:p>
            <a:r>
              <a:rPr lang="en-US" sz="1600" dirty="0"/>
              <a:t>15% of our Medicare population have depression</a:t>
            </a:r>
          </a:p>
        </p:txBody>
      </p:sp>
    </p:spTree>
    <p:extLst>
      <p:ext uri="{BB962C8B-B14F-4D97-AF65-F5344CB8AC3E}">
        <p14:creationId xmlns:p14="http://schemas.microsoft.com/office/powerpoint/2010/main" val="3726490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rial Black" panose="020B0A04020102020204" pitchFamily="34" charset="0"/>
              </a:rPr>
              <a:t>Access to Healthcare</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866773723"/>
              </p:ext>
            </p:extLst>
          </p:nvPr>
        </p:nvGraphicFramePr>
        <p:xfrm>
          <a:off x="933450" y="1363851"/>
          <a:ext cx="5010150" cy="4395376"/>
        </p:xfrm>
        <a:graphic>
          <a:graphicData uri="http://schemas.openxmlformats.org/drawingml/2006/table">
            <a:tbl>
              <a:tblPr firstRow="1" firstCol="1" bandRow="1">
                <a:tableStyleId>{5C22544A-7EE6-4342-B048-85BDC9FD1C3A}</a:tableStyleId>
              </a:tblPr>
              <a:tblGrid>
                <a:gridCol w="2277341">
                  <a:extLst>
                    <a:ext uri="{9D8B030D-6E8A-4147-A177-3AD203B41FA5}">
                      <a16:colId xmlns:a16="http://schemas.microsoft.com/office/drawing/2014/main" val="20000"/>
                    </a:ext>
                  </a:extLst>
                </a:gridCol>
                <a:gridCol w="1184217">
                  <a:extLst>
                    <a:ext uri="{9D8B030D-6E8A-4147-A177-3AD203B41FA5}">
                      <a16:colId xmlns:a16="http://schemas.microsoft.com/office/drawing/2014/main" val="20001"/>
                    </a:ext>
                  </a:extLst>
                </a:gridCol>
                <a:gridCol w="728749">
                  <a:extLst>
                    <a:ext uri="{9D8B030D-6E8A-4147-A177-3AD203B41FA5}">
                      <a16:colId xmlns:a16="http://schemas.microsoft.com/office/drawing/2014/main" val="20002"/>
                    </a:ext>
                  </a:extLst>
                </a:gridCol>
                <a:gridCol w="819843">
                  <a:extLst>
                    <a:ext uri="{9D8B030D-6E8A-4147-A177-3AD203B41FA5}">
                      <a16:colId xmlns:a16="http://schemas.microsoft.com/office/drawing/2014/main" val="20003"/>
                    </a:ext>
                  </a:extLst>
                </a:gridCol>
              </a:tblGrid>
              <a:tr h="427474">
                <a:tc>
                  <a:txBody>
                    <a:bodyPr/>
                    <a:lstStyle/>
                    <a:p>
                      <a:pPr>
                        <a:spcAft>
                          <a:spcPts val="1000"/>
                        </a:spcAft>
                      </a:pPr>
                      <a:r>
                        <a:rPr lang="en-US" sz="1400" dirty="0">
                          <a:effectLst/>
                        </a:rPr>
                        <a:t> </a:t>
                      </a:r>
                      <a:endParaRPr lang="en-US" sz="1400" dirty="0">
                        <a:effectLst/>
                        <a:latin typeface="Calibri"/>
                      </a:endParaRPr>
                    </a:p>
                  </a:txBody>
                  <a:tcPr marL="64436" marR="64436" marT="0" marB="0" anchor="ctr"/>
                </a:tc>
                <a:tc>
                  <a:txBody>
                    <a:bodyPr/>
                    <a:lstStyle/>
                    <a:p>
                      <a:pPr algn="ctr">
                        <a:spcAft>
                          <a:spcPts val="1000"/>
                        </a:spcAft>
                      </a:pPr>
                      <a:r>
                        <a:rPr lang="en-US" sz="1400" dirty="0">
                          <a:effectLst/>
                        </a:rPr>
                        <a:t>Natchitoches</a:t>
                      </a:r>
                      <a:endParaRPr lang="en-US" sz="1400" dirty="0">
                        <a:effectLst/>
                        <a:latin typeface="Calibri"/>
                      </a:endParaRPr>
                    </a:p>
                  </a:txBody>
                  <a:tcPr marL="64436" marR="64436" marT="0" marB="0" anchor="ctr"/>
                </a:tc>
                <a:tc>
                  <a:txBody>
                    <a:bodyPr/>
                    <a:lstStyle/>
                    <a:p>
                      <a:pPr algn="ctr">
                        <a:spcAft>
                          <a:spcPts val="1000"/>
                        </a:spcAft>
                      </a:pPr>
                      <a:r>
                        <a:rPr lang="en-US" sz="1400" dirty="0">
                          <a:effectLst/>
                        </a:rPr>
                        <a:t>LA</a:t>
                      </a:r>
                      <a:endParaRPr lang="en-US" sz="1400" dirty="0">
                        <a:effectLst/>
                        <a:latin typeface="Calibri"/>
                      </a:endParaRPr>
                    </a:p>
                  </a:txBody>
                  <a:tcPr marL="64436" marR="64436" marT="0" marB="0" anchor="ctr"/>
                </a:tc>
                <a:tc>
                  <a:txBody>
                    <a:bodyPr/>
                    <a:lstStyle/>
                    <a:p>
                      <a:pPr algn="ctr">
                        <a:spcAft>
                          <a:spcPts val="1000"/>
                        </a:spcAft>
                      </a:pPr>
                      <a:r>
                        <a:rPr lang="en-US" sz="1400" dirty="0">
                          <a:effectLst/>
                        </a:rPr>
                        <a:t>Nation</a:t>
                      </a:r>
                      <a:endParaRPr lang="en-US" sz="1400" dirty="0">
                        <a:effectLst/>
                        <a:latin typeface="Calibri"/>
                      </a:endParaRPr>
                    </a:p>
                  </a:txBody>
                  <a:tcPr marL="64436" marR="64436" marT="0" marB="0" anchor="ctr"/>
                </a:tc>
                <a:extLst>
                  <a:ext uri="{0D108BD9-81ED-4DB2-BD59-A6C34878D82A}">
                    <a16:rowId xmlns:a16="http://schemas.microsoft.com/office/drawing/2014/main" val="10000"/>
                  </a:ext>
                </a:extLst>
              </a:tr>
              <a:tr h="644270">
                <a:tc>
                  <a:txBody>
                    <a:bodyPr/>
                    <a:lstStyle/>
                    <a:p>
                      <a:pPr>
                        <a:spcAft>
                          <a:spcPts val="1000"/>
                        </a:spcAft>
                      </a:pPr>
                      <a:r>
                        <a:rPr lang="en-US" sz="1400">
                          <a:effectLst/>
                        </a:rPr>
                        <a:t>Population Living in a Health Professional Shortage Area</a:t>
                      </a:r>
                      <a:endParaRPr lang="en-US" sz="1400">
                        <a:effectLst/>
                        <a:latin typeface="Calibri"/>
                      </a:endParaRPr>
                    </a:p>
                  </a:txBody>
                  <a:tcPr marL="64436" marR="64436" marT="0" marB="0"/>
                </a:tc>
                <a:tc>
                  <a:txBody>
                    <a:bodyPr/>
                    <a:lstStyle/>
                    <a:p>
                      <a:pPr algn="ctr">
                        <a:spcAft>
                          <a:spcPts val="1000"/>
                        </a:spcAft>
                      </a:pPr>
                      <a:r>
                        <a:rPr lang="en-US" sz="1400">
                          <a:effectLst/>
                        </a:rPr>
                        <a:t>100%</a:t>
                      </a:r>
                      <a:endParaRPr lang="en-US" sz="1400">
                        <a:effectLst/>
                        <a:latin typeface="Calibri"/>
                      </a:endParaRPr>
                    </a:p>
                  </a:txBody>
                  <a:tcPr marL="64436" marR="64436" marT="0" marB="0" anchor="ctr"/>
                </a:tc>
                <a:tc>
                  <a:txBody>
                    <a:bodyPr/>
                    <a:lstStyle/>
                    <a:p>
                      <a:pPr algn="ctr">
                        <a:spcAft>
                          <a:spcPts val="1000"/>
                        </a:spcAft>
                      </a:pPr>
                      <a:r>
                        <a:rPr lang="en-US" sz="1400">
                          <a:effectLst/>
                        </a:rPr>
                        <a:t>75%</a:t>
                      </a:r>
                      <a:endParaRPr lang="en-US" sz="1400">
                        <a:effectLst/>
                        <a:latin typeface="Calibri"/>
                      </a:endParaRPr>
                    </a:p>
                  </a:txBody>
                  <a:tcPr marL="64436" marR="64436" marT="0" marB="0" anchor="ctr"/>
                </a:tc>
                <a:tc>
                  <a:txBody>
                    <a:bodyPr/>
                    <a:lstStyle/>
                    <a:p>
                      <a:pPr algn="ctr">
                        <a:spcAft>
                          <a:spcPts val="1000"/>
                        </a:spcAft>
                      </a:pPr>
                      <a:r>
                        <a:rPr lang="en-US" sz="1400" dirty="0">
                          <a:effectLst/>
                        </a:rPr>
                        <a:t>33%</a:t>
                      </a:r>
                      <a:endParaRPr lang="en-US" sz="1400" dirty="0">
                        <a:effectLst/>
                        <a:latin typeface="Calibri"/>
                      </a:endParaRPr>
                    </a:p>
                  </a:txBody>
                  <a:tcPr marL="64436" marR="64436" marT="0" marB="0" anchor="ctr"/>
                </a:tc>
                <a:extLst>
                  <a:ext uri="{0D108BD9-81ED-4DB2-BD59-A6C34878D82A}">
                    <a16:rowId xmlns:a16="http://schemas.microsoft.com/office/drawing/2014/main" val="10001"/>
                  </a:ext>
                </a:extLst>
              </a:tr>
              <a:tr h="483203">
                <a:tc>
                  <a:txBody>
                    <a:bodyPr/>
                    <a:lstStyle/>
                    <a:p>
                      <a:pPr>
                        <a:spcAft>
                          <a:spcPts val="1000"/>
                        </a:spcAft>
                      </a:pPr>
                      <a:r>
                        <a:rPr lang="en-US" sz="1400">
                          <a:effectLst/>
                        </a:rPr>
                        <a:t>Access to Primary Care Physicians per 100,000</a:t>
                      </a:r>
                      <a:endParaRPr lang="en-US" sz="1400">
                        <a:effectLst/>
                        <a:latin typeface="Calibri"/>
                      </a:endParaRPr>
                    </a:p>
                  </a:txBody>
                  <a:tcPr marL="64436" marR="64436" marT="0" marB="0"/>
                </a:tc>
                <a:tc>
                  <a:txBody>
                    <a:bodyPr/>
                    <a:lstStyle/>
                    <a:p>
                      <a:pPr algn="ctr">
                        <a:spcAft>
                          <a:spcPts val="1000"/>
                        </a:spcAft>
                      </a:pPr>
                      <a:r>
                        <a:rPr lang="en-US" sz="1400" dirty="0">
                          <a:effectLst/>
                        </a:rPr>
                        <a:t>59%</a:t>
                      </a:r>
                      <a:endParaRPr lang="en-US" sz="1400" dirty="0">
                        <a:effectLst/>
                        <a:latin typeface="Calibri"/>
                      </a:endParaRPr>
                    </a:p>
                  </a:txBody>
                  <a:tcPr marL="64436" marR="64436" marT="0" marB="0" anchor="ctr"/>
                </a:tc>
                <a:tc>
                  <a:txBody>
                    <a:bodyPr/>
                    <a:lstStyle/>
                    <a:p>
                      <a:pPr algn="ctr">
                        <a:spcAft>
                          <a:spcPts val="1000"/>
                        </a:spcAft>
                      </a:pPr>
                      <a:r>
                        <a:rPr lang="en-US" sz="1400" dirty="0">
                          <a:effectLst/>
                        </a:rPr>
                        <a:t>79%</a:t>
                      </a:r>
                      <a:endParaRPr lang="en-US" sz="1400" dirty="0">
                        <a:effectLst/>
                        <a:latin typeface="Calibri"/>
                      </a:endParaRPr>
                    </a:p>
                  </a:txBody>
                  <a:tcPr marL="64436" marR="64436" marT="0" marB="0" anchor="ctr"/>
                </a:tc>
                <a:tc>
                  <a:txBody>
                    <a:bodyPr/>
                    <a:lstStyle/>
                    <a:p>
                      <a:pPr algn="ctr">
                        <a:spcAft>
                          <a:spcPts val="1000"/>
                        </a:spcAft>
                      </a:pPr>
                      <a:r>
                        <a:rPr lang="en-US" sz="1400" dirty="0">
                          <a:effectLst/>
                        </a:rPr>
                        <a:t>88%</a:t>
                      </a:r>
                      <a:endParaRPr lang="en-US" sz="1400" dirty="0">
                        <a:effectLst/>
                        <a:latin typeface="Calibri"/>
                      </a:endParaRPr>
                    </a:p>
                  </a:txBody>
                  <a:tcPr marL="64436" marR="64436" marT="0" marB="0" anchor="ctr"/>
                </a:tc>
                <a:extLst>
                  <a:ext uri="{0D108BD9-81ED-4DB2-BD59-A6C34878D82A}">
                    <a16:rowId xmlns:a16="http://schemas.microsoft.com/office/drawing/2014/main" val="10002"/>
                  </a:ext>
                </a:extLst>
              </a:tr>
              <a:tr h="483203">
                <a:tc>
                  <a:txBody>
                    <a:bodyPr/>
                    <a:lstStyle/>
                    <a:p>
                      <a:pPr>
                        <a:spcAft>
                          <a:spcPts val="1000"/>
                        </a:spcAft>
                      </a:pPr>
                      <a:r>
                        <a:rPr lang="en-US" sz="1400" dirty="0">
                          <a:effectLst/>
                        </a:rPr>
                        <a:t>Preventable Hospital Stay </a:t>
                      </a:r>
                      <a:endParaRPr lang="en-US" sz="1400" dirty="0">
                        <a:effectLst/>
                        <a:latin typeface="Calibri"/>
                      </a:endParaRPr>
                    </a:p>
                  </a:txBody>
                  <a:tcPr marL="64436" marR="64436" marT="0" marB="0"/>
                </a:tc>
                <a:tc>
                  <a:txBody>
                    <a:bodyPr/>
                    <a:lstStyle/>
                    <a:p>
                      <a:pPr algn="ctr">
                        <a:spcAft>
                          <a:spcPts val="1000"/>
                        </a:spcAft>
                      </a:pPr>
                      <a:r>
                        <a:rPr lang="en-US" sz="1400" dirty="0">
                          <a:effectLst/>
                        </a:rPr>
                        <a:t>67%</a:t>
                      </a:r>
                      <a:endParaRPr lang="en-US" sz="1400" dirty="0">
                        <a:effectLst/>
                        <a:latin typeface="Calibri"/>
                      </a:endParaRPr>
                    </a:p>
                  </a:txBody>
                  <a:tcPr marL="64436" marR="64436" marT="0" marB="0" anchor="ctr"/>
                </a:tc>
                <a:tc>
                  <a:txBody>
                    <a:bodyPr/>
                    <a:lstStyle/>
                    <a:p>
                      <a:pPr algn="ctr">
                        <a:spcAft>
                          <a:spcPts val="1000"/>
                        </a:spcAft>
                      </a:pPr>
                      <a:r>
                        <a:rPr lang="en-US" sz="1400" dirty="0">
                          <a:effectLst/>
                        </a:rPr>
                        <a:t>68%</a:t>
                      </a:r>
                      <a:endParaRPr lang="en-US" sz="1400" dirty="0">
                        <a:effectLst/>
                        <a:latin typeface="Calibri"/>
                      </a:endParaRPr>
                    </a:p>
                  </a:txBody>
                  <a:tcPr marL="64436" marR="64436" marT="0" marB="0" anchor="ctr"/>
                </a:tc>
                <a:tc>
                  <a:txBody>
                    <a:bodyPr/>
                    <a:lstStyle/>
                    <a:p>
                      <a:pPr algn="ctr">
                        <a:spcAft>
                          <a:spcPts val="1000"/>
                        </a:spcAft>
                      </a:pPr>
                      <a:r>
                        <a:rPr lang="en-US" sz="1400" dirty="0">
                          <a:effectLst/>
                        </a:rPr>
                        <a:t>50%</a:t>
                      </a:r>
                      <a:endParaRPr lang="en-US" sz="1400" dirty="0">
                        <a:effectLst/>
                        <a:latin typeface="Calibri"/>
                      </a:endParaRPr>
                    </a:p>
                  </a:txBody>
                  <a:tcPr marL="64436" marR="64436" marT="0" marB="0" anchor="ctr"/>
                </a:tc>
                <a:extLst>
                  <a:ext uri="{0D108BD9-81ED-4DB2-BD59-A6C34878D82A}">
                    <a16:rowId xmlns:a16="http://schemas.microsoft.com/office/drawing/2014/main" val="10003"/>
                  </a:ext>
                </a:extLst>
              </a:tr>
              <a:tr h="322135">
                <a:tc>
                  <a:txBody>
                    <a:bodyPr/>
                    <a:lstStyle/>
                    <a:p>
                      <a:pPr>
                        <a:spcAft>
                          <a:spcPts val="1000"/>
                        </a:spcAft>
                      </a:pPr>
                      <a:r>
                        <a:rPr lang="en-US" sz="1400">
                          <a:effectLst/>
                        </a:rPr>
                        <a:t>Uninsured Population</a:t>
                      </a:r>
                      <a:endParaRPr lang="en-US" sz="1400">
                        <a:effectLst/>
                        <a:latin typeface="Calibri"/>
                      </a:endParaRPr>
                    </a:p>
                  </a:txBody>
                  <a:tcPr marL="64665" marR="64665" marT="0" marB="0"/>
                </a:tc>
                <a:tc>
                  <a:txBody>
                    <a:bodyPr/>
                    <a:lstStyle/>
                    <a:p>
                      <a:pPr algn="ctr">
                        <a:spcAft>
                          <a:spcPts val="1000"/>
                        </a:spcAft>
                      </a:pPr>
                      <a:r>
                        <a:rPr lang="en-US" sz="1400" dirty="0">
                          <a:effectLst/>
                        </a:rPr>
                        <a:t>14%</a:t>
                      </a:r>
                      <a:endParaRPr lang="en-US" sz="1400" dirty="0">
                        <a:effectLst/>
                        <a:latin typeface="Calibri"/>
                      </a:endParaRPr>
                    </a:p>
                  </a:txBody>
                  <a:tcPr marL="64665" marR="64665" marT="0" marB="0" anchor="ctr"/>
                </a:tc>
                <a:tc>
                  <a:txBody>
                    <a:bodyPr/>
                    <a:lstStyle/>
                    <a:p>
                      <a:pPr algn="ctr">
                        <a:spcAft>
                          <a:spcPts val="1000"/>
                        </a:spcAft>
                      </a:pPr>
                      <a:r>
                        <a:rPr lang="en-US" sz="1400" dirty="0">
                          <a:effectLst/>
                        </a:rPr>
                        <a:t>9%</a:t>
                      </a:r>
                      <a:endParaRPr lang="en-US" sz="1400" dirty="0">
                        <a:effectLst/>
                        <a:latin typeface="Calibri"/>
                      </a:endParaRPr>
                    </a:p>
                  </a:txBody>
                  <a:tcPr marL="64665" marR="64665" marT="0" marB="0" anchor="ctr"/>
                </a:tc>
                <a:tc>
                  <a:txBody>
                    <a:bodyPr/>
                    <a:lstStyle/>
                    <a:p>
                      <a:pPr algn="ctr">
                        <a:spcAft>
                          <a:spcPts val="1000"/>
                        </a:spcAft>
                      </a:pPr>
                      <a:r>
                        <a:rPr lang="en-US" sz="1400" dirty="0">
                          <a:effectLst/>
                        </a:rPr>
                        <a:t>8%</a:t>
                      </a:r>
                      <a:endParaRPr lang="en-US" sz="1400" dirty="0">
                        <a:effectLst/>
                        <a:latin typeface="Calibri"/>
                      </a:endParaRPr>
                    </a:p>
                  </a:txBody>
                  <a:tcPr marL="64665" marR="64665" marT="0" marB="0" anchor="ctr"/>
                </a:tc>
                <a:extLst>
                  <a:ext uri="{0D108BD9-81ED-4DB2-BD59-A6C34878D82A}">
                    <a16:rowId xmlns:a16="http://schemas.microsoft.com/office/drawing/2014/main" val="10004"/>
                  </a:ext>
                </a:extLst>
              </a:tr>
              <a:tr h="483203">
                <a:tc>
                  <a:txBody>
                    <a:bodyPr/>
                    <a:lstStyle/>
                    <a:p>
                      <a:pPr>
                        <a:spcAft>
                          <a:spcPts val="1000"/>
                        </a:spcAft>
                      </a:pPr>
                      <a:r>
                        <a:rPr lang="en-US" sz="1400">
                          <a:effectLst/>
                        </a:rPr>
                        <a:t>Population Receiving Medicaid</a:t>
                      </a:r>
                      <a:endParaRPr lang="en-US" sz="1400">
                        <a:effectLst/>
                        <a:latin typeface="Calibri"/>
                      </a:endParaRPr>
                    </a:p>
                  </a:txBody>
                  <a:tcPr marL="64665" marR="64665" marT="0" marB="0"/>
                </a:tc>
                <a:tc>
                  <a:txBody>
                    <a:bodyPr/>
                    <a:lstStyle/>
                    <a:p>
                      <a:pPr algn="ctr">
                        <a:spcAft>
                          <a:spcPts val="1000"/>
                        </a:spcAft>
                      </a:pPr>
                      <a:r>
                        <a:rPr lang="en-US" sz="1400">
                          <a:effectLst/>
                        </a:rPr>
                        <a:t>32%</a:t>
                      </a:r>
                      <a:endParaRPr lang="en-US" sz="1400">
                        <a:effectLst/>
                        <a:latin typeface="Calibri"/>
                      </a:endParaRPr>
                    </a:p>
                  </a:txBody>
                  <a:tcPr marL="64665" marR="64665" marT="0" marB="0" anchor="ctr"/>
                </a:tc>
                <a:tc>
                  <a:txBody>
                    <a:bodyPr/>
                    <a:lstStyle/>
                    <a:p>
                      <a:pPr algn="ctr">
                        <a:spcAft>
                          <a:spcPts val="1000"/>
                        </a:spcAft>
                      </a:pPr>
                      <a:r>
                        <a:rPr lang="en-US" sz="1400">
                          <a:effectLst/>
                        </a:rPr>
                        <a:t>26%</a:t>
                      </a:r>
                      <a:endParaRPr lang="en-US" sz="1400">
                        <a:effectLst/>
                        <a:latin typeface="Calibri"/>
                      </a:endParaRPr>
                    </a:p>
                  </a:txBody>
                  <a:tcPr marL="64665" marR="64665" marT="0" marB="0" anchor="ctr"/>
                </a:tc>
                <a:tc>
                  <a:txBody>
                    <a:bodyPr/>
                    <a:lstStyle/>
                    <a:p>
                      <a:pPr algn="ctr">
                        <a:spcAft>
                          <a:spcPts val="1000"/>
                        </a:spcAft>
                      </a:pPr>
                      <a:r>
                        <a:rPr lang="en-US" sz="1400" dirty="0">
                          <a:effectLst/>
                        </a:rPr>
                        <a:t>21.23%</a:t>
                      </a:r>
                      <a:endParaRPr lang="en-US" sz="1400" dirty="0">
                        <a:effectLst/>
                        <a:latin typeface="Calibri"/>
                      </a:endParaRPr>
                    </a:p>
                  </a:txBody>
                  <a:tcPr marL="64665" marR="64665" marT="0" marB="0" anchor="ctr"/>
                </a:tc>
                <a:extLst>
                  <a:ext uri="{0D108BD9-81ED-4DB2-BD59-A6C34878D82A}">
                    <a16:rowId xmlns:a16="http://schemas.microsoft.com/office/drawing/2014/main" val="10005"/>
                  </a:ext>
                </a:extLst>
              </a:tr>
              <a:tr h="483203">
                <a:tc>
                  <a:txBody>
                    <a:bodyPr/>
                    <a:lstStyle/>
                    <a:p>
                      <a:pPr>
                        <a:spcAft>
                          <a:spcPts val="1000"/>
                        </a:spcAft>
                      </a:pPr>
                      <a:r>
                        <a:rPr lang="en-US" sz="1400" dirty="0">
                          <a:effectLst/>
                        </a:rPr>
                        <a:t>Cancer Screening – Mammograms</a:t>
                      </a:r>
                      <a:endParaRPr lang="en-US" sz="1400" dirty="0">
                        <a:effectLst/>
                        <a:latin typeface="Calibri"/>
                      </a:endParaRPr>
                    </a:p>
                  </a:txBody>
                  <a:tcPr marL="64436" marR="64436" marT="0" marB="0"/>
                </a:tc>
                <a:tc>
                  <a:txBody>
                    <a:bodyPr/>
                    <a:lstStyle/>
                    <a:p>
                      <a:pPr algn="ctr">
                        <a:spcAft>
                          <a:spcPts val="1000"/>
                        </a:spcAft>
                      </a:pPr>
                      <a:r>
                        <a:rPr lang="en-US" sz="1400">
                          <a:effectLst/>
                        </a:rPr>
                        <a:t>56%</a:t>
                      </a:r>
                      <a:endParaRPr lang="en-US" sz="1400">
                        <a:effectLst/>
                        <a:latin typeface="Calibri"/>
                      </a:endParaRPr>
                    </a:p>
                  </a:txBody>
                  <a:tcPr marL="64436" marR="64436" marT="0" marB="0" anchor="ctr"/>
                </a:tc>
                <a:tc>
                  <a:txBody>
                    <a:bodyPr/>
                    <a:lstStyle/>
                    <a:p>
                      <a:pPr algn="ctr">
                        <a:spcAft>
                          <a:spcPts val="1000"/>
                        </a:spcAft>
                      </a:pPr>
                      <a:r>
                        <a:rPr lang="en-US" sz="1400">
                          <a:effectLst/>
                        </a:rPr>
                        <a:t>62%</a:t>
                      </a:r>
                      <a:endParaRPr lang="en-US" sz="1400">
                        <a:effectLst/>
                        <a:latin typeface="Calibri"/>
                      </a:endParaRPr>
                    </a:p>
                  </a:txBody>
                  <a:tcPr marL="64436" marR="64436" marT="0" marB="0" anchor="ctr"/>
                </a:tc>
                <a:tc>
                  <a:txBody>
                    <a:bodyPr/>
                    <a:lstStyle/>
                    <a:p>
                      <a:pPr algn="ctr">
                        <a:spcAft>
                          <a:spcPts val="1000"/>
                        </a:spcAft>
                      </a:pPr>
                      <a:r>
                        <a:rPr lang="en-US" sz="1400">
                          <a:effectLst/>
                        </a:rPr>
                        <a:t>63%</a:t>
                      </a:r>
                      <a:endParaRPr lang="en-US" sz="1400">
                        <a:effectLst/>
                        <a:latin typeface="Calibri"/>
                      </a:endParaRPr>
                    </a:p>
                  </a:txBody>
                  <a:tcPr marL="64436" marR="64436" marT="0" marB="0" anchor="ctr"/>
                </a:tc>
                <a:extLst>
                  <a:ext uri="{0D108BD9-81ED-4DB2-BD59-A6C34878D82A}">
                    <a16:rowId xmlns:a16="http://schemas.microsoft.com/office/drawing/2014/main" val="10006"/>
                  </a:ext>
                </a:extLst>
              </a:tr>
              <a:tr h="641211">
                <a:tc>
                  <a:txBody>
                    <a:bodyPr/>
                    <a:lstStyle/>
                    <a:p>
                      <a:pPr>
                        <a:spcAft>
                          <a:spcPts val="1000"/>
                        </a:spcAft>
                      </a:pPr>
                      <a:r>
                        <a:rPr lang="en-US" sz="1400" dirty="0">
                          <a:effectLst/>
                        </a:rPr>
                        <a:t>Hemoglobin A1c test – Diabetes Management (Medicare)</a:t>
                      </a:r>
                      <a:endParaRPr lang="en-US" sz="1400" dirty="0">
                        <a:effectLst/>
                        <a:latin typeface="Calibri"/>
                      </a:endParaRPr>
                    </a:p>
                  </a:txBody>
                  <a:tcPr marL="64436" marR="64436" marT="0" marB="0"/>
                </a:tc>
                <a:tc>
                  <a:txBody>
                    <a:bodyPr/>
                    <a:lstStyle/>
                    <a:p>
                      <a:pPr algn="ctr">
                        <a:spcAft>
                          <a:spcPts val="1000"/>
                        </a:spcAft>
                      </a:pPr>
                      <a:r>
                        <a:rPr lang="en-US" sz="1400" dirty="0">
                          <a:effectLst/>
                        </a:rPr>
                        <a:t>86%</a:t>
                      </a:r>
                      <a:endParaRPr lang="en-US" sz="1400" dirty="0">
                        <a:effectLst/>
                        <a:latin typeface="Calibri"/>
                      </a:endParaRPr>
                    </a:p>
                  </a:txBody>
                  <a:tcPr marL="64436" marR="64436" marT="0" marB="0" anchor="ctr"/>
                </a:tc>
                <a:tc>
                  <a:txBody>
                    <a:bodyPr/>
                    <a:lstStyle/>
                    <a:p>
                      <a:pPr algn="ctr">
                        <a:spcAft>
                          <a:spcPts val="1000"/>
                        </a:spcAft>
                      </a:pPr>
                      <a:r>
                        <a:rPr lang="en-US" sz="1400">
                          <a:effectLst/>
                        </a:rPr>
                        <a:t>83%</a:t>
                      </a:r>
                      <a:endParaRPr lang="en-US" sz="1400">
                        <a:effectLst/>
                        <a:latin typeface="Calibri"/>
                      </a:endParaRPr>
                    </a:p>
                  </a:txBody>
                  <a:tcPr marL="64436" marR="64436" marT="0" marB="0" anchor="ctr"/>
                </a:tc>
                <a:tc>
                  <a:txBody>
                    <a:bodyPr/>
                    <a:lstStyle/>
                    <a:p>
                      <a:pPr algn="ctr">
                        <a:spcAft>
                          <a:spcPts val="1000"/>
                        </a:spcAft>
                      </a:pPr>
                      <a:r>
                        <a:rPr lang="en-US" sz="1400" dirty="0">
                          <a:effectLst/>
                        </a:rPr>
                        <a:t>85%</a:t>
                      </a:r>
                      <a:endParaRPr lang="en-US" sz="1400" dirty="0">
                        <a:effectLst/>
                        <a:latin typeface="Calibri"/>
                      </a:endParaRPr>
                    </a:p>
                  </a:txBody>
                  <a:tcPr marL="64436" marR="64436" marT="0" marB="0" anchor="ctr"/>
                </a:tc>
                <a:extLst>
                  <a:ext uri="{0D108BD9-81ED-4DB2-BD59-A6C34878D82A}">
                    <a16:rowId xmlns:a16="http://schemas.microsoft.com/office/drawing/2014/main" val="10007"/>
                  </a:ext>
                </a:extLst>
              </a:tr>
              <a:tr h="427474">
                <a:tc>
                  <a:txBody>
                    <a:bodyPr/>
                    <a:lstStyle/>
                    <a:p>
                      <a:pPr>
                        <a:spcAft>
                          <a:spcPts val="1000"/>
                        </a:spcAft>
                      </a:pPr>
                      <a:r>
                        <a:rPr lang="en-US" sz="1400" dirty="0">
                          <a:effectLst/>
                        </a:rPr>
                        <a:t>Pneumonia Vaccination age 65+</a:t>
                      </a:r>
                      <a:endParaRPr lang="en-US" sz="1400" dirty="0">
                        <a:effectLst/>
                        <a:latin typeface="Calibri"/>
                      </a:endParaRPr>
                    </a:p>
                  </a:txBody>
                  <a:tcPr marL="64436" marR="64436" marT="0" marB="0"/>
                </a:tc>
                <a:tc>
                  <a:txBody>
                    <a:bodyPr/>
                    <a:lstStyle/>
                    <a:p>
                      <a:pPr algn="ctr">
                        <a:spcAft>
                          <a:spcPts val="1000"/>
                        </a:spcAft>
                      </a:pPr>
                      <a:r>
                        <a:rPr lang="en-US" sz="1400" dirty="0">
                          <a:effectLst/>
                        </a:rPr>
                        <a:t>77%</a:t>
                      </a:r>
                      <a:endParaRPr lang="en-US" sz="1400" dirty="0">
                        <a:effectLst/>
                        <a:latin typeface="Calibri"/>
                      </a:endParaRPr>
                    </a:p>
                  </a:txBody>
                  <a:tcPr marL="64436" marR="64436" marT="0" marB="0" anchor="ctr"/>
                </a:tc>
                <a:tc>
                  <a:txBody>
                    <a:bodyPr/>
                    <a:lstStyle/>
                    <a:p>
                      <a:pPr algn="ctr">
                        <a:spcAft>
                          <a:spcPts val="1000"/>
                        </a:spcAft>
                      </a:pPr>
                      <a:r>
                        <a:rPr lang="en-US" sz="1400" dirty="0">
                          <a:effectLst/>
                        </a:rPr>
                        <a:t>69%</a:t>
                      </a:r>
                      <a:endParaRPr lang="en-US" sz="1400" dirty="0">
                        <a:effectLst/>
                        <a:latin typeface="Calibri"/>
                      </a:endParaRPr>
                    </a:p>
                  </a:txBody>
                  <a:tcPr marL="64436" marR="64436" marT="0" marB="0" anchor="ctr"/>
                </a:tc>
                <a:tc>
                  <a:txBody>
                    <a:bodyPr/>
                    <a:lstStyle/>
                    <a:p>
                      <a:pPr algn="ctr">
                        <a:spcAft>
                          <a:spcPts val="1000"/>
                        </a:spcAft>
                      </a:pPr>
                      <a:r>
                        <a:rPr lang="en-US" sz="1400" dirty="0">
                          <a:effectLst/>
                        </a:rPr>
                        <a:t>68%</a:t>
                      </a:r>
                      <a:endParaRPr lang="en-US" sz="1400" dirty="0">
                        <a:effectLst/>
                        <a:latin typeface="Calibri"/>
                      </a:endParaRPr>
                    </a:p>
                  </a:txBody>
                  <a:tcPr marL="64436" marR="64436" marT="0" marB="0" anchor="ctr"/>
                </a:tc>
                <a:extLst>
                  <a:ext uri="{0D108BD9-81ED-4DB2-BD59-A6C34878D82A}">
                    <a16:rowId xmlns:a16="http://schemas.microsoft.com/office/drawing/2014/main" val="10008"/>
                  </a:ext>
                </a:extLst>
              </a:tr>
            </a:tbl>
          </a:graphicData>
        </a:graphic>
      </p:graphicFrame>
      <p:sp>
        <p:nvSpPr>
          <p:cNvPr id="4" name="Content Placeholder 3"/>
          <p:cNvSpPr>
            <a:spLocks noGrp="1"/>
          </p:cNvSpPr>
          <p:nvPr>
            <p:ph sz="half" idx="2"/>
          </p:nvPr>
        </p:nvSpPr>
        <p:spPr>
          <a:xfrm>
            <a:off x="6172200" y="1371601"/>
            <a:ext cx="5676900" cy="4754563"/>
          </a:xfrm>
        </p:spPr>
        <p:txBody>
          <a:bodyPr>
            <a:normAutofit/>
          </a:bodyPr>
          <a:lstStyle/>
          <a:p>
            <a:r>
              <a:rPr lang="en-US" sz="1800" dirty="0"/>
              <a:t>100% of the population in Natchitoches Parish are living in a federally designated health professional shortage area. This shortage includes:  primary care physicians, mental health providers and other medical specialist. </a:t>
            </a:r>
          </a:p>
          <a:p>
            <a:endParaRPr lang="en-US" sz="1800" dirty="0"/>
          </a:p>
          <a:p>
            <a:r>
              <a:rPr lang="en-US" sz="1800" dirty="0"/>
              <a:t>67% preventable hospital stay, which is more than the national average of 50%. </a:t>
            </a:r>
          </a:p>
          <a:p>
            <a:endParaRPr lang="en-US" sz="1800" dirty="0"/>
          </a:p>
          <a:p>
            <a:r>
              <a:rPr lang="en-US" sz="1800" dirty="0"/>
              <a:t>The Parish has a very high rate of people receiving Medicaid (32%) </a:t>
            </a:r>
          </a:p>
          <a:p>
            <a:endParaRPr lang="en-US" sz="1800" dirty="0"/>
          </a:p>
          <a:p>
            <a:r>
              <a:rPr lang="en-US" sz="1800" dirty="0"/>
              <a:t>Natchitoches is doing better than average with hemoglobin A1c testing and pneumonia vaccinations</a:t>
            </a:r>
          </a:p>
          <a:p>
            <a:pPr marL="0" indent="0">
              <a:buNone/>
            </a:pPr>
            <a:endParaRPr lang="en-US" dirty="0"/>
          </a:p>
        </p:txBody>
      </p:sp>
    </p:spTree>
    <p:extLst>
      <p:ext uri="{BB962C8B-B14F-4D97-AF65-F5344CB8AC3E}">
        <p14:creationId xmlns:p14="http://schemas.microsoft.com/office/powerpoint/2010/main" val="161877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grpSp>
        <p:nvGrpSpPr>
          <p:cNvPr id="3" name="object 3"/>
          <p:cNvGrpSpPr/>
          <p:nvPr/>
        </p:nvGrpSpPr>
        <p:grpSpPr>
          <a:xfrm>
            <a:off x="2084294" y="6381750"/>
            <a:ext cx="7967382" cy="11206"/>
            <a:chOff x="482600" y="7232650"/>
            <a:chExt cx="9029700" cy="12700"/>
          </a:xfrm>
        </p:grpSpPr>
        <p:sp>
          <p:nvSpPr>
            <p:cNvPr id="4" name="object 4"/>
            <p:cNvSpPr/>
            <p:nvPr/>
          </p:nvSpPr>
          <p:spPr>
            <a:xfrm>
              <a:off x="482600" y="7239000"/>
              <a:ext cx="9029700" cy="0"/>
            </a:xfrm>
            <a:custGeom>
              <a:avLst/>
              <a:gdLst/>
              <a:ahLst/>
              <a:cxnLst/>
              <a:rect l="l" t="t" r="r" b="b"/>
              <a:pathLst>
                <a:path w="9029700">
                  <a:moveTo>
                    <a:pt x="9029700" y="0"/>
                  </a:moveTo>
                  <a:lnTo>
                    <a:pt x="0" y="0"/>
                  </a:lnTo>
                </a:path>
              </a:pathLst>
            </a:custGeom>
            <a:solidFill>
              <a:srgbClr val="8E939C"/>
            </a:solid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4826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lstStyle/>
            <a:p>
              <a:pPr defTabSz="806867"/>
              <a:endParaRPr sz="1588">
                <a:solidFill>
                  <a:prstClr val="black"/>
                </a:solidFill>
                <a:latin typeface="Calibri"/>
              </a:endParaRPr>
            </a:p>
          </p:txBody>
        </p:sp>
      </p:grpSp>
      <p:sp>
        <p:nvSpPr>
          <p:cNvPr id="6" name="object 6"/>
          <p:cNvSpPr txBox="1">
            <a:spLocks noGrp="1"/>
          </p:cNvSpPr>
          <p:nvPr>
            <p:ph type="sldNum" sz="quarter" idx="12"/>
          </p:nvPr>
        </p:nvSpPr>
        <p:spPr>
          <a:prstGeom prst="rect">
            <a:avLst/>
          </a:prstGeom>
        </p:spPr>
        <p:txBody>
          <a:bodyPr vert="horz" wrap="square" lIns="0" tIns="0" rIns="0" bIns="0" rtlCol="0">
            <a:spAutoFit/>
          </a:bodyPr>
          <a:lstStyle>
            <a:defPPr>
              <a:defRPr lang="en-US"/>
            </a:defPPr>
            <a:lvl1pPr marL="0" algn="l" defTabSz="914400" rtl="0" eaLnBrk="1" latinLnBrk="0" hangingPunct="1">
              <a:defRPr sz="1147" b="1" i="0" kern="1200">
                <a:solidFill>
                  <a:srgbClr val="8E939C"/>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lnSpc>
                <a:spcPts val="1354"/>
              </a:lnSpc>
            </a:pPr>
            <a:fld id="{81D60167-4931-47E6-BA6A-407CBD079E47}" type="slidenum">
              <a:rPr lang="en-US" smtClean="0"/>
              <a:pPr marL="33619" defTabSz="806867">
                <a:lnSpc>
                  <a:spcPts val="1354"/>
                </a:lnSpc>
              </a:pPr>
              <a:t>4</a:t>
            </a:fld>
            <a:r>
              <a:rPr lang="en-US"/>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2000" cy="6858000"/>
          </a:xfrm>
          <a:prstGeom prst="rect">
            <a:avLst/>
          </a:prstGeom>
        </p:spPr>
      </p:pic>
      <p:grpSp>
        <p:nvGrpSpPr>
          <p:cNvPr id="3" name="object 3"/>
          <p:cNvGrpSpPr/>
          <p:nvPr/>
        </p:nvGrpSpPr>
        <p:grpSpPr>
          <a:xfrm>
            <a:off x="2084294" y="6381750"/>
            <a:ext cx="7967382" cy="11206"/>
            <a:chOff x="482600" y="7232650"/>
            <a:chExt cx="9029700" cy="12700"/>
          </a:xfrm>
        </p:grpSpPr>
        <p:sp>
          <p:nvSpPr>
            <p:cNvPr id="4" name="object 4"/>
            <p:cNvSpPr/>
            <p:nvPr/>
          </p:nvSpPr>
          <p:spPr>
            <a:xfrm>
              <a:off x="482600" y="7239000"/>
              <a:ext cx="9029700" cy="0"/>
            </a:xfrm>
            <a:custGeom>
              <a:avLst/>
              <a:gdLst/>
              <a:ahLst/>
              <a:cxnLst/>
              <a:rect l="l" t="t" r="r" b="b"/>
              <a:pathLst>
                <a:path w="9029700">
                  <a:moveTo>
                    <a:pt x="9029700" y="0"/>
                  </a:moveTo>
                  <a:lnTo>
                    <a:pt x="0" y="0"/>
                  </a:lnTo>
                </a:path>
              </a:pathLst>
            </a:custGeom>
            <a:solidFill>
              <a:srgbClr val="8E939C"/>
            </a:solid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4826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lstStyle/>
            <a:p>
              <a:pPr defTabSz="806867"/>
              <a:endParaRPr sz="1588">
                <a:solidFill>
                  <a:prstClr val="black"/>
                </a:solidFill>
                <a:latin typeface="Calibri"/>
              </a:endParaRPr>
            </a:p>
          </p:txBody>
        </p:sp>
      </p:grpSp>
      <p:sp>
        <p:nvSpPr>
          <p:cNvPr id="6" name="object 6"/>
          <p:cNvSpPr txBox="1">
            <a:spLocks noGrp="1"/>
          </p:cNvSpPr>
          <p:nvPr>
            <p:ph type="sldNum" sz="quarter" idx="12"/>
          </p:nvPr>
        </p:nvSpPr>
        <p:spPr>
          <a:prstGeom prst="rect">
            <a:avLst/>
          </a:prstGeom>
        </p:spPr>
        <p:txBody>
          <a:bodyPr vert="horz" wrap="square" lIns="0" tIns="0" rIns="0" bIns="0" rtlCol="0">
            <a:spAutoFit/>
          </a:bodyPr>
          <a:lstStyle>
            <a:defPPr>
              <a:defRPr lang="en-US"/>
            </a:defPPr>
            <a:lvl1pPr marL="0" algn="l" defTabSz="914400" rtl="0" eaLnBrk="1" latinLnBrk="0" hangingPunct="1">
              <a:defRPr sz="1147" b="1" i="0" kern="1200">
                <a:solidFill>
                  <a:srgbClr val="8E939C"/>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lnSpc>
                <a:spcPts val="1354"/>
              </a:lnSpc>
            </a:pPr>
            <a:fld id="{81D60167-4931-47E6-BA6A-407CBD079E47}" type="slidenum">
              <a:rPr lang="en-US" smtClean="0"/>
              <a:pPr marL="33619" defTabSz="806867">
                <a:lnSpc>
                  <a:spcPts val="1354"/>
                </a:lnSpc>
              </a:pPr>
              <a:t>5</a:t>
            </a:fld>
            <a:r>
              <a:rPr lang="en-US"/>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2000" cy="6858000"/>
          </a:xfrm>
          <a:prstGeom prst="rect">
            <a:avLst/>
          </a:prstGeom>
        </p:spPr>
      </p:pic>
      <p:grpSp>
        <p:nvGrpSpPr>
          <p:cNvPr id="3" name="object 3"/>
          <p:cNvGrpSpPr/>
          <p:nvPr/>
        </p:nvGrpSpPr>
        <p:grpSpPr>
          <a:xfrm>
            <a:off x="2084294" y="6381750"/>
            <a:ext cx="7967382" cy="11206"/>
            <a:chOff x="482600" y="7232650"/>
            <a:chExt cx="9029700" cy="12700"/>
          </a:xfrm>
        </p:grpSpPr>
        <p:sp>
          <p:nvSpPr>
            <p:cNvPr id="4" name="object 4"/>
            <p:cNvSpPr/>
            <p:nvPr/>
          </p:nvSpPr>
          <p:spPr>
            <a:xfrm>
              <a:off x="482600" y="7239000"/>
              <a:ext cx="9029700" cy="0"/>
            </a:xfrm>
            <a:custGeom>
              <a:avLst/>
              <a:gdLst/>
              <a:ahLst/>
              <a:cxnLst/>
              <a:rect l="l" t="t" r="r" b="b"/>
              <a:pathLst>
                <a:path w="9029700">
                  <a:moveTo>
                    <a:pt x="9029700" y="0"/>
                  </a:moveTo>
                  <a:lnTo>
                    <a:pt x="0" y="0"/>
                  </a:lnTo>
                </a:path>
              </a:pathLst>
            </a:custGeom>
            <a:solidFill>
              <a:srgbClr val="8E939C"/>
            </a:solid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4826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lstStyle/>
            <a:p>
              <a:pPr defTabSz="806867"/>
              <a:endParaRPr sz="1588">
                <a:solidFill>
                  <a:prstClr val="black"/>
                </a:solidFill>
                <a:latin typeface="Calibri"/>
              </a:endParaRPr>
            </a:p>
          </p:txBody>
        </p:sp>
      </p:grpSp>
      <p:sp>
        <p:nvSpPr>
          <p:cNvPr id="6" name="object 6"/>
          <p:cNvSpPr txBox="1">
            <a:spLocks noGrp="1"/>
          </p:cNvSpPr>
          <p:nvPr>
            <p:ph type="sldNum" sz="quarter" idx="12"/>
          </p:nvPr>
        </p:nvSpPr>
        <p:spPr>
          <a:prstGeom prst="rect">
            <a:avLst/>
          </a:prstGeom>
        </p:spPr>
        <p:txBody>
          <a:bodyPr vert="horz" wrap="square" lIns="0" tIns="0" rIns="0" bIns="0" rtlCol="0">
            <a:spAutoFit/>
          </a:bodyPr>
          <a:lstStyle>
            <a:defPPr>
              <a:defRPr lang="en-US"/>
            </a:defPPr>
            <a:lvl1pPr marL="0" algn="l" defTabSz="914400" rtl="0" eaLnBrk="1" latinLnBrk="0" hangingPunct="1">
              <a:defRPr sz="1147" b="1" i="0" kern="1200">
                <a:solidFill>
                  <a:srgbClr val="8E939C"/>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lnSpc>
                <a:spcPts val="1354"/>
              </a:lnSpc>
            </a:pPr>
            <a:fld id="{81D60167-4931-47E6-BA6A-407CBD079E47}" type="slidenum">
              <a:rPr lang="en-US" smtClean="0"/>
              <a:pPr marL="33619">
                <a:lnSpc>
                  <a:spcPts val="1354"/>
                </a:lnSpc>
              </a:pPr>
              <a:t>6</a:t>
            </a:fld>
            <a:r>
              <a:rPr lang="en-US"/>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2000" cy="6858000"/>
          </a:xfrm>
          <a:prstGeom prst="rect">
            <a:avLst/>
          </a:prstGeom>
        </p:spPr>
      </p:pic>
      <p:grpSp>
        <p:nvGrpSpPr>
          <p:cNvPr id="3" name="object 3"/>
          <p:cNvGrpSpPr/>
          <p:nvPr/>
        </p:nvGrpSpPr>
        <p:grpSpPr>
          <a:xfrm>
            <a:off x="2084294" y="6381750"/>
            <a:ext cx="7967382" cy="11206"/>
            <a:chOff x="482600" y="7232650"/>
            <a:chExt cx="9029700" cy="12700"/>
          </a:xfrm>
        </p:grpSpPr>
        <p:sp>
          <p:nvSpPr>
            <p:cNvPr id="4" name="object 4"/>
            <p:cNvSpPr/>
            <p:nvPr/>
          </p:nvSpPr>
          <p:spPr>
            <a:xfrm>
              <a:off x="482600" y="7239000"/>
              <a:ext cx="9029700" cy="0"/>
            </a:xfrm>
            <a:custGeom>
              <a:avLst/>
              <a:gdLst/>
              <a:ahLst/>
              <a:cxnLst/>
              <a:rect l="l" t="t" r="r" b="b"/>
              <a:pathLst>
                <a:path w="9029700">
                  <a:moveTo>
                    <a:pt x="9029700" y="0"/>
                  </a:moveTo>
                  <a:lnTo>
                    <a:pt x="0" y="0"/>
                  </a:lnTo>
                </a:path>
              </a:pathLst>
            </a:custGeom>
            <a:solidFill>
              <a:srgbClr val="8E939C"/>
            </a:solid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4826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lstStyle/>
            <a:p>
              <a:pPr defTabSz="806867"/>
              <a:endParaRPr sz="1588">
                <a:solidFill>
                  <a:prstClr val="black"/>
                </a:solidFill>
                <a:latin typeface="Calibri"/>
              </a:endParaRPr>
            </a:p>
          </p:txBody>
        </p:sp>
      </p:grpSp>
      <p:sp>
        <p:nvSpPr>
          <p:cNvPr id="6" name="object 6"/>
          <p:cNvSpPr txBox="1">
            <a:spLocks noGrp="1"/>
          </p:cNvSpPr>
          <p:nvPr>
            <p:ph type="sldNum" sz="quarter" idx="12"/>
          </p:nvPr>
        </p:nvSpPr>
        <p:spPr>
          <a:prstGeom prst="rect">
            <a:avLst/>
          </a:prstGeom>
        </p:spPr>
        <p:txBody>
          <a:bodyPr vert="horz" wrap="square" lIns="0" tIns="0" rIns="0" bIns="0" rtlCol="0">
            <a:spAutoFit/>
          </a:bodyPr>
          <a:lstStyle>
            <a:defPPr>
              <a:defRPr lang="en-US"/>
            </a:defPPr>
            <a:lvl1pPr marL="0" algn="l" defTabSz="914400" rtl="0" eaLnBrk="1" latinLnBrk="0" hangingPunct="1">
              <a:defRPr sz="1147" b="1" i="0" kern="1200">
                <a:solidFill>
                  <a:srgbClr val="8E939C"/>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lnSpc>
                <a:spcPts val="1354"/>
              </a:lnSpc>
            </a:pPr>
            <a:fld id="{81D60167-4931-47E6-BA6A-407CBD079E47}" type="slidenum">
              <a:rPr lang="en-US" smtClean="0"/>
              <a:pPr marL="33619">
                <a:lnSpc>
                  <a:spcPts val="1354"/>
                </a:lnSpc>
              </a:pPr>
              <a:t>7</a:t>
            </a:fld>
            <a:r>
              <a:rPr lang="en-US"/>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2000" cy="6858000"/>
          </a:xfrm>
          <a:prstGeom prst="rect">
            <a:avLst/>
          </a:prstGeom>
        </p:spPr>
      </p:pic>
      <p:grpSp>
        <p:nvGrpSpPr>
          <p:cNvPr id="3" name="object 3"/>
          <p:cNvGrpSpPr/>
          <p:nvPr/>
        </p:nvGrpSpPr>
        <p:grpSpPr>
          <a:xfrm>
            <a:off x="2084294" y="6381750"/>
            <a:ext cx="7967382" cy="11206"/>
            <a:chOff x="482600" y="7232650"/>
            <a:chExt cx="9029700" cy="12700"/>
          </a:xfrm>
        </p:grpSpPr>
        <p:sp>
          <p:nvSpPr>
            <p:cNvPr id="4" name="object 4"/>
            <p:cNvSpPr/>
            <p:nvPr/>
          </p:nvSpPr>
          <p:spPr>
            <a:xfrm>
              <a:off x="482600" y="7239000"/>
              <a:ext cx="9029700" cy="0"/>
            </a:xfrm>
            <a:custGeom>
              <a:avLst/>
              <a:gdLst/>
              <a:ahLst/>
              <a:cxnLst/>
              <a:rect l="l" t="t" r="r" b="b"/>
              <a:pathLst>
                <a:path w="9029700">
                  <a:moveTo>
                    <a:pt x="9029700" y="0"/>
                  </a:moveTo>
                  <a:lnTo>
                    <a:pt x="0" y="0"/>
                  </a:lnTo>
                </a:path>
              </a:pathLst>
            </a:custGeom>
            <a:solidFill>
              <a:srgbClr val="8E939C"/>
            </a:solid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4826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lstStyle/>
            <a:p>
              <a:pPr defTabSz="806867"/>
              <a:endParaRPr sz="1588">
                <a:solidFill>
                  <a:prstClr val="black"/>
                </a:solidFill>
                <a:latin typeface="Calibri"/>
              </a:endParaRPr>
            </a:p>
          </p:txBody>
        </p:sp>
      </p:grpSp>
      <p:sp>
        <p:nvSpPr>
          <p:cNvPr id="6" name="object 6"/>
          <p:cNvSpPr txBox="1">
            <a:spLocks noGrp="1"/>
          </p:cNvSpPr>
          <p:nvPr>
            <p:ph type="sldNum" sz="quarter" idx="12"/>
          </p:nvPr>
        </p:nvSpPr>
        <p:spPr>
          <a:prstGeom prst="rect">
            <a:avLst/>
          </a:prstGeom>
        </p:spPr>
        <p:txBody>
          <a:bodyPr vert="horz" wrap="square" lIns="0" tIns="0" rIns="0" bIns="0" rtlCol="0">
            <a:spAutoFit/>
          </a:bodyPr>
          <a:lstStyle>
            <a:defPPr>
              <a:defRPr lang="en-US"/>
            </a:defPPr>
            <a:lvl1pPr marL="0" algn="l" defTabSz="914400" rtl="0" eaLnBrk="1" latinLnBrk="0" hangingPunct="1">
              <a:defRPr sz="1147" b="1" i="0" kern="1200">
                <a:solidFill>
                  <a:srgbClr val="8E939C"/>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lnSpc>
                <a:spcPts val="1354"/>
              </a:lnSpc>
            </a:pPr>
            <a:fld id="{81D60167-4931-47E6-BA6A-407CBD079E47}" type="slidenum">
              <a:rPr lang="en-US" smtClean="0"/>
              <a:pPr marL="33619">
                <a:lnSpc>
                  <a:spcPts val="1354"/>
                </a:lnSpc>
              </a:pPr>
              <a:t>8</a:t>
            </a:fld>
            <a:r>
              <a:rPr lang="en-US"/>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2000" cy="6858000"/>
          </a:xfrm>
          <a:prstGeom prst="rect">
            <a:avLst/>
          </a:prstGeom>
        </p:spPr>
      </p:pic>
      <p:grpSp>
        <p:nvGrpSpPr>
          <p:cNvPr id="3" name="object 3"/>
          <p:cNvGrpSpPr/>
          <p:nvPr/>
        </p:nvGrpSpPr>
        <p:grpSpPr>
          <a:xfrm>
            <a:off x="2084294" y="6381750"/>
            <a:ext cx="7967382" cy="11206"/>
            <a:chOff x="482600" y="7232650"/>
            <a:chExt cx="9029700" cy="12700"/>
          </a:xfrm>
        </p:grpSpPr>
        <p:sp>
          <p:nvSpPr>
            <p:cNvPr id="4" name="object 4"/>
            <p:cNvSpPr/>
            <p:nvPr/>
          </p:nvSpPr>
          <p:spPr>
            <a:xfrm>
              <a:off x="482600" y="7239000"/>
              <a:ext cx="9029700" cy="0"/>
            </a:xfrm>
            <a:custGeom>
              <a:avLst/>
              <a:gdLst/>
              <a:ahLst/>
              <a:cxnLst/>
              <a:rect l="l" t="t" r="r" b="b"/>
              <a:pathLst>
                <a:path w="9029700">
                  <a:moveTo>
                    <a:pt x="9029700" y="0"/>
                  </a:moveTo>
                  <a:lnTo>
                    <a:pt x="0" y="0"/>
                  </a:lnTo>
                </a:path>
              </a:pathLst>
            </a:custGeom>
            <a:solidFill>
              <a:srgbClr val="8E939C"/>
            </a:solid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482600" y="7239000"/>
              <a:ext cx="9029700" cy="0"/>
            </a:xfrm>
            <a:custGeom>
              <a:avLst/>
              <a:gdLst/>
              <a:ahLst/>
              <a:cxnLst/>
              <a:rect l="l" t="t" r="r" b="b"/>
              <a:pathLst>
                <a:path w="9029700">
                  <a:moveTo>
                    <a:pt x="0" y="0"/>
                  </a:moveTo>
                  <a:lnTo>
                    <a:pt x="9029700" y="0"/>
                  </a:lnTo>
                </a:path>
              </a:pathLst>
            </a:custGeom>
            <a:ln w="12700">
              <a:solidFill>
                <a:srgbClr val="8E939C"/>
              </a:solidFill>
            </a:ln>
          </p:spPr>
          <p:txBody>
            <a:bodyPr wrap="square" lIns="0" tIns="0" rIns="0" bIns="0" rtlCol="0"/>
            <a:lstStyle/>
            <a:p>
              <a:pPr defTabSz="806867"/>
              <a:endParaRPr sz="1588">
                <a:solidFill>
                  <a:prstClr val="black"/>
                </a:solidFill>
                <a:latin typeface="Calibri"/>
              </a:endParaRPr>
            </a:p>
          </p:txBody>
        </p:sp>
      </p:grpSp>
      <p:sp>
        <p:nvSpPr>
          <p:cNvPr id="6" name="object 6"/>
          <p:cNvSpPr txBox="1">
            <a:spLocks noGrp="1"/>
          </p:cNvSpPr>
          <p:nvPr>
            <p:ph type="sldNum" sz="quarter" idx="12"/>
          </p:nvPr>
        </p:nvSpPr>
        <p:spPr>
          <a:prstGeom prst="rect">
            <a:avLst/>
          </a:prstGeom>
        </p:spPr>
        <p:txBody>
          <a:bodyPr vert="horz" wrap="square" lIns="0" tIns="0" rIns="0" bIns="0" rtlCol="0">
            <a:spAutoFit/>
          </a:bodyPr>
          <a:lstStyle>
            <a:defPPr>
              <a:defRPr lang="en-US"/>
            </a:defPPr>
            <a:lvl1pPr marL="0" algn="l" defTabSz="914400" rtl="0" eaLnBrk="1" latinLnBrk="0" hangingPunct="1">
              <a:defRPr sz="1147" b="1" i="0" kern="1200">
                <a:solidFill>
                  <a:srgbClr val="8E939C"/>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619" defTabSz="806867">
              <a:lnSpc>
                <a:spcPts val="1354"/>
              </a:lnSpc>
            </a:pPr>
            <a:fld id="{81D60167-4931-47E6-BA6A-407CBD079E47}" type="slidenum">
              <a:rPr lang="en-US" smtClean="0"/>
              <a:pPr marL="33619">
                <a:lnSpc>
                  <a:spcPts val="1354"/>
                </a:lnSpc>
              </a:pPr>
              <a:t>9</a:t>
            </a:fld>
            <a:r>
              <a:rPr lang="en-US"/>
              <a:t>.</a:t>
            </a:r>
            <a:endParaRPr/>
          </a:p>
        </p:txBody>
      </p:sp>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CTA Theme Style 1">
  <a:themeElements>
    <a:clrScheme name="Center Theme">
      <a:dk1>
        <a:srgbClr val="505153"/>
      </a:dk1>
      <a:lt1>
        <a:sysClr val="window" lastClr="FFFFFF"/>
      </a:lt1>
      <a:dk2>
        <a:srgbClr val="26676D"/>
      </a:dk2>
      <a:lt2>
        <a:srgbClr val="B6E2E5"/>
      </a:lt2>
      <a:accent1>
        <a:srgbClr val="26676D"/>
      </a:accent1>
      <a:accent2>
        <a:srgbClr val="A9D18A"/>
      </a:accent2>
      <a:accent3>
        <a:srgbClr val="B6E2E5"/>
      </a:accent3>
      <a:accent4>
        <a:srgbClr val="A2A3A5"/>
      </a:accent4>
      <a:accent5>
        <a:srgbClr val="D04715"/>
      </a:accent5>
      <a:accent6>
        <a:srgbClr val="3B7A2F"/>
      </a:accent6>
      <a:hlink>
        <a:srgbClr val="396AB3"/>
      </a:hlink>
      <a:folHlink>
        <a:srgbClr val="930F69"/>
      </a:folHlink>
    </a:clrScheme>
    <a:fontScheme name="Center Style">
      <a:majorFont>
        <a:latin typeface="Dapifer Semibold"/>
        <a:ea typeface=""/>
        <a:cs typeface=""/>
      </a:majorFont>
      <a:minorFont>
        <a:latin typeface="MrEavesModOT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FAF051-E853-4FE5-826C-9208293ACC49}" vid="{5F3F7EEE-DB9B-4292-8851-9998D9CA669D}"/>
    </a:ext>
  </a:extLst>
</a:theme>
</file>

<file path=ppt/theme/theme2.xml><?xml version="1.0" encoding="utf-8"?>
<a:theme xmlns:a="http://schemas.openxmlformats.org/drawingml/2006/main" name="Center Theme">
  <a:themeElements>
    <a:clrScheme name="Center Brand">
      <a:dk1>
        <a:sysClr val="windowText" lastClr="000000"/>
      </a:dk1>
      <a:lt1>
        <a:sysClr val="window" lastClr="FFFFFF"/>
      </a:lt1>
      <a:dk2>
        <a:srgbClr val="01638C"/>
      </a:dk2>
      <a:lt2>
        <a:srgbClr val="FFFFFF"/>
      </a:lt2>
      <a:accent1>
        <a:srgbClr val="01638C"/>
      </a:accent1>
      <a:accent2>
        <a:srgbClr val="00A0A6"/>
      </a:accent2>
      <a:accent3>
        <a:srgbClr val="DCB927"/>
      </a:accent3>
      <a:accent4>
        <a:srgbClr val="5B1A3C"/>
      </a:accent4>
      <a:accent5>
        <a:srgbClr val="6E5592"/>
      </a:accent5>
      <a:accent6>
        <a:srgbClr val="25676D"/>
      </a:accent6>
      <a:hlink>
        <a:srgbClr val="7D214A"/>
      </a:hlink>
      <a:folHlink>
        <a:srgbClr val="7D214A"/>
      </a:folHlink>
    </a:clrScheme>
    <a:fontScheme name="Center Brand">
      <a:majorFont>
        <a:latin typeface="Dapifer Black"/>
        <a:ea typeface=""/>
        <a:cs typeface=""/>
      </a:majorFont>
      <a:minorFont>
        <a:latin typeface="MrEavesModOT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FAF051-E853-4FE5-826C-9208293ACC49}" vid="{FA4024E7-0036-4250-9EF2-6506EB7D8F7D}"/>
    </a:ext>
  </a:extLst>
</a:theme>
</file>

<file path=ppt/theme/theme3.xml><?xml version="1.0" encoding="utf-8"?>
<a:theme xmlns:a="http://schemas.openxmlformats.org/drawingml/2006/main" name="Facet">
  <a:themeElements>
    <a:clrScheme name="Custom 5">
      <a:dk1>
        <a:sysClr val="windowText" lastClr="000000"/>
      </a:dk1>
      <a:lt1>
        <a:sysClr val="window" lastClr="FFFFFF"/>
      </a:lt1>
      <a:dk2>
        <a:srgbClr val="373545"/>
      </a:dk2>
      <a:lt2>
        <a:srgbClr val="CEDBE6"/>
      </a:lt2>
      <a:accent1>
        <a:srgbClr val="1AD9CF"/>
      </a:accent1>
      <a:accent2>
        <a:srgbClr val="DCE33F"/>
      </a:accent2>
      <a:accent3>
        <a:srgbClr val="BFBFBF"/>
      </a:accent3>
      <a:accent4>
        <a:srgbClr val="2227A7"/>
      </a:accent4>
      <a:accent5>
        <a:srgbClr val="001966"/>
      </a:accent5>
      <a:accent6>
        <a:srgbClr val="0033CC"/>
      </a:accent6>
      <a:hlink>
        <a:srgbClr val="7FC1DB"/>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f02618a-c2c7-4c24-93cf-965308a2daea" xsi:nil="true"/>
    <o10fb58b6f1b4237af11b5fc8dde9845 xmlns="4f02618a-c2c7-4c24-93cf-965308a2daea" xsi:nil="true"/>
    <lcf76f155ced4ddcb4097134ff3c332f xmlns="0d7a751c-1c18-414f-8de1-96075b6f3e99">
      <Terms xmlns="http://schemas.microsoft.com/office/infopath/2007/PartnerControls"/>
    </lcf76f155ced4ddcb4097134ff3c332f>
    <Notes0 xmlns="0d7a751c-1c18-414f-8de1-96075b6f3e99" xsi:nil="true"/>
    <de41ccc7d4784b11bfed8e20bf75ca01 xmlns="4f02618a-c2c7-4c24-93cf-965308a2daea" xsi:nil="true"/>
    <i7c492e22f6d4edeb2075ae5873ec95b xmlns="4f02618a-c2c7-4c24-93cf-965308a2daea">
      <Terms xmlns="http://schemas.microsoft.com/office/infopath/2007/PartnerControls"/>
    </i7c492e22f6d4edeb2075ae5873ec95b>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8F817E9738A0469F502311C78E58B0" ma:contentTypeVersion="21" ma:contentTypeDescription="Create a new document." ma:contentTypeScope="" ma:versionID="94c9db25d4b80b38d128756b9f60c79c">
  <xsd:schema xmlns:xsd="http://www.w3.org/2001/XMLSchema" xmlns:xs="http://www.w3.org/2001/XMLSchema" xmlns:p="http://schemas.microsoft.com/office/2006/metadata/properties" xmlns:ns2="4f02618a-c2c7-4c24-93cf-965308a2daea" xmlns:ns3="0d7a751c-1c18-414f-8de1-96075b6f3e99" targetNamespace="http://schemas.microsoft.com/office/2006/metadata/properties" ma:root="true" ma:fieldsID="76945c1586c535ce0549ff5b0dddc9dc" ns2:_="" ns3:_="">
    <xsd:import namespace="4f02618a-c2c7-4c24-93cf-965308a2daea"/>
    <xsd:import namespace="0d7a751c-1c18-414f-8de1-96075b6f3e99"/>
    <xsd:element name="properties">
      <xsd:complexType>
        <xsd:sequence>
          <xsd:element name="documentManagement">
            <xsd:complexType>
              <xsd:all>
                <xsd:element ref="ns2:o10fb58b6f1b4237af11b5fc8dde9845" minOccurs="0"/>
                <xsd:element ref="ns2:TaxCatchAll" minOccurs="0"/>
                <xsd:element ref="ns2:TaxCatchAllLabel" minOccurs="0"/>
                <xsd:element ref="ns2:de41ccc7d4784b11bfed8e20bf75ca01" minOccurs="0"/>
                <xsd:element ref="ns2:i7c492e22f6d4edeb2075ae5873ec95b" minOccurs="0"/>
                <xsd:element ref="ns3:Notes0"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2618a-c2c7-4c24-93cf-965308a2daea" elementFormDefault="qualified">
    <xsd:import namespace="http://schemas.microsoft.com/office/2006/documentManagement/types"/>
    <xsd:import namespace="http://schemas.microsoft.com/office/infopath/2007/PartnerControls"/>
    <xsd:element name="o10fb58b6f1b4237af11b5fc8dde9845" ma:index="8" nillable="true" ma:displayName="Center Keywords_0" ma:hidden="true" ma:internalName="o10fb58b6f1b4237af11b5fc8dde9845" ma:readOnly="false">
      <xsd:simpleType>
        <xsd:restriction base="dms:Note"/>
      </xsd:simpleType>
    </xsd:element>
    <xsd:element name="TaxCatchAll" ma:index="9" nillable="true" ma:displayName="Taxonomy Catch All Column" ma:description="" ma:hidden="true" ma:list="{c6013e5a-3fd6-48d3-b325-288950b0ad04}" ma:internalName="TaxCatchAll" ma:readOnly="false" ma:showField="CatchAllData" ma:web="4f02618a-c2c7-4c24-93cf-965308a2dae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6013e5a-3fd6-48d3-b325-288950b0ad04}" ma:internalName="TaxCatchAllLabel" ma:readOnly="true" ma:showField="CatchAllDataLabel" ma:web="4f02618a-c2c7-4c24-93cf-965308a2daea">
      <xsd:complexType>
        <xsd:complexContent>
          <xsd:extension base="dms:MultiChoiceLookup">
            <xsd:sequence>
              <xsd:element name="Value" type="dms:Lookup" maxOccurs="unbounded" minOccurs="0" nillable="true"/>
            </xsd:sequence>
          </xsd:extension>
        </xsd:complexContent>
      </xsd:complexType>
    </xsd:element>
    <xsd:element name="de41ccc7d4784b11bfed8e20bf75ca01" ma:index="12" nillable="true" ma:displayName="Focus Areas_0" ma:hidden="true" ma:internalName="de41ccc7d4784b11bfed8e20bf75ca01" ma:readOnly="false">
      <xsd:simpleType>
        <xsd:restriction base="dms:Note"/>
      </xsd:simpleType>
    </xsd:element>
    <xsd:element name="i7c492e22f6d4edeb2075ae5873ec95b" ma:index="14" nillable="true" ma:taxonomy="true" ma:internalName="i7c492e22f6d4edeb2075ae5873ec95b" ma:taxonomyFieldName="Programs" ma:displayName="Programs" ma:readOnly="false" ma:default="" ma:fieldId="{27c492e2-2f6d-4ede-b207-5ae5873ec95b}" ma:taxonomyMulti="true" ma:sspId="efe722d5-4220-4abe-b3a2-0beee315a9f8" ma:termSetId="f23c33e0-98b5-48db-932d-8d954eda2d27" ma:anchorId="00000000-0000-0000-0000-000000000000" ma:open="false" ma:isKeyword="false">
      <xsd:complexType>
        <xsd:sequence>
          <xsd:element ref="pc:Terms" minOccurs="0" maxOccurs="1"/>
        </xsd:sequence>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7a751c-1c18-414f-8de1-96075b6f3e99" elementFormDefault="qualified">
    <xsd:import namespace="http://schemas.microsoft.com/office/2006/documentManagement/types"/>
    <xsd:import namespace="http://schemas.microsoft.com/office/infopath/2007/PartnerControls"/>
    <xsd:element name="Notes0" ma:index="16" nillable="true" ma:displayName="Notes" ma:internalName="Notes0" ma:readOnly="fals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Tags" ma:index="21" nillable="true" ma:displayName="MediaServiceAutoTags" ma:internalName="MediaServiceAutoTags"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ServiceLocation" ma:index="28" nillable="true" ma:displayName="Location" ma:internalName="MediaServiceLocation" ma:readOnly="true">
      <xsd:simpleType>
        <xsd:restriction base="dms:Text"/>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efe722d5-4220-4abe-b3a2-0beee315a9f8" ma:termSetId="09814cd3-568e-fe90-9814-8d621ff8fb84" ma:anchorId="fba54fb3-c3e1-fe81-a776-ca4b69148c4d" ma:open="true" ma:isKeyword="false">
      <xsd:complexType>
        <xsd:sequence>
          <xsd:element ref="pc:Terms" minOccurs="0" maxOccurs="1"/>
        </xsd:sequence>
      </xsd:complex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E9BB13-57E9-4AAA-A385-DC2D661DE8D3}">
  <ds:schemaRefs>
    <ds:schemaRef ds:uri="http://schemas.microsoft.com/office/infopath/2007/PartnerControls"/>
    <ds:schemaRef ds:uri="http://purl.org/dc/elements/1.1/"/>
    <ds:schemaRef ds:uri="http://purl.org/dc/dcmitype/"/>
    <ds:schemaRef ds:uri="http://schemas.microsoft.com/office/2006/documentManagement/types"/>
    <ds:schemaRef ds:uri="http://www.w3.org/XML/1998/namespace"/>
    <ds:schemaRef ds:uri="http://schemas.microsoft.com/office/2006/metadata/properties"/>
    <ds:schemaRef ds:uri="4f02618a-c2c7-4c24-93cf-965308a2daea"/>
    <ds:schemaRef ds:uri="http://purl.org/dc/terms/"/>
    <ds:schemaRef ds:uri="http://schemas.openxmlformats.org/package/2006/metadata/core-properties"/>
    <ds:schemaRef ds:uri="0d7a751c-1c18-414f-8de1-96075b6f3e99"/>
  </ds:schemaRefs>
</ds:datastoreItem>
</file>

<file path=customXml/itemProps2.xml><?xml version="1.0" encoding="utf-8"?>
<ds:datastoreItem xmlns:ds="http://schemas.openxmlformats.org/officeDocument/2006/customXml" ds:itemID="{B18D702C-EB98-4D57-BC50-0C854C061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2618a-c2c7-4c24-93cf-965308a2daea"/>
    <ds:schemaRef ds:uri="0d7a751c-1c18-414f-8de1-96075b6f3e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E15B77-5402-48B1-9B6B-FBA335F0F5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Center Powerpoint Template v2</Template>
  <TotalTime>76</TotalTime>
  <Words>4096</Words>
  <Application>Microsoft Office PowerPoint</Application>
  <PresentationFormat>Widescreen</PresentationFormat>
  <Paragraphs>563</Paragraphs>
  <Slides>37</Slides>
  <Notes>29</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37</vt:i4>
      </vt:variant>
    </vt:vector>
  </HeadingPairs>
  <TitlesOfParts>
    <vt:vector size="54" baseType="lpstr">
      <vt:lpstr>Dapifer Black</vt:lpstr>
      <vt:lpstr>Verdana</vt:lpstr>
      <vt:lpstr>Calibri Light</vt:lpstr>
      <vt:lpstr>Wingdings 3</vt:lpstr>
      <vt:lpstr>Roboto</vt:lpstr>
      <vt:lpstr>MrEavesModOT</vt:lpstr>
      <vt:lpstr>Trebuchet MS</vt:lpstr>
      <vt:lpstr>Calibri</vt:lpstr>
      <vt:lpstr>Century Gothic</vt:lpstr>
      <vt:lpstr>Arial</vt:lpstr>
      <vt:lpstr>Arial Black</vt:lpstr>
      <vt:lpstr>1_CTA Theme Style 1</vt:lpstr>
      <vt:lpstr>Center Theme</vt:lpstr>
      <vt:lpstr>Facet</vt:lpstr>
      <vt:lpstr>Ion Boardroom</vt:lpstr>
      <vt:lpstr>Office Theme</vt:lpstr>
      <vt:lpstr>1_Office Theme</vt:lpstr>
      <vt:lpstr>PowerPoint Presentation</vt:lpstr>
      <vt:lpstr>Directions:</vt:lpstr>
      <vt:lpstr>Community Connect Event Recap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Healthcare Accounts for 20% of Health</vt:lpstr>
      <vt:lpstr>Social  Determinants of Health</vt:lpstr>
      <vt:lpstr>Demographics</vt:lpstr>
      <vt:lpstr>Social &amp; Economic Factors</vt:lpstr>
      <vt:lpstr>Health Behaviors</vt:lpstr>
      <vt:lpstr>Clinical Care</vt:lpstr>
      <vt:lpstr>Health Outcomes</vt:lpstr>
      <vt:lpstr>Community Health Questionnaire Results</vt:lpstr>
      <vt:lpstr>Needs &amp; Concerns</vt:lpstr>
      <vt:lpstr>Access to Care</vt:lpstr>
      <vt:lpstr>PowerPoint Presentation</vt:lpstr>
      <vt:lpstr>PowerPoint Presentation</vt:lpstr>
      <vt:lpstr>PowerPoint Presentation</vt:lpstr>
      <vt:lpstr>Community Assessment Report Details cont. </vt:lpstr>
      <vt:lpstr>Community Assessment Report Details</vt:lpstr>
      <vt:lpstr>Community Assessment Report Details</vt:lpstr>
      <vt:lpstr>County Health Rankings  2016 - 2018</vt:lpstr>
      <vt:lpstr>Community Health Questionnaire</vt:lpstr>
      <vt:lpstr>PowerPoint Presentation</vt:lpstr>
      <vt:lpstr>PowerPoint Presentation</vt:lpstr>
      <vt:lpstr>Demographics</vt:lpstr>
      <vt:lpstr>Health Behavior and Outcomes</vt:lpstr>
      <vt:lpstr> Health Behaviors </vt:lpstr>
      <vt:lpstr>Health Outcomes </vt:lpstr>
      <vt:lpstr>Access to Healthcare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Kaarin Lund</dc:creator>
  <cp:lastModifiedBy>Robbie Nadeau</cp:lastModifiedBy>
  <cp:revision>3</cp:revision>
  <dcterms:created xsi:type="dcterms:W3CDTF">2023-06-30T16:01:40Z</dcterms:created>
  <dcterms:modified xsi:type="dcterms:W3CDTF">2023-10-04T20:02:49Z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0x010100388F817E9738A0469F502311C78E58B0</vt:lpwstr>
  </property>
  <property fmtid="{D5CDD505-2E9C-101B-9397-08002B2CF9AE}" pid="3" name="Programs">
    <vt:lpwstr/>
  </property>
  <property fmtid="{D5CDD505-2E9C-101B-9397-08002B2CF9AE}" pid="4" name="MediaServiceImageTags">
    <vt:lpwstr/>
  </property>
  <property fmtid="{D5CDD505-2E9C-101B-9397-08002B2CF9AE}" pid="5" name="Focus Areas">
    <vt:lpwstr/>
  </property>
  <property fmtid="{D5CDD505-2E9C-101B-9397-08002B2CF9AE}" pid="6" name="Center Keywords">
    <vt:lpwstr/>
  </property>
</Properties>
</file>