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75" r:id="rId5"/>
    <p:sldMasterId id="2147483693" r:id="rId6"/>
  </p:sldMasterIdLst>
  <p:notesMasterIdLst>
    <p:notesMasterId r:id="rId26"/>
  </p:notesMasterIdLst>
  <p:sldIdLst>
    <p:sldId id="256" r:id="rId7"/>
    <p:sldId id="257" r:id="rId8"/>
    <p:sldId id="259" r:id="rId9"/>
    <p:sldId id="260" r:id="rId10"/>
    <p:sldId id="261" r:id="rId11"/>
    <p:sldId id="262" r:id="rId12"/>
    <p:sldId id="263" r:id="rId13"/>
    <p:sldId id="264" r:id="rId14"/>
    <p:sldId id="266" r:id="rId15"/>
    <p:sldId id="265"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Clement" initials="NC" lastIdx="1" clrIdx="0">
    <p:extLst>
      <p:ext uri="{19B8F6BF-5375-455C-9EA6-DF929625EA0E}">
        <p15:presenceInfo xmlns:p15="http://schemas.microsoft.com/office/powerpoint/2012/main" userId="S-1-5-21-25477896-472445399-3480370016-1127" providerId="AD"/>
      </p:ext>
    </p:extLst>
  </p:cmAuthor>
  <p:cmAuthor id="2" name="Tracy Morton" initials="TM" lastIdx="1" clrIdx="1">
    <p:extLst>
      <p:ext uri="{19B8F6BF-5375-455C-9EA6-DF929625EA0E}">
        <p15:presenceInfo xmlns:p15="http://schemas.microsoft.com/office/powerpoint/2012/main" userId="S-1-5-21-25477896-472445399-3480370016-1203" providerId="AD"/>
      </p:ext>
    </p:extLst>
  </p:cmAuthor>
  <p:cmAuthor id="3" name="Joe Wivoda" initials="JW" lastIdx="1" clrIdx="2">
    <p:extLst>
      <p:ext uri="{19B8F6BF-5375-455C-9EA6-DF929625EA0E}">
        <p15:presenceInfo xmlns:p15="http://schemas.microsoft.com/office/powerpoint/2012/main" userId="S-1-5-21-25477896-472445399-3480370016-1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53"/>
    <a:srgbClr val="26676D"/>
    <a:srgbClr val="6885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6586" autoAdjust="0"/>
  </p:normalViewPr>
  <p:slideViewPr>
    <p:cSldViewPr snapToGrid="0">
      <p:cViewPr varScale="1">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9822"/>
    </p:cViewPr>
  </p:sorterViewPr>
  <p:notesViewPr>
    <p:cSldViewPr snapToGrid="0">
      <p:cViewPr varScale="1">
        <p:scale>
          <a:sx n="57" d="100"/>
          <a:sy n="57" d="100"/>
        </p:scale>
        <p:origin x="22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3C911-87FE-45DC-9AE9-709CDADF72BB}" type="datetimeFigureOut">
              <a:rPr lang="en-US" smtClean="0"/>
              <a:t>9/27/2016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09360-B94E-4DE2-AA49-62361043EFA7}" type="slidenum">
              <a:rPr lang="en-US" smtClean="0"/>
              <a:t>‹#›</a:t>
            </a:fld>
            <a:endParaRPr lang="en-US"/>
          </a:p>
        </p:txBody>
      </p:sp>
    </p:spTree>
    <p:extLst>
      <p:ext uri="{BB962C8B-B14F-4D97-AF65-F5344CB8AC3E}">
        <p14:creationId xmlns:p14="http://schemas.microsoft.com/office/powerpoint/2010/main" val="183330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ne Present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772" y="1672046"/>
            <a:ext cx="9142228" cy="2473233"/>
          </a:xfrm>
          <a:prstGeom prst="rect">
            <a:avLst/>
          </a:prstGeom>
        </p:spPr>
        <p:txBody>
          <a:bodyPr anchor="ctr"/>
          <a:lstStyle>
            <a:lvl1pPr algn="ctr">
              <a:defRPr lang="en-US" sz="4000" noProof="0" dirty="0" smtClean="0">
                <a:solidFill>
                  <a:srgbClr val="505153"/>
                </a:solidFill>
              </a:defRPr>
            </a:lvl1pPr>
          </a:lstStyle>
          <a:p>
            <a:r>
              <a:rPr lang="en-US" dirty="0"/>
              <a:t>Presentation Title</a:t>
            </a:r>
          </a:p>
        </p:txBody>
      </p:sp>
      <p:sp>
        <p:nvSpPr>
          <p:cNvPr id="7" name="Presenter Name"/>
          <p:cNvSpPr>
            <a:spLocks noGrp="1"/>
          </p:cNvSpPr>
          <p:nvPr>
            <p:ph type="body" sz="quarter" idx="16" hasCustomPrompt="1"/>
          </p:nvPr>
        </p:nvSpPr>
        <p:spPr>
          <a:xfrm>
            <a:off x="4462818" y="4828001"/>
            <a:ext cx="4157307" cy="394492"/>
          </a:xfrm>
          <a:prstGeom prst="rect">
            <a:avLst/>
          </a:prstGeom>
        </p:spPr>
        <p:txBody>
          <a:bodyPr anchor="ctr">
            <a:noAutofit/>
          </a:bodyPr>
          <a:lstStyle>
            <a:lvl1pPr marL="0" indent="0" algn="r">
              <a:buNone/>
              <a:defRPr sz="2800" i="0">
                <a:solidFill>
                  <a:srgbClr val="26676D"/>
                </a:solidFill>
                <a:latin typeface="Lucida Fax" panose="02060602050505020204" pitchFamily="18" charset="0"/>
              </a:defRPr>
            </a:lvl1pPr>
          </a:lstStyle>
          <a:p>
            <a:pPr lvl="0"/>
            <a:r>
              <a:rPr lang="en-US" dirty="0"/>
              <a:t>Name</a:t>
            </a:r>
          </a:p>
        </p:txBody>
      </p:sp>
      <p:sp>
        <p:nvSpPr>
          <p:cNvPr id="6" name="Presenter Title"/>
          <p:cNvSpPr>
            <a:spLocks noGrp="1"/>
          </p:cNvSpPr>
          <p:nvPr>
            <p:ph type="body" sz="quarter" idx="12" hasCustomPrompt="1"/>
          </p:nvPr>
        </p:nvSpPr>
        <p:spPr>
          <a:xfrm>
            <a:off x="4462818" y="5244009"/>
            <a:ext cx="4157307" cy="379812"/>
          </a:xfrm>
          <a:prstGeom prst="rect">
            <a:avLst/>
          </a:prstGeom>
        </p:spPr>
        <p:txBody>
          <a:bodyPr anchor="ctr">
            <a:noAutofit/>
          </a:bodyPr>
          <a:lstStyle>
            <a:lvl1pPr marL="0" marR="0" indent="0" algn="r" defTabSz="914400" rtl="0" eaLnBrk="1" fontAlgn="auto" latinLnBrk="0" hangingPunct="1">
              <a:lnSpc>
                <a:spcPct val="113000"/>
              </a:lnSpc>
              <a:spcBef>
                <a:spcPts val="0"/>
              </a:spcBef>
              <a:spcAft>
                <a:spcPts val="0"/>
              </a:spcAft>
              <a:buClrTx/>
              <a:buSzTx/>
              <a:buFontTx/>
              <a:buNone/>
              <a:tabLst/>
              <a:defRPr sz="1800">
                <a:solidFill>
                  <a:srgbClr val="505153"/>
                </a:solidFill>
              </a:defRPr>
            </a:lvl1pPr>
          </a:lstStyle>
          <a:p>
            <a:pPr marL="0" marR="0" lvl="0" indent="0" algn="r" defTabSz="914400" rtl="0" eaLnBrk="1" fontAlgn="auto" latinLnBrk="0" hangingPunct="1">
              <a:lnSpc>
                <a:spcPct val="113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05153"/>
                </a:solidFill>
                <a:effectLst/>
                <a:uLnTx/>
                <a:uFillTx/>
                <a:latin typeface="Verdana" pitchFamily="34" charset="0"/>
                <a:ea typeface="Verdana" panose="020B0604030504040204" pitchFamily="34" charset="0"/>
                <a:cs typeface="Verdana" panose="020B0604030504040204" pitchFamily="34" charset="0"/>
              </a:rPr>
              <a:t>Job Title</a:t>
            </a:r>
          </a:p>
        </p:txBody>
      </p:sp>
      <p:sp>
        <p:nvSpPr>
          <p:cNvPr id="5" name="Presenter Date"/>
          <p:cNvSpPr>
            <a:spLocks noGrp="1"/>
          </p:cNvSpPr>
          <p:nvPr>
            <p:ph type="body" sz="quarter" idx="14" hasCustomPrompt="1"/>
          </p:nvPr>
        </p:nvSpPr>
        <p:spPr>
          <a:xfrm>
            <a:off x="4462818" y="5634579"/>
            <a:ext cx="4157307" cy="270636"/>
          </a:xfrm>
          <a:prstGeom prst="rect">
            <a:avLst/>
          </a:prstGeom>
        </p:spPr>
        <p:txBody>
          <a:bodyPr anchor="ctr">
            <a:normAutofit/>
          </a:bodyPr>
          <a:lstStyle>
            <a:lvl1pPr marL="0" indent="0" algn="r">
              <a:buNone/>
              <a:defRPr sz="1800">
                <a:solidFill>
                  <a:srgbClr val="505153"/>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Date</a:t>
            </a:r>
          </a:p>
        </p:txBody>
      </p:sp>
      <p:sp>
        <p:nvSpPr>
          <p:cNvPr id="8" name="Presenter Photo"/>
          <p:cNvSpPr>
            <a:spLocks noGrp="1"/>
          </p:cNvSpPr>
          <p:nvPr>
            <p:ph type="pic" sz="quarter" idx="15" hasCustomPrompt="1"/>
          </p:nvPr>
        </p:nvSpPr>
        <p:spPr>
          <a:xfrm>
            <a:off x="2694622" y="4293324"/>
            <a:ext cx="1618488" cy="2000250"/>
          </a:xfrm>
          <a:prstGeom prst="rect">
            <a:avLst/>
          </a:prstGeom>
        </p:spPr>
        <p:txBody>
          <a:bodyPr anchor="ctr"/>
          <a:lstStyle>
            <a:lvl1pPr marL="0" indent="0" algn="ctr">
              <a:buNone/>
              <a:defRPr/>
            </a:lvl1pPr>
          </a:lstStyle>
          <a:p>
            <a:r>
              <a:rPr lang="en-US" dirty="0"/>
              <a:t>Picture</a:t>
            </a:r>
          </a:p>
          <a:p>
            <a:r>
              <a:rPr lang="en-US" dirty="0"/>
              <a:t>for</a:t>
            </a:r>
          </a:p>
          <a:p>
            <a:r>
              <a:rPr lang="en-US" dirty="0"/>
              <a:t>Webinars</a:t>
            </a:r>
          </a:p>
        </p:txBody>
      </p:sp>
      <p:sp>
        <p:nvSpPr>
          <p:cNvPr id="3" name="Slide Number Placeholder 2"/>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1342176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ouble Column with Heading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Left Column Header"/>
          <p:cNvSpPr>
            <a:spLocks noGrp="1"/>
          </p:cNvSpPr>
          <p:nvPr>
            <p:ph type="body" sz="quarter" idx="13"/>
          </p:nvPr>
        </p:nvSpPr>
        <p:spPr>
          <a:xfrm>
            <a:off x="457200" y="1143000"/>
            <a:ext cx="3889375" cy="731520"/>
          </a:xfrm>
          <a:prstGeom prst="rect">
            <a:avLst/>
          </a:prstGeom>
        </p:spPr>
        <p:txBody>
          <a:bodyPr anchor="ctr">
            <a:normAutofit/>
          </a:bodyPr>
          <a:lstStyle>
            <a:lvl1pPr marL="0" indent="0">
              <a:buNone/>
              <a:defRPr sz="2600">
                <a:solidFill>
                  <a:srgbClr val="505153"/>
                </a:solidFill>
              </a:defRPr>
            </a:lvl1pPr>
          </a:lstStyle>
          <a:p>
            <a:pPr lvl="0"/>
            <a:r>
              <a:rPr lang="en-US"/>
              <a:t>Click to edit Master text styles</a:t>
            </a:r>
          </a:p>
        </p:txBody>
      </p:sp>
      <p:sp>
        <p:nvSpPr>
          <p:cNvPr id="12" name="Left Column Body"/>
          <p:cNvSpPr>
            <a:spLocks noGrp="1"/>
          </p:cNvSpPr>
          <p:nvPr>
            <p:ph type="body" sz="quarter" idx="12"/>
          </p:nvPr>
        </p:nvSpPr>
        <p:spPr>
          <a:xfrm>
            <a:off x="457200" y="2057400"/>
            <a:ext cx="3889375" cy="411480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9" name="Right Column Header"/>
          <p:cNvSpPr>
            <a:spLocks noGrp="1"/>
          </p:cNvSpPr>
          <p:nvPr>
            <p:ph type="body" sz="quarter" idx="14"/>
          </p:nvPr>
        </p:nvSpPr>
        <p:spPr>
          <a:xfrm>
            <a:off x="4797425" y="1143000"/>
            <a:ext cx="3889375" cy="731520"/>
          </a:xfrm>
          <a:prstGeom prst="rect">
            <a:avLst/>
          </a:prstGeom>
        </p:spPr>
        <p:txBody>
          <a:bodyPr anchor="ctr">
            <a:normAutofit/>
          </a:bodyPr>
          <a:lstStyle>
            <a:lvl1pPr marL="0" indent="0">
              <a:buNone/>
              <a:defRPr sz="2600">
                <a:solidFill>
                  <a:srgbClr val="505153"/>
                </a:solidFill>
              </a:defRPr>
            </a:lvl1pPr>
          </a:lstStyle>
          <a:p>
            <a:pPr lvl="0"/>
            <a:r>
              <a:rPr lang="en-US" dirty="0"/>
              <a:t>Click to edit Master text styles</a:t>
            </a:r>
          </a:p>
        </p:txBody>
      </p:sp>
      <p:sp>
        <p:nvSpPr>
          <p:cNvPr id="13" name="Right Column Body"/>
          <p:cNvSpPr>
            <a:spLocks noGrp="1"/>
          </p:cNvSpPr>
          <p:nvPr>
            <p:ph type="body" sz="quarter" idx="15"/>
          </p:nvPr>
        </p:nvSpPr>
        <p:spPr>
          <a:xfrm>
            <a:off x="4797424" y="2057400"/>
            <a:ext cx="3889375" cy="411480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dirty="0"/>
              <a:t>Click to edit Master text styles</a:t>
            </a:r>
          </a:p>
          <a:p>
            <a:pPr lvl="1"/>
            <a:r>
              <a:rPr lang="en-US" dirty="0"/>
              <a:t>Second level</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3706866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5" name="Caption"/>
          <p:cNvSpPr>
            <a:spLocks noGrp="1"/>
          </p:cNvSpPr>
          <p:nvPr>
            <p:ph type="body" sz="quarter" idx="12" hasCustomPrompt="1"/>
          </p:nvPr>
        </p:nvSpPr>
        <p:spPr>
          <a:xfrm>
            <a:off x="0" y="5760720"/>
            <a:ext cx="9144000" cy="365760"/>
          </a:xfrm>
          <a:prstGeom prst="rect">
            <a:avLst/>
          </a:prstGeom>
        </p:spPr>
        <p:txBody>
          <a:bodyPr>
            <a:normAutofit/>
          </a:bodyPr>
          <a:lstStyle>
            <a:lvl1pPr marL="0" indent="0" algn="ctr">
              <a:buNone/>
              <a:defRPr sz="1200">
                <a:solidFill>
                  <a:srgbClr val="505153"/>
                </a:solidFill>
              </a:defRPr>
            </a:lvl1pPr>
          </a:lstStyle>
          <a:p>
            <a:pPr lvl="0"/>
            <a:r>
              <a:rPr lang="en-US" dirty="0"/>
              <a:t>Citation or Source</a:t>
            </a:r>
          </a:p>
        </p:txBody>
      </p:sp>
      <p:sp>
        <p:nvSpPr>
          <p:cNvPr id="13" name="Image"/>
          <p:cNvSpPr>
            <a:spLocks noGrp="1"/>
          </p:cNvSpPr>
          <p:nvPr>
            <p:ph type="pic" sz="quarter" idx="11" hasCustomPrompt="1"/>
          </p:nvPr>
        </p:nvSpPr>
        <p:spPr>
          <a:xfrm>
            <a:off x="1600200" y="1143000"/>
            <a:ext cx="5943600" cy="4572000"/>
          </a:xfrm>
          <a:prstGeom prst="rect">
            <a:avLst/>
          </a:prstGeom>
        </p:spPr>
        <p:txBody>
          <a:bodyPr anchor="ctr"/>
          <a:lstStyle>
            <a:lvl1pPr marL="0" indent="0" algn="ctr">
              <a:buNone/>
              <a:defRPr baseline="0"/>
            </a:lvl1pPr>
          </a:lstStyle>
          <a:p>
            <a:r>
              <a:rPr lang="en-US" dirty="0"/>
              <a:t>Insert Picture Here</a:t>
            </a:r>
          </a:p>
          <a:p>
            <a:endParaRPr lang="en-US" dirty="0"/>
          </a:p>
          <a:p>
            <a:endParaRPr lang="en-US" dirty="0"/>
          </a:p>
        </p:txBody>
      </p:sp>
      <p:sp>
        <p:nvSpPr>
          <p:cNvPr id="2" name="Slide Number Placeholder 1"/>
          <p:cNvSpPr>
            <a:spLocks noGrp="1"/>
          </p:cNvSpPr>
          <p:nvPr>
            <p:ph type="sldNum" sz="quarter" idx="13"/>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168984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0" name="Name"/>
          <p:cNvSpPr>
            <a:spLocks noGrp="1"/>
          </p:cNvSpPr>
          <p:nvPr>
            <p:ph type="body" sz="quarter" idx="10" hasCustomPrompt="1"/>
          </p:nvPr>
        </p:nvSpPr>
        <p:spPr>
          <a:xfrm>
            <a:off x="457200" y="1143000"/>
            <a:ext cx="6400800" cy="594360"/>
          </a:xfrm>
          <a:prstGeom prst="rect">
            <a:avLst/>
          </a:prstGeom>
        </p:spPr>
        <p:txBody>
          <a:bodyPr>
            <a:normAutofit/>
          </a:bodyPr>
          <a:lstStyle>
            <a:lvl1pPr marL="0" indent="0" algn="ctr">
              <a:buNone/>
              <a:defRPr sz="3600" baseline="0">
                <a:solidFill>
                  <a:srgbClr val="688586"/>
                </a:solidFill>
                <a:latin typeface="Lucida Fax" panose="02060602050505020204" pitchFamily="18" charset="0"/>
              </a:defRPr>
            </a:lvl1pPr>
          </a:lstStyle>
          <a:p>
            <a:pPr lvl="0"/>
            <a:r>
              <a:rPr lang="en-US" dirty="0"/>
              <a:t>Full Name</a:t>
            </a:r>
          </a:p>
        </p:txBody>
      </p:sp>
      <p:sp>
        <p:nvSpPr>
          <p:cNvPr id="11" name="Title"/>
          <p:cNvSpPr>
            <a:spLocks noGrp="1"/>
          </p:cNvSpPr>
          <p:nvPr>
            <p:ph type="body" sz="quarter" idx="14" hasCustomPrompt="1"/>
          </p:nvPr>
        </p:nvSpPr>
        <p:spPr>
          <a:xfrm>
            <a:off x="457200" y="1920240"/>
            <a:ext cx="6400800" cy="411480"/>
          </a:xfrm>
          <a:prstGeom prst="rect">
            <a:avLst/>
          </a:prstGeom>
        </p:spPr>
        <p:txBody>
          <a:bodyPr>
            <a:noAutofit/>
          </a:bodyPr>
          <a:lstStyle>
            <a:lvl1pPr marL="0" indent="0" algn="ctr">
              <a:buNone/>
              <a:defRPr sz="2600" baseline="0">
                <a:solidFill>
                  <a:srgbClr val="505153"/>
                </a:solidFill>
              </a:defRPr>
            </a:lvl1pPr>
          </a:lstStyle>
          <a:p>
            <a:pPr lvl="0"/>
            <a:r>
              <a:rPr lang="en-US" dirty="0"/>
              <a:t>Job Title</a:t>
            </a:r>
          </a:p>
        </p:txBody>
      </p:sp>
      <p:sp>
        <p:nvSpPr>
          <p:cNvPr id="13" name="Organization"/>
          <p:cNvSpPr>
            <a:spLocks noGrp="1"/>
          </p:cNvSpPr>
          <p:nvPr>
            <p:ph type="body" sz="quarter" idx="15" hasCustomPrompt="1"/>
          </p:nvPr>
        </p:nvSpPr>
        <p:spPr>
          <a:xfrm>
            <a:off x="457200" y="2514600"/>
            <a:ext cx="6400800" cy="411480"/>
          </a:xfrm>
          <a:prstGeom prst="rect">
            <a:avLst/>
          </a:prstGeom>
        </p:spPr>
        <p:txBody>
          <a:bodyPr>
            <a:noAutofit/>
          </a:bodyPr>
          <a:lstStyle>
            <a:lvl1pPr marL="0" indent="0" algn="ctr">
              <a:buNone/>
              <a:defRPr sz="2600" baseline="0">
                <a:solidFill>
                  <a:srgbClr val="505153"/>
                </a:solidFill>
              </a:defRPr>
            </a:lvl1pPr>
          </a:lstStyle>
          <a:p>
            <a:pPr lvl="0"/>
            <a:r>
              <a:rPr lang="en-US" dirty="0"/>
              <a:t>Organization</a:t>
            </a:r>
          </a:p>
        </p:txBody>
      </p:sp>
      <p:sp>
        <p:nvSpPr>
          <p:cNvPr id="9" name="Image"/>
          <p:cNvSpPr>
            <a:spLocks noGrp="1"/>
          </p:cNvSpPr>
          <p:nvPr>
            <p:ph type="pic" sz="quarter" idx="11"/>
          </p:nvPr>
        </p:nvSpPr>
        <p:spPr>
          <a:xfrm>
            <a:off x="7086600" y="1143000"/>
            <a:ext cx="1600200" cy="1783080"/>
          </a:xfrm>
          <a:prstGeom prst="rect">
            <a:avLst/>
          </a:prstGeom>
        </p:spPr>
        <p:txBody>
          <a:bodyPr anchor="t"/>
          <a:lstStyle>
            <a:lvl1pPr marL="0" indent="0" algn="ctr">
              <a:buNone/>
              <a:defRPr/>
            </a:lvl1pPr>
          </a:lstStyle>
          <a:p>
            <a:r>
              <a:rPr lang="en-US"/>
              <a:t>Click icon to add picture</a:t>
            </a:r>
            <a:endParaRPr lang="en-US" dirty="0"/>
          </a:p>
        </p:txBody>
      </p:sp>
      <p:sp>
        <p:nvSpPr>
          <p:cNvPr id="12" name="Bio"/>
          <p:cNvSpPr>
            <a:spLocks noGrp="1"/>
          </p:cNvSpPr>
          <p:nvPr>
            <p:ph type="body" sz="quarter" idx="12" hasCustomPrompt="1"/>
          </p:nvPr>
        </p:nvSpPr>
        <p:spPr>
          <a:xfrm>
            <a:off x="457200" y="3108960"/>
            <a:ext cx="8229601" cy="2971800"/>
          </a:xfrm>
          <a:prstGeom prst="rect">
            <a:avLst/>
          </a:prstGeom>
        </p:spPr>
        <p:txBody>
          <a:bodyPr>
            <a:normAutofit/>
          </a:bodyPr>
          <a:lstStyle>
            <a:lvl1pPr marL="0" indent="0" algn="l">
              <a:buNone/>
              <a:defRPr sz="2400">
                <a:solidFill>
                  <a:srgbClr val="505153"/>
                </a:solidFill>
              </a:defRPr>
            </a:lvl1pPr>
          </a:lstStyle>
          <a:p>
            <a:pPr lvl="0"/>
            <a:r>
              <a:rPr lang="en-US" dirty="0"/>
              <a:t>Biography</a:t>
            </a:r>
          </a:p>
        </p:txBody>
      </p:sp>
      <p:sp>
        <p:nvSpPr>
          <p:cNvPr id="2" name="Slide Number Placeholder 1"/>
          <p:cNvSpPr>
            <a:spLocks noGrp="1"/>
          </p:cNvSpPr>
          <p:nvPr>
            <p:ph type="sldNum" sz="quarter" idx="13"/>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172858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Info: Two Presenters">
    <p:spTree>
      <p:nvGrpSpPr>
        <p:cNvPr id="1" name=""/>
        <p:cNvGrpSpPr/>
        <p:nvPr/>
      </p:nvGrpSpPr>
      <p:grpSpPr>
        <a:xfrm>
          <a:off x="0" y="0"/>
          <a:ext cx="0" cy="0"/>
          <a:chOff x="0" y="0"/>
          <a:chExt cx="0" cy="0"/>
        </a:xfrm>
      </p:grpSpPr>
      <p:sp>
        <p:nvSpPr>
          <p:cNvPr id="4" name="Title" descr="Presentation Contact Information"/>
          <p:cNvSpPr>
            <a:spLocks noGrp="1"/>
          </p:cNvSpPr>
          <p:nvPr>
            <p:ph type="title" hasCustomPrompt="1"/>
          </p:nvPr>
        </p:nvSpPr>
        <p:spPr>
          <a:xfrm>
            <a:off x="452487" y="1690362"/>
            <a:ext cx="8194774" cy="590925"/>
          </a:xfrm>
          <a:prstGeom prst="rect">
            <a:avLst/>
          </a:prstGeom>
        </p:spPr>
        <p:txBody>
          <a:bodyPr/>
          <a:lstStyle>
            <a:lvl1pPr algn="ctr">
              <a:defRPr baseline="0">
                <a:solidFill>
                  <a:srgbClr val="505153"/>
                </a:solidFill>
              </a:defRPr>
            </a:lvl1pPr>
          </a:lstStyle>
          <a:p>
            <a:r>
              <a:rPr lang="en-US" dirty="0"/>
              <a:t>Contact Information</a:t>
            </a:r>
          </a:p>
        </p:txBody>
      </p:sp>
      <p:sp>
        <p:nvSpPr>
          <p:cNvPr id="3" name="Presenter 1 Name"/>
          <p:cNvSpPr>
            <a:spLocks noGrp="1"/>
          </p:cNvSpPr>
          <p:nvPr>
            <p:ph type="body" sz="quarter" idx="10" hasCustomPrompt="1"/>
          </p:nvPr>
        </p:nvSpPr>
        <p:spPr>
          <a:xfrm>
            <a:off x="225822" y="3082550"/>
            <a:ext cx="4162989" cy="580818"/>
          </a:xfrm>
          <a:prstGeom prst="rect">
            <a:avLst/>
          </a:prstGeom>
        </p:spPr>
        <p:txBody>
          <a:bodyPr>
            <a:normAutofit/>
          </a:bodyPr>
          <a:lstStyle>
            <a:lvl1pPr marL="0" indent="0" algn="ctr">
              <a:buNone/>
              <a:defRPr sz="3600" baseline="0">
                <a:solidFill>
                  <a:srgbClr val="688586"/>
                </a:solidFill>
                <a:latin typeface="Lucida Fax" panose="02060602050505020204" pitchFamily="18" charset="0"/>
              </a:defRPr>
            </a:lvl1pPr>
          </a:lstStyle>
          <a:p>
            <a:pPr lvl="0"/>
            <a:r>
              <a:rPr lang="en-US" dirty="0"/>
              <a:t>Full Name</a:t>
            </a:r>
          </a:p>
        </p:txBody>
      </p:sp>
      <p:sp>
        <p:nvSpPr>
          <p:cNvPr id="5" name="Presenter 1 Title"/>
          <p:cNvSpPr>
            <a:spLocks noGrp="1"/>
          </p:cNvSpPr>
          <p:nvPr>
            <p:ph type="body" sz="quarter" idx="11" hasCustomPrompt="1"/>
          </p:nvPr>
        </p:nvSpPr>
        <p:spPr>
          <a:xfrm>
            <a:off x="225822" y="3845597"/>
            <a:ext cx="4162989" cy="377171"/>
          </a:xfrm>
          <a:prstGeom prst="rect">
            <a:avLst/>
          </a:prstGeom>
        </p:spPr>
        <p:txBody>
          <a:bodyPr>
            <a:normAutofit/>
          </a:bodyPr>
          <a:lstStyle>
            <a:lvl1pPr marL="0" indent="0" algn="ctr">
              <a:buNone/>
              <a:defRPr sz="2000" baseline="0">
                <a:solidFill>
                  <a:srgbClr val="505153"/>
                </a:solidFill>
              </a:defRPr>
            </a:lvl1pPr>
          </a:lstStyle>
          <a:p>
            <a:pPr lvl="0"/>
            <a:r>
              <a:rPr lang="en-US" dirty="0"/>
              <a:t>Job Title</a:t>
            </a:r>
          </a:p>
        </p:txBody>
      </p:sp>
      <p:sp>
        <p:nvSpPr>
          <p:cNvPr id="15" name="Presenter 1 Phone"/>
          <p:cNvSpPr>
            <a:spLocks noGrp="1"/>
          </p:cNvSpPr>
          <p:nvPr>
            <p:ph type="body" sz="quarter" idx="12" hasCustomPrompt="1"/>
          </p:nvPr>
        </p:nvSpPr>
        <p:spPr>
          <a:xfrm>
            <a:off x="223044" y="4351544"/>
            <a:ext cx="4162988" cy="355585"/>
          </a:xfrm>
          <a:prstGeom prst="rect">
            <a:avLst/>
          </a:prstGeom>
        </p:spPr>
        <p:txBody>
          <a:bodyPr>
            <a:normAutofit/>
          </a:bodyPr>
          <a:lstStyle>
            <a:lvl1pPr marL="0" indent="0" algn="ctr">
              <a:buNone/>
              <a:defRPr sz="2000" baseline="0">
                <a:solidFill>
                  <a:srgbClr val="505153"/>
                </a:solidFill>
              </a:defRPr>
            </a:lvl1pPr>
          </a:lstStyle>
          <a:p>
            <a:pPr lvl="0"/>
            <a:r>
              <a:rPr lang="en-US" dirty="0"/>
              <a:t>Insert Phone Number</a:t>
            </a:r>
          </a:p>
        </p:txBody>
      </p:sp>
      <p:sp>
        <p:nvSpPr>
          <p:cNvPr id="17" name="Presenter 1 Email"/>
          <p:cNvSpPr>
            <a:spLocks noGrp="1"/>
          </p:cNvSpPr>
          <p:nvPr>
            <p:ph type="body" sz="quarter" idx="13" hasCustomPrompt="1"/>
          </p:nvPr>
        </p:nvSpPr>
        <p:spPr>
          <a:xfrm>
            <a:off x="217488" y="4835905"/>
            <a:ext cx="4168544" cy="317939"/>
          </a:xfrm>
          <a:prstGeom prst="rect">
            <a:avLst/>
          </a:prstGeom>
        </p:spPr>
        <p:txBody>
          <a:bodyPr>
            <a:normAutofit/>
          </a:bodyPr>
          <a:lstStyle>
            <a:lvl1pPr marL="0" indent="0" algn="ctr">
              <a:buNone/>
              <a:defRPr sz="2000" baseline="0">
                <a:solidFill>
                  <a:srgbClr val="505153"/>
                </a:solidFill>
              </a:defRPr>
            </a:lvl1pPr>
          </a:lstStyle>
          <a:p>
            <a:pPr lvl="0"/>
            <a:r>
              <a:rPr lang="en-US" dirty="0"/>
              <a:t>Insert Email Address</a:t>
            </a:r>
          </a:p>
        </p:txBody>
      </p:sp>
      <p:sp>
        <p:nvSpPr>
          <p:cNvPr id="24" name="Presenter 2 Name"/>
          <p:cNvSpPr>
            <a:spLocks noGrp="1"/>
          </p:cNvSpPr>
          <p:nvPr>
            <p:ph type="body" sz="quarter" idx="14" hasCustomPrompt="1"/>
          </p:nvPr>
        </p:nvSpPr>
        <p:spPr>
          <a:xfrm>
            <a:off x="4797911" y="3082454"/>
            <a:ext cx="4120178" cy="582144"/>
          </a:xfrm>
          <a:prstGeom prst="rect">
            <a:avLst/>
          </a:prstGeom>
        </p:spPr>
        <p:txBody>
          <a:bodyPr>
            <a:normAutofit/>
          </a:bodyPr>
          <a:lstStyle>
            <a:lvl1pPr marL="0" indent="0" algn="ctr">
              <a:buNone/>
              <a:defRPr sz="3600" baseline="0">
                <a:solidFill>
                  <a:srgbClr val="688586"/>
                </a:solidFill>
                <a:latin typeface="Lucida Fax" panose="02060602050505020204" pitchFamily="18" charset="0"/>
              </a:defRPr>
            </a:lvl1pPr>
          </a:lstStyle>
          <a:p>
            <a:pPr lvl="0"/>
            <a:r>
              <a:rPr lang="en-US" dirty="0"/>
              <a:t>Full Name</a:t>
            </a:r>
          </a:p>
        </p:txBody>
      </p:sp>
      <p:sp>
        <p:nvSpPr>
          <p:cNvPr id="25" name="Presenter 2 Title"/>
          <p:cNvSpPr>
            <a:spLocks noGrp="1"/>
          </p:cNvSpPr>
          <p:nvPr>
            <p:ph type="body" sz="quarter" idx="15" hasCustomPrompt="1"/>
          </p:nvPr>
        </p:nvSpPr>
        <p:spPr>
          <a:xfrm>
            <a:off x="4797911" y="3846827"/>
            <a:ext cx="4120178" cy="377171"/>
          </a:xfrm>
          <a:prstGeom prst="rect">
            <a:avLst/>
          </a:prstGeom>
        </p:spPr>
        <p:txBody>
          <a:bodyPr>
            <a:normAutofit/>
          </a:bodyPr>
          <a:lstStyle>
            <a:lvl1pPr marL="0" indent="0" algn="ctr">
              <a:buNone/>
              <a:defRPr sz="2000" baseline="0">
                <a:solidFill>
                  <a:srgbClr val="505153"/>
                </a:solidFill>
              </a:defRPr>
            </a:lvl1pPr>
          </a:lstStyle>
          <a:p>
            <a:pPr lvl="0"/>
            <a:r>
              <a:rPr lang="en-US" dirty="0"/>
              <a:t>Job Title</a:t>
            </a:r>
          </a:p>
        </p:txBody>
      </p:sp>
      <p:sp>
        <p:nvSpPr>
          <p:cNvPr id="30" name="Presenter 2 Phone"/>
          <p:cNvSpPr>
            <a:spLocks noGrp="1"/>
          </p:cNvSpPr>
          <p:nvPr>
            <p:ph type="body" sz="quarter" idx="20" hasCustomPrompt="1"/>
          </p:nvPr>
        </p:nvSpPr>
        <p:spPr>
          <a:xfrm>
            <a:off x="4803467" y="4351544"/>
            <a:ext cx="4162988" cy="355585"/>
          </a:xfrm>
          <a:prstGeom prst="rect">
            <a:avLst/>
          </a:prstGeom>
        </p:spPr>
        <p:txBody>
          <a:bodyPr>
            <a:normAutofit/>
          </a:bodyPr>
          <a:lstStyle>
            <a:lvl1pPr marL="0" indent="0" algn="ctr">
              <a:buNone/>
              <a:defRPr sz="2000" baseline="0">
                <a:solidFill>
                  <a:srgbClr val="505153"/>
                </a:solidFill>
              </a:defRPr>
            </a:lvl1pPr>
          </a:lstStyle>
          <a:p>
            <a:pPr lvl="0"/>
            <a:r>
              <a:rPr lang="en-US" dirty="0"/>
              <a:t>Insert Phone Number</a:t>
            </a:r>
          </a:p>
        </p:txBody>
      </p:sp>
      <p:sp>
        <p:nvSpPr>
          <p:cNvPr id="26" name="Presenter 2 Email"/>
          <p:cNvSpPr>
            <a:spLocks noGrp="1"/>
          </p:cNvSpPr>
          <p:nvPr>
            <p:ph type="body" sz="quarter" idx="19" hasCustomPrompt="1"/>
          </p:nvPr>
        </p:nvSpPr>
        <p:spPr>
          <a:xfrm>
            <a:off x="4797911" y="4835905"/>
            <a:ext cx="4168544" cy="317939"/>
          </a:xfrm>
          <a:prstGeom prst="rect">
            <a:avLst/>
          </a:prstGeom>
        </p:spPr>
        <p:txBody>
          <a:bodyPr>
            <a:normAutofit/>
          </a:bodyPr>
          <a:lstStyle>
            <a:lvl1pPr marL="0" indent="0" algn="ctr">
              <a:buNone/>
              <a:defRPr sz="2000" baseline="0">
                <a:solidFill>
                  <a:srgbClr val="505153"/>
                </a:solidFill>
              </a:defRPr>
            </a:lvl1pPr>
          </a:lstStyle>
          <a:p>
            <a:pPr lvl="0"/>
            <a:r>
              <a:rPr lang="en-US" dirty="0"/>
              <a:t>Insert Email Address</a:t>
            </a:r>
          </a:p>
        </p:txBody>
      </p:sp>
      <p:sp>
        <p:nvSpPr>
          <p:cNvPr id="2" name="Slide Number Placeholder 1"/>
          <p:cNvSpPr>
            <a:spLocks noGrp="1"/>
          </p:cNvSpPr>
          <p:nvPr>
            <p:ph type="sldNum" sz="quarter" idx="18"/>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3261276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Info: One Presenter">
    <p:spTree>
      <p:nvGrpSpPr>
        <p:cNvPr id="1" name=""/>
        <p:cNvGrpSpPr/>
        <p:nvPr/>
      </p:nvGrpSpPr>
      <p:grpSpPr>
        <a:xfrm>
          <a:off x="0" y="0"/>
          <a:ext cx="0" cy="0"/>
          <a:chOff x="0" y="0"/>
          <a:chExt cx="0" cy="0"/>
        </a:xfrm>
      </p:grpSpPr>
      <p:sp>
        <p:nvSpPr>
          <p:cNvPr id="3" name="Title"/>
          <p:cNvSpPr>
            <a:spLocks noGrp="1"/>
          </p:cNvSpPr>
          <p:nvPr>
            <p:ph type="title" hasCustomPrompt="1"/>
          </p:nvPr>
        </p:nvSpPr>
        <p:spPr>
          <a:xfrm>
            <a:off x="457200" y="1691640"/>
            <a:ext cx="8193024" cy="594360"/>
          </a:xfrm>
          <a:prstGeom prst="rect">
            <a:avLst/>
          </a:prstGeom>
        </p:spPr>
        <p:txBody>
          <a:bodyPr/>
          <a:lstStyle>
            <a:lvl1pPr algn="ctr">
              <a:defRPr>
                <a:solidFill>
                  <a:srgbClr val="505153"/>
                </a:solidFill>
              </a:defRPr>
            </a:lvl1pPr>
          </a:lstStyle>
          <a:p>
            <a:r>
              <a:rPr lang="en-US" dirty="0"/>
              <a:t>Contact Information</a:t>
            </a:r>
          </a:p>
        </p:txBody>
      </p:sp>
      <p:sp>
        <p:nvSpPr>
          <p:cNvPr id="7" name="Presenter Name"/>
          <p:cNvSpPr>
            <a:spLocks noGrp="1"/>
          </p:cNvSpPr>
          <p:nvPr>
            <p:ph type="body" sz="quarter" idx="10" hasCustomPrompt="1"/>
          </p:nvPr>
        </p:nvSpPr>
        <p:spPr>
          <a:xfrm>
            <a:off x="785308" y="2842657"/>
            <a:ext cx="7594898" cy="710044"/>
          </a:xfrm>
          <a:prstGeom prst="rect">
            <a:avLst/>
          </a:prstGeom>
        </p:spPr>
        <p:txBody>
          <a:bodyPr/>
          <a:lstStyle>
            <a:lvl1pPr marL="0" indent="0" algn="ctr">
              <a:buNone/>
              <a:defRPr sz="4600" baseline="0">
                <a:solidFill>
                  <a:srgbClr val="688586"/>
                </a:solidFill>
                <a:latin typeface="Lucida Fax" panose="02060602050505020204" pitchFamily="18" charset="0"/>
              </a:defRPr>
            </a:lvl1pPr>
          </a:lstStyle>
          <a:p>
            <a:pPr lvl="0"/>
            <a:r>
              <a:rPr lang="en-US" dirty="0"/>
              <a:t>Name</a:t>
            </a:r>
          </a:p>
        </p:txBody>
      </p:sp>
      <p:sp>
        <p:nvSpPr>
          <p:cNvPr id="9" name="Presenter Title"/>
          <p:cNvSpPr>
            <a:spLocks noGrp="1"/>
          </p:cNvSpPr>
          <p:nvPr>
            <p:ph type="body" sz="quarter" idx="11" hasCustomPrompt="1"/>
          </p:nvPr>
        </p:nvSpPr>
        <p:spPr>
          <a:xfrm>
            <a:off x="785308" y="3659910"/>
            <a:ext cx="7594898" cy="462298"/>
          </a:xfrm>
          <a:prstGeom prst="rect">
            <a:avLst/>
          </a:prstGeom>
        </p:spPr>
        <p:txBody>
          <a:bodyPr>
            <a:normAutofit/>
          </a:bodyPr>
          <a:lstStyle>
            <a:lvl1pPr marL="0" indent="0" algn="ctr">
              <a:buNone/>
              <a:defRPr sz="2700" baseline="0">
                <a:solidFill>
                  <a:srgbClr val="505153"/>
                </a:solidFill>
              </a:defRPr>
            </a:lvl1pPr>
          </a:lstStyle>
          <a:p>
            <a:pPr lvl="0"/>
            <a:r>
              <a:rPr lang="en-US" dirty="0"/>
              <a:t>Title</a:t>
            </a:r>
          </a:p>
        </p:txBody>
      </p:sp>
      <p:sp>
        <p:nvSpPr>
          <p:cNvPr id="10" name="Presenter Phone"/>
          <p:cNvSpPr>
            <a:spLocks noGrp="1"/>
          </p:cNvSpPr>
          <p:nvPr>
            <p:ph type="body" sz="quarter" idx="12" hasCustomPrompt="1"/>
          </p:nvPr>
        </p:nvSpPr>
        <p:spPr>
          <a:xfrm>
            <a:off x="785308" y="4229415"/>
            <a:ext cx="7594898" cy="462298"/>
          </a:xfrm>
          <a:prstGeom prst="rect">
            <a:avLst/>
          </a:prstGeom>
        </p:spPr>
        <p:txBody>
          <a:bodyPr>
            <a:normAutofit/>
          </a:bodyPr>
          <a:lstStyle>
            <a:lvl1pPr marL="0" indent="0" algn="ctr">
              <a:buNone/>
              <a:defRPr sz="2700" baseline="0">
                <a:solidFill>
                  <a:srgbClr val="505153"/>
                </a:solidFill>
              </a:defRPr>
            </a:lvl1pPr>
          </a:lstStyle>
          <a:p>
            <a:pPr lvl="0"/>
            <a:r>
              <a:rPr lang="en-US" dirty="0"/>
              <a:t>Phone Number</a:t>
            </a:r>
          </a:p>
        </p:txBody>
      </p:sp>
      <p:sp>
        <p:nvSpPr>
          <p:cNvPr id="12" name="Presenter Email"/>
          <p:cNvSpPr>
            <a:spLocks noGrp="1"/>
          </p:cNvSpPr>
          <p:nvPr>
            <p:ph type="body" sz="quarter" idx="13" hasCustomPrompt="1"/>
          </p:nvPr>
        </p:nvSpPr>
        <p:spPr>
          <a:xfrm>
            <a:off x="785308" y="4798924"/>
            <a:ext cx="7594899" cy="452400"/>
          </a:xfrm>
          <a:prstGeom prst="rect">
            <a:avLst/>
          </a:prstGeom>
        </p:spPr>
        <p:txBody>
          <a:bodyPr>
            <a:normAutofit/>
          </a:bodyPr>
          <a:lstStyle>
            <a:lvl1pPr marL="0" indent="0" algn="ctr">
              <a:buNone/>
              <a:defRPr sz="2700" u="none"/>
            </a:lvl1pPr>
          </a:lstStyle>
          <a:p>
            <a:pPr lvl="0"/>
            <a:r>
              <a:rPr lang="en-US" dirty="0"/>
              <a:t>email@address.com</a:t>
            </a:r>
          </a:p>
        </p:txBody>
      </p:sp>
      <p:sp>
        <p:nvSpPr>
          <p:cNvPr id="2" name="Slide Number Placeholder 1"/>
          <p:cNvSpPr>
            <a:spLocks noGrp="1"/>
          </p:cNvSpPr>
          <p:nvPr>
            <p:ph type="sldNum" sz="quarter" idx="14"/>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13334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Two Presenters">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1772" y="1672046"/>
            <a:ext cx="9142228" cy="2473233"/>
          </a:xfrm>
          <a:prstGeom prst="rect">
            <a:avLst/>
          </a:prstGeom>
        </p:spPr>
        <p:txBody>
          <a:bodyPr anchor="ctr"/>
          <a:lstStyle>
            <a:lvl1pPr algn="ctr">
              <a:defRPr lang="en-US" sz="4000" noProof="0" dirty="0" smtClean="0">
                <a:solidFill>
                  <a:srgbClr val="505153"/>
                </a:solidFill>
              </a:defRPr>
            </a:lvl1pPr>
          </a:lstStyle>
          <a:p>
            <a:r>
              <a:rPr lang="en-US" dirty="0"/>
              <a:t>Presentation Title</a:t>
            </a:r>
          </a:p>
        </p:txBody>
      </p:sp>
      <p:sp>
        <p:nvSpPr>
          <p:cNvPr id="11" name="Presenter 1 Name"/>
          <p:cNvSpPr>
            <a:spLocks noGrp="1"/>
          </p:cNvSpPr>
          <p:nvPr>
            <p:ph type="body" sz="quarter" idx="19" hasCustomPrompt="1"/>
          </p:nvPr>
        </p:nvSpPr>
        <p:spPr>
          <a:xfrm>
            <a:off x="228599" y="4849517"/>
            <a:ext cx="4157307" cy="394492"/>
          </a:xfrm>
          <a:prstGeom prst="rect">
            <a:avLst/>
          </a:prstGeom>
        </p:spPr>
        <p:txBody>
          <a:bodyPr anchor="ctr">
            <a:noAutofit/>
          </a:bodyPr>
          <a:lstStyle>
            <a:lvl1pPr marL="0" indent="0" algn="l">
              <a:buNone/>
              <a:defRPr sz="2800" i="0">
                <a:solidFill>
                  <a:srgbClr val="26676D"/>
                </a:solidFill>
                <a:latin typeface="Lucida Fax" panose="02060602050505020204" pitchFamily="18" charset="0"/>
              </a:defRPr>
            </a:lvl1pPr>
          </a:lstStyle>
          <a:p>
            <a:pPr lvl="0"/>
            <a:r>
              <a:rPr lang="en-US" dirty="0"/>
              <a:t>Name</a:t>
            </a:r>
          </a:p>
        </p:txBody>
      </p:sp>
      <p:sp>
        <p:nvSpPr>
          <p:cNvPr id="13" name="Presenter 1 Title"/>
          <p:cNvSpPr>
            <a:spLocks noGrp="1"/>
          </p:cNvSpPr>
          <p:nvPr>
            <p:ph type="body" sz="quarter" idx="20" hasCustomPrompt="1"/>
          </p:nvPr>
        </p:nvSpPr>
        <p:spPr>
          <a:xfrm>
            <a:off x="228600" y="5283705"/>
            <a:ext cx="4157663" cy="383564"/>
          </a:xfrm>
          <a:prstGeom prst="rect">
            <a:avLst/>
          </a:prstGeom>
        </p:spPr>
        <p:txBody>
          <a:bodyPr/>
          <a:lstStyle>
            <a:lvl1pPr marL="0" indent="0">
              <a:buNone/>
              <a:defRPr sz="1800">
                <a:solidFill>
                  <a:srgbClr val="505153"/>
                </a:solidFill>
              </a:defRPr>
            </a:lvl1pPr>
          </a:lstStyle>
          <a:p>
            <a:pPr lvl="0"/>
            <a:r>
              <a:rPr lang="en-US" sz="1800" dirty="0"/>
              <a:t>Title</a:t>
            </a:r>
          </a:p>
        </p:txBody>
      </p:sp>
      <p:sp>
        <p:nvSpPr>
          <p:cNvPr id="7" name="Presenter 2 Name"/>
          <p:cNvSpPr>
            <a:spLocks noGrp="1"/>
          </p:cNvSpPr>
          <p:nvPr>
            <p:ph type="body" sz="quarter" idx="16" hasCustomPrompt="1"/>
          </p:nvPr>
        </p:nvSpPr>
        <p:spPr>
          <a:xfrm>
            <a:off x="4814510" y="4849517"/>
            <a:ext cx="4157307" cy="394492"/>
          </a:xfrm>
          <a:prstGeom prst="rect">
            <a:avLst/>
          </a:prstGeom>
        </p:spPr>
        <p:txBody>
          <a:bodyPr anchor="ctr">
            <a:noAutofit/>
          </a:bodyPr>
          <a:lstStyle>
            <a:lvl1pPr marL="0" indent="0" algn="r">
              <a:buNone/>
              <a:defRPr sz="2800" i="0">
                <a:solidFill>
                  <a:srgbClr val="26676D"/>
                </a:solidFill>
                <a:latin typeface="Lucida Fax" panose="02060602050505020204" pitchFamily="18" charset="0"/>
              </a:defRPr>
            </a:lvl1pPr>
          </a:lstStyle>
          <a:p>
            <a:pPr lvl="0"/>
            <a:r>
              <a:rPr lang="en-US" dirty="0"/>
              <a:t>Name</a:t>
            </a:r>
          </a:p>
        </p:txBody>
      </p:sp>
      <p:sp>
        <p:nvSpPr>
          <p:cNvPr id="14" name="Presenter 2 Title"/>
          <p:cNvSpPr>
            <a:spLocks noGrp="1"/>
          </p:cNvSpPr>
          <p:nvPr>
            <p:ph type="body" sz="quarter" idx="21" hasCustomPrompt="1"/>
          </p:nvPr>
        </p:nvSpPr>
        <p:spPr>
          <a:xfrm>
            <a:off x="4814154" y="5283705"/>
            <a:ext cx="4157663" cy="383564"/>
          </a:xfrm>
          <a:prstGeom prst="rect">
            <a:avLst/>
          </a:prstGeom>
        </p:spPr>
        <p:txBody>
          <a:bodyPr/>
          <a:lstStyle>
            <a:lvl1pPr marL="0" indent="0" algn="r">
              <a:buNone/>
              <a:defRPr sz="1800">
                <a:solidFill>
                  <a:srgbClr val="505153"/>
                </a:solidFill>
              </a:defRPr>
            </a:lvl1pPr>
          </a:lstStyle>
          <a:p>
            <a:pPr lvl="0"/>
            <a:r>
              <a:rPr lang="en-US" sz="1800" dirty="0"/>
              <a:t>Title</a:t>
            </a:r>
          </a:p>
        </p:txBody>
      </p:sp>
      <p:sp>
        <p:nvSpPr>
          <p:cNvPr id="15" name="Date"/>
          <p:cNvSpPr>
            <a:spLocks noGrp="1"/>
          </p:cNvSpPr>
          <p:nvPr>
            <p:ph type="body" sz="quarter" idx="22" hasCustomPrompt="1"/>
          </p:nvPr>
        </p:nvSpPr>
        <p:spPr>
          <a:xfrm>
            <a:off x="4814153" y="6347960"/>
            <a:ext cx="4157663" cy="383564"/>
          </a:xfrm>
          <a:prstGeom prst="rect">
            <a:avLst/>
          </a:prstGeom>
        </p:spPr>
        <p:txBody>
          <a:bodyPr/>
          <a:lstStyle>
            <a:lvl1pPr marL="0" indent="0" algn="r">
              <a:buNone/>
              <a:defRPr sz="1800">
                <a:solidFill>
                  <a:srgbClr val="505153"/>
                </a:solidFill>
              </a:defRPr>
            </a:lvl1pPr>
          </a:lstStyle>
          <a:p>
            <a:pPr lvl="0"/>
            <a:r>
              <a:rPr lang="en-US" sz="1800" dirty="0"/>
              <a:t>Date</a:t>
            </a:r>
          </a:p>
        </p:txBody>
      </p:sp>
      <p:sp>
        <p:nvSpPr>
          <p:cNvPr id="3" name="Slide Number Placeholder"/>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178206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urpos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The Center’s Purpose</a:t>
            </a:r>
          </a:p>
        </p:txBody>
      </p:sp>
      <p:sp>
        <p:nvSpPr>
          <p:cNvPr id="6" name="TextBox 5"/>
          <p:cNvSpPr txBox="1"/>
          <p:nvPr userDrawn="1"/>
        </p:nvSpPr>
        <p:spPr>
          <a:xfrm>
            <a:off x="457200" y="1143000"/>
            <a:ext cx="8229600" cy="4937760"/>
          </a:xfrm>
          <a:prstGeom prst="rect">
            <a:avLst/>
          </a:prstGeom>
          <a:noFill/>
        </p:spPr>
        <p:txBody>
          <a:bodyPr wrap="square" rtlCol="0">
            <a:spAutoFit/>
          </a:bodyPr>
          <a:lstStyle/>
          <a:p>
            <a:pPr marL="0" marR="0" lvl="0" indent="0" algn="l" defTabSz="914400" rtl="0" eaLnBrk="1" fontAlgn="auto" latinLnBrk="0" hangingPunct="1">
              <a:lnSpc>
                <a:spcPct val="113000"/>
              </a:lnSpc>
              <a:spcBef>
                <a:spcPts val="0"/>
              </a:spcBef>
              <a:spcAft>
                <a:spcPts val="600"/>
              </a:spcAft>
              <a:buClrTx/>
              <a:buSzTx/>
              <a:buFont typeface="Arial" pitchFamily="34" charset="0"/>
              <a:buNone/>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The National Rural Health Resource Center </a:t>
            </a:r>
            <a:b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(The Center) is a nonprofit organization dedicated to sustaining and improving health care in rural communities. As the nation’s leading technical assistance and knowledge center in rural health, The Center focuses on five core areas:</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Transition to Value and Population Health</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Collaboration and Partnership</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Performance Improvement</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Health Information Technology</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Workforce</a:t>
            </a:r>
          </a:p>
          <a:p>
            <a:endParaRPr lang="en-US" dirty="0"/>
          </a:p>
        </p:txBody>
      </p:sp>
      <p:sp>
        <p:nvSpPr>
          <p:cNvPr id="3" name="Slide Number Placeholder 2"/>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307024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ntent Bullet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3" hasCustomPrompt="1"/>
          </p:nvPr>
        </p:nvSpPr>
        <p:spPr>
          <a:xfrm>
            <a:off x="457200" y="1143000"/>
            <a:ext cx="8229600" cy="4937760"/>
          </a:xfrm>
          <a:prstGeom prst="rect">
            <a:avLst/>
          </a:prstGeom>
        </p:spPr>
        <p:txBody>
          <a:bodyPr>
            <a:normAutofit/>
          </a:bodyPr>
          <a:lstStyle>
            <a:lvl1pPr marL="246888" indent="-246888">
              <a:lnSpc>
                <a:spcPct val="113000"/>
              </a:lnSpc>
              <a:spcBef>
                <a:spcPts val="0"/>
              </a:spcBef>
              <a:spcAft>
                <a:spcPts val="600"/>
              </a:spcAft>
              <a:buFont typeface="Arial" panose="020B0604020202020204" pitchFamily="34" charset="0"/>
              <a:buChar char="•"/>
              <a:defRPr sz="2600" baseline="0">
                <a:solidFill>
                  <a:srgbClr val="505153"/>
                </a:solidFill>
              </a:defRPr>
            </a:lvl1pPr>
            <a:lvl2pPr marL="685800" indent="-347472">
              <a:lnSpc>
                <a:spcPct val="113000"/>
              </a:lnSpc>
              <a:spcBef>
                <a:spcPts val="0"/>
              </a:spcBef>
              <a:spcAft>
                <a:spcPts val="600"/>
              </a:spcAft>
              <a:buFont typeface="Verdana" panose="020B0604030504040204" pitchFamily="34" charset="0"/>
              <a:buChar char="◦"/>
              <a:defRPr sz="2600">
                <a:solidFill>
                  <a:srgbClr val="505153"/>
                </a:solidFill>
              </a:defRPr>
            </a:lvl2pPr>
            <a:lvl3pPr marL="820674" indent="0">
              <a:lnSpc>
                <a:spcPct val="113000"/>
              </a:lnSpc>
              <a:spcBef>
                <a:spcPts val="0"/>
              </a:spcBef>
              <a:spcAft>
                <a:spcPts val="600"/>
              </a:spcAft>
              <a:buFont typeface="Arial" panose="020B0604020202020204" pitchFamily="34" charset="0"/>
              <a:buNone/>
              <a:defRPr sz="2600">
                <a:solidFill>
                  <a:srgbClr val="505153"/>
                </a:solidFill>
              </a:defRPr>
            </a:lvl3pPr>
            <a:lvl4pPr marL="953262" indent="0">
              <a:lnSpc>
                <a:spcPct val="113000"/>
              </a:lnSpc>
              <a:spcAft>
                <a:spcPts val="600"/>
              </a:spcAft>
              <a:buFont typeface="Arial" panose="020B0604020202020204" pitchFamily="34" charset="0"/>
              <a:buNone/>
              <a:defRPr sz="2600">
                <a:solidFill>
                  <a:srgbClr val="505153"/>
                </a:solidFill>
              </a:defRPr>
            </a:lvl4pPr>
            <a:lvl5pPr marL="1753362" indent="-457200">
              <a:lnSpc>
                <a:spcPct val="113000"/>
              </a:lnSpc>
              <a:spcAft>
                <a:spcPts val="600"/>
              </a:spcAft>
              <a:buFont typeface="Arial" panose="020B0604020202020204" pitchFamily="34" charset="0"/>
              <a:buChar char="•"/>
              <a:defRPr sz="2600">
                <a:solidFill>
                  <a:srgbClr val="505153"/>
                </a:solidFill>
              </a:defRPr>
            </a:lvl5pPr>
          </a:lstStyle>
          <a:p>
            <a:pPr lvl="0"/>
            <a:r>
              <a:rPr lang="en-US" dirty="0"/>
              <a:t>Click to Edit First Level</a:t>
            </a:r>
          </a:p>
          <a:p>
            <a:pPr lvl="1"/>
            <a:r>
              <a:rPr lang="en-US" dirty="0"/>
              <a:t>Second Level</a:t>
            </a:r>
          </a:p>
        </p:txBody>
      </p:sp>
      <p:sp>
        <p:nvSpPr>
          <p:cNvPr id="2" name="Slide Number Placeholder 1"/>
          <p:cNvSpPr>
            <a:spLocks noGrp="1"/>
          </p:cNvSpPr>
          <p:nvPr>
            <p:ph type="sldNum" sz="quarter" idx="12"/>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04143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ntent no Bullet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3"/>
          </p:nvPr>
        </p:nvSpPr>
        <p:spPr>
          <a:xfrm>
            <a:off x="457200" y="1146411"/>
            <a:ext cx="8229600" cy="4937760"/>
          </a:xfrm>
          <a:prstGeom prst="rect">
            <a:avLst/>
          </a:prstGeom>
        </p:spPr>
        <p:txBody>
          <a:bodyPr>
            <a:normAutofit/>
          </a:bodyPr>
          <a:lstStyle>
            <a:lvl1pPr marL="0" indent="0">
              <a:buNone/>
              <a:defRPr sz="2600" baseline="0">
                <a:solidFill>
                  <a:srgbClr val="505153"/>
                </a:solidFill>
              </a:defRPr>
            </a:lvl1pPr>
          </a:lstStyle>
          <a:p>
            <a:pPr lvl="0"/>
            <a:r>
              <a:rPr lang="en-US" dirty="0"/>
              <a:t>Click to edit Master text styles</a:t>
            </a:r>
          </a:p>
        </p:txBody>
      </p:sp>
      <p:sp>
        <p:nvSpPr>
          <p:cNvPr id="2" name="Slide Number Placeholder 1"/>
          <p:cNvSpPr>
            <a:spLocks noGrp="1"/>
          </p:cNvSpPr>
          <p:nvPr>
            <p:ph type="sldNum" sz="quarter" idx="12"/>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37083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75235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ouble Column">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4" name="Left Column"/>
          <p:cNvSpPr>
            <a:spLocks noGrp="1"/>
          </p:cNvSpPr>
          <p:nvPr>
            <p:ph type="body" sz="quarter" idx="12"/>
          </p:nvPr>
        </p:nvSpPr>
        <p:spPr>
          <a:xfrm>
            <a:off x="4572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9" name="Right Column"/>
          <p:cNvSpPr>
            <a:spLocks noGrp="1"/>
          </p:cNvSpPr>
          <p:nvPr>
            <p:ph type="body" sz="quarter" idx="13"/>
          </p:nvPr>
        </p:nvSpPr>
        <p:spPr>
          <a:xfrm>
            <a:off x="48006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8975" indent="-346075">
              <a:lnSpc>
                <a:spcPct val="114000"/>
              </a:lnSpc>
              <a:spcAft>
                <a:spcPts val="600"/>
              </a:spcAft>
              <a:buFont typeface="Verdana" panose="020B0604030504040204" pitchFamily="34" charset="0"/>
              <a:buChar char="◦"/>
              <a:defRPr sz="2600">
                <a:solidFill>
                  <a:srgbClr val="505153"/>
                </a:solidFill>
              </a:defRPr>
            </a:lvl2pPr>
          </a:lstStyle>
          <a:p>
            <a:pPr lvl="0"/>
            <a:r>
              <a:rPr lang="en-US" dirty="0"/>
              <a:t>Click to edit Master text styles</a:t>
            </a:r>
          </a:p>
          <a:p>
            <a:pPr lvl="1"/>
            <a:r>
              <a:rPr lang="en-US" dirty="0"/>
              <a:t>Second level</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9114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ouble Column Left Imag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Left Column Image"/>
          <p:cNvSpPr>
            <a:spLocks noGrp="1"/>
          </p:cNvSpPr>
          <p:nvPr>
            <p:ph type="pic" sz="quarter" idx="13"/>
          </p:nvPr>
        </p:nvSpPr>
        <p:spPr>
          <a:xfrm>
            <a:off x="457200" y="1143000"/>
            <a:ext cx="3886200" cy="4937760"/>
          </a:xfrm>
          <a:prstGeom prst="rect">
            <a:avLst/>
          </a:prstGeom>
        </p:spPr>
        <p:txBody>
          <a:bodyPr>
            <a:normAutofit/>
          </a:bodyPr>
          <a:lstStyle>
            <a:lvl1pPr marL="0" indent="0">
              <a:buNone/>
              <a:defRPr sz="2600"/>
            </a:lvl1pPr>
          </a:lstStyle>
          <a:p>
            <a:r>
              <a:rPr lang="en-US"/>
              <a:t>Click icon to add picture</a:t>
            </a:r>
            <a:endParaRPr lang="en-US" dirty="0"/>
          </a:p>
        </p:txBody>
      </p:sp>
      <p:sp>
        <p:nvSpPr>
          <p:cNvPr id="12" name="Right Column"/>
          <p:cNvSpPr>
            <a:spLocks noGrp="1"/>
          </p:cNvSpPr>
          <p:nvPr>
            <p:ph type="body" sz="quarter" idx="12"/>
          </p:nvPr>
        </p:nvSpPr>
        <p:spPr>
          <a:xfrm>
            <a:off x="48006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51781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uble Column Right Imag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12" name="Left Column"/>
          <p:cNvSpPr>
            <a:spLocks noGrp="1"/>
          </p:cNvSpPr>
          <p:nvPr>
            <p:ph type="body" sz="quarter" idx="12"/>
          </p:nvPr>
        </p:nvSpPr>
        <p:spPr>
          <a:xfrm>
            <a:off x="4572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5" name="Right Column Image"/>
          <p:cNvSpPr>
            <a:spLocks noGrp="1"/>
          </p:cNvSpPr>
          <p:nvPr>
            <p:ph type="pic" sz="quarter" idx="13"/>
          </p:nvPr>
        </p:nvSpPr>
        <p:spPr>
          <a:xfrm>
            <a:off x="4797911" y="1143000"/>
            <a:ext cx="3886200" cy="4937760"/>
          </a:xfrm>
          <a:prstGeom prst="rect">
            <a:avLst/>
          </a:prstGeom>
        </p:spPr>
        <p:txBody>
          <a:bodyPr>
            <a:normAutofit/>
          </a:bodyPr>
          <a:lstStyle>
            <a:lvl1pPr marL="0" indent="0">
              <a:buNone/>
              <a:defRPr sz="2600"/>
            </a:lvl1pPr>
          </a:lstStyle>
          <a:p>
            <a:r>
              <a:rPr lang="en-US"/>
              <a:t>Click icon to add picture</a:t>
            </a:r>
            <a:endParaRPr lang="en-US" dirty="0"/>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5094392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heme" Target="../theme/theme3.xml"/><Relationship Id="rId7" Type="http://schemas.openxmlformats.org/officeDocument/2006/relationships/image" Target="../media/image5.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www.ruralcenter.org/" TargetMode="External"/><Relationship Id="rId4" Type="http://schemas.openxmlformats.org/officeDocument/2006/relationships/image" Target="../media/image1.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Logo" descr="National Rural Health Resource Center"/>
          <p:cNvPicPr>
            <a:picLocks noChangeAspect="1"/>
          </p:cNvPicPr>
          <p:nvPr userDrawn="1"/>
        </p:nvPicPr>
        <p:blipFill rotWithShape="1">
          <a:blip r:embed="rId4">
            <a:extLst>
              <a:ext uri="{28A0092B-C50C-407E-A947-70E740481C1C}">
                <a14:useLocalDpi xmlns:a14="http://schemas.microsoft.com/office/drawing/2010/main" val="0"/>
              </a:ext>
            </a:extLst>
          </a:blip>
          <a:srcRect r="50599"/>
          <a:stretch/>
        </p:blipFill>
        <p:spPr>
          <a:xfrm>
            <a:off x="1" y="0"/>
            <a:ext cx="9144000" cy="1527048"/>
          </a:xfrm>
          <a:prstGeom prst="rect">
            <a:avLst/>
          </a:prstGeom>
        </p:spPr>
      </p:pic>
      <p:sp>
        <p:nvSpPr>
          <p:cNvPr id="6" name="Slide Number Placeholder"/>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81913500"/>
      </p:ext>
    </p:extLst>
  </p:cSld>
  <p:clrMap bg1="lt1" tx1="dk1" bg2="lt2" tx2="dk2" accent1="accent1" accent2="accent2" accent3="accent3" accent4="accent4" accent5="accent5" accent6="accent6" hlink="hlink" folHlink="folHlink"/>
  <p:sldLayoutIdLst>
    <p:sldLayoutId id="2147483674" r:id="rId1"/>
    <p:sldLayoutId id="2147483692"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pic>
        <p:nvPicPr>
          <p:cNvPr id="2" name="Picture 1" descr=" "/>
          <p:cNvPicPr>
            <a:picLocks noChangeAspect="1"/>
          </p:cNvPicPr>
          <p:nvPr userDrawn="1"/>
        </p:nvPicPr>
        <p:blipFill rotWithShape="1">
          <a:blip r:embed="rId12">
            <a:extLst>
              <a:ext uri="{28A0092B-C50C-407E-A947-70E740481C1C}">
                <a14:useLocalDpi xmlns:a14="http://schemas.microsoft.com/office/drawing/2010/main" val="0"/>
              </a:ext>
            </a:extLst>
          </a:blip>
          <a:srcRect r="50000"/>
          <a:stretch/>
        </p:blipFill>
        <p:spPr>
          <a:xfrm>
            <a:off x="0" y="0"/>
            <a:ext cx="9144000" cy="1005840"/>
          </a:xfrm>
          <a:prstGeom prst="rect">
            <a:avLst/>
          </a:prstGeom>
        </p:spPr>
      </p:pic>
      <p:sp>
        <p:nvSpPr>
          <p:cNvPr id="3" name="Title Placeholder 2"/>
          <p:cNvSpPr>
            <a:spLocks noGrp="1"/>
          </p:cNvSpPr>
          <p:nvPr>
            <p:ph type="title"/>
          </p:nvPr>
        </p:nvSpPr>
        <p:spPr>
          <a:xfrm>
            <a:off x="0" y="1"/>
            <a:ext cx="9144000" cy="941832"/>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 "/>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60017" y="6172200"/>
            <a:ext cx="2107783" cy="588766"/>
          </a:xfrm>
          <a:prstGeom prst="rect">
            <a:avLst/>
          </a:prstGeom>
        </p:spPr>
      </p:pic>
    </p:spTree>
    <p:extLst>
      <p:ext uri="{BB962C8B-B14F-4D97-AF65-F5344CB8AC3E}">
        <p14:creationId xmlns:p14="http://schemas.microsoft.com/office/powerpoint/2010/main" val="4207806124"/>
      </p:ext>
    </p:extLst>
  </p:cSld>
  <p:clrMap bg1="lt1" tx1="dk1" bg2="lt2" tx2="dk2" accent1="accent1" accent2="accent2" accent3="accent3" accent4="accent4" accent5="accent5" accent6="accent6" hlink="hlink" folHlink="folHlink"/>
  <p:sldLayoutIdLst>
    <p:sldLayoutId id="2147483699" r:id="rId1"/>
    <p:sldLayoutId id="2147483680" r:id="rId2"/>
    <p:sldLayoutId id="2147483681" r:id="rId3"/>
    <p:sldLayoutId id="2147483682" r:id="rId4"/>
    <p:sldLayoutId id="2147483683" r:id="rId5"/>
    <p:sldLayoutId id="2147483698" r:id="rId6"/>
    <p:sldLayoutId id="2147483684" r:id="rId7"/>
    <p:sldLayoutId id="2147483685" r:id="rId8"/>
    <p:sldLayoutId id="2147483688" r:id="rId9"/>
    <p:sldLayoutId id="2147483691" r:id="rId10"/>
  </p:sldLayoutIdLst>
  <p:hf hdr="0" ftr="0" dt="0"/>
  <p:txStyles>
    <p:titleStyle>
      <a:lvl1pPr algn="ctr" defTabSz="685800" rtl="0" eaLnBrk="1" latinLnBrk="0" hangingPunct="1">
        <a:lnSpc>
          <a:spcPct val="90000"/>
        </a:lnSpc>
        <a:spcBef>
          <a:spcPct val="0"/>
        </a:spcBef>
        <a:buNone/>
        <a:defRPr sz="2800" kern="1200">
          <a:solidFill>
            <a:srgbClr val="50515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Logo" descr="National Rural Health Resource Center"/>
          <p:cNvPicPr>
            <a:picLocks noChangeAspect="1"/>
          </p:cNvPicPr>
          <p:nvPr userDrawn="1"/>
        </p:nvPicPr>
        <p:blipFill rotWithShape="1">
          <a:blip r:embed="rId4">
            <a:extLst>
              <a:ext uri="{28A0092B-C50C-407E-A947-70E740481C1C}">
                <a14:useLocalDpi xmlns:a14="http://schemas.microsoft.com/office/drawing/2010/main" val="0"/>
              </a:ext>
            </a:extLst>
          </a:blip>
          <a:srcRect r="50599"/>
          <a:stretch/>
        </p:blipFill>
        <p:spPr>
          <a:xfrm>
            <a:off x="1" y="0"/>
            <a:ext cx="9144000" cy="1527048"/>
          </a:xfrm>
          <a:prstGeom prst="rect">
            <a:avLst/>
          </a:prstGeom>
        </p:spPr>
      </p:pic>
      <p:sp>
        <p:nvSpPr>
          <p:cNvPr id="9" name="Get to know us"/>
          <p:cNvSpPr txBox="1"/>
          <p:nvPr userDrawn="1"/>
        </p:nvSpPr>
        <p:spPr>
          <a:xfrm>
            <a:off x="2698594" y="5341257"/>
            <a:ext cx="3713033" cy="923330"/>
          </a:xfrm>
          <a:prstGeom prst="rect">
            <a:avLst/>
          </a:prstGeom>
          <a:noFill/>
        </p:spPr>
        <p:txBody>
          <a:bodyPr wrap="square" rtlCol="0">
            <a:spAutoFit/>
          </a:bodyPr>
          <a:lstStyle/>
          <a:p>
            <a:pPr algn="ctr"/>
            <a:r>
              <a:rPr lang="en-US" dirty="0">
                <a:solidFill>
                  <a:srgbClr val="505153"/>
                </a:solidFill>
                <a:latin typeface="Verdana" panose="020B0604030504040204" pitchFamily="34" charset="0"/>
                <a:ea typeface="Verdana" panose="020B0604030504040204" pitchFamily="34" charset="0"/>
                <a:cs typeface="Verdana" panose="020B0604030504040204" pitchFamily="34" charset="0"/>
              </a:rPr>
              <a:t>Get to know us better:</a:t>
            </a:r>
          </a:p>
          <a:p>
            <a:pPr algn="ctr"/>
            <a:r>
              <a:rPr lang="en-US" dirty="0">
                <a:solidFill>
                  <a:srgbClr val="505153"/>
                </a:solidFill>
                <a:latin typeface="Verdana" panose="020B0604030504040204" pitchFamily="34" charset="0"/>
                <a:ea typeface="Verdana" panose="020B0604030504040204" pitchFamily="34" charset="0"/>
                <a:cs typeface="Verdana" panose="020B0604030504040204" pitchFamily="34" charset="0"/>
                <a:hlinkClick r:id="rId5"/>
              </a:rPr>
              <a:t>http://www.ruralcenter.org</a:t>
            </a:r>
            <a:endParaRPr lang="en-US" dirty="0">
              <a:solidFill>
                <a:srgbClr val="505153"/>
              </a:solidFill>
              <a:latin typeface="Verdana" panose="020B0604030504040204" pitchFamily="34" charset="0"/>
              <a:ea typeface="Verdana" panose="020B0604030504040204" pitchFamily="34" charset="0"/>
              <a:cs typeface="Verdana" panose="020B0604030504040204" pitchFamily="34" charset="0"/>
            </a:endParaRPr>
          </a:p>
          <a:p>
            <a:pPr algn="ctr"/>
            <a:endParaRPr lang="en-US" dirty="0">
              <a:solidFill>
                <a:srgbClr val="505153"/>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Facebook" descr="Facebook"/>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356182" y="6092079"/>
            <a:ext cx="274320" cy="274320"/>
          </a:xfrm>
          <a:prstGeom prst="rect">
            <a:avLst/>
          </a:prstGeom>
        </p:spPr>
      </p:pic>
      <p:pic>
        <p:nvPicPr>
          <p:cNvPr id="3" name="Blogger" descr="Blog icon"/>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075288" y="6092079"/>
            <a:ext cx="274320" cy="274320"/>
          </a:xfrm>
          <a:prstGeom prst="rect">
            <a:avLst/>
          </a:prstGeom>
        </p:spPr>
      </p:pic>
      <p:pic>
        <p:nvPicPr>
          <p:cNvPr id="10" name="Twitter" descr="Twitte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794394" y="6092079"/>
            <a:ext cx="274320" cy="274320"/>
          </a:xfrm>
          <a:prstGeom prst="rect">
            <a:avLst/>
          </a:prstGeom>
        </p:spPr>
      </p:pic>
      <p:pic>
        <p:nvPicPr>
          <p:cNvPr id="11" name="LinkedIn" descr="LinkedIn"/>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513499" y="6092079"/>
            <a:ext cx="274320" cy="274320"/>
          </a:xfrm>
          <a:prstGeom prst="rect">
            <a:avLst/>
          </a:prstGeom>
        </p:spPr>
      </p:pic>
      <p:sp>
        <p:nvSpPr>
          <p:cNvPr id="6" name="Slide Number Placeholder"/>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916634289"/>
      </p:ext>
    </p:extLst>
  </p:cSld>
  <p:clrMap bg1="lt1" tx1="dk1" bg2="lt2" tx2="dk2" accent1="accent1" accent2="accent2" accent3="accent3" accent4="accent4" accent5="accent5" accent6="accent6" hlink="hlink" folHlink="folHlink"/>
  <p:sldLayoutIdLst>
    <p:sldLayoutId id="2147483696" r:id="rId1"/>
    <p:sldLayoutId id="2147483697"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hhs.gov/sites/default/files/RansomwareFactSheet.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jwivoda@ruralcenter.org"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microsoft.com/en-us/security/portal/mmpc/shared/ransomware.aspx%20downloaded%20September%2026"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fld id="{F537A975-91C0-4859-B923-C2532CBFCE1A}" type="slidenum">
              <a:rPr lang="en-US" smtClean="0"/>
              <a:pPr/>
              <a:t>1</a:t>
            </a:fld>
            <a:endParaRPr lang="en-US" dirty="0"/>
          </a:p>
        </p:txBody>
      </p:sp>
      <p:sp>
        <p:nvSpPr>
          <p:cNvPr id="5" name="Text Placeholder 4"/>
          <p:cNvSpPr>
            <a:spLocks noGrp="1"/>
          </p:cNvSpPr>
          <p:nvPr>
            <p:ph type="body" sz="quarter" idx="14"/>
          </p:nvPr>
        </p:nvSpPr>
        <p:spPr/>
        <p:txBody>
          <a:bodyPr>
            <a:normAutofit fontScale="85000" lnSpcReduction="20000"/>
          </a:bodyPr>
          <a:lstStyle/>
          <a:p>
            <a:r>
              <a:rPr lang="en-US" dirty="0"/>
              <a:t>September 27, 2016</a:t>
            </a:r>
          </a:p>
        </p:txBody>
      </p:sp>
      <p:sp>
        <p:nvSpPr>
          <p:cNvPr id="4" name="Text Placeholder 3"/>
          <p:cNvSpPr>
            <a:spLocks noGrp="1"/>
          </p:cNvSpPr>
          <p:nvPr>
            <p:ph type="body" sz="quarter" idx="12"/>
          </p:nvPr>
        </p:nvSpPr>
        <p:spPr/>
        <p:txBody>
          <a:bodyPr/>
          <a:lstStyle/>
          <a:p>
            <a:r>
              <a:rPr lang="en-US" dirty="0"/>
              <a:t>CIO &amp; HIT Consultant</a:t>
            </a:r>
          </a:p>
        </p:txBody>
      </p:sp>
      <p:sp>
        <p:nvSpPr>
          <p:cNvPr id="3" name="Text Placeholder 2"/>
          <p:cNvSpPr>
            <a:spLocks noGrp="1"/>
          </p:cNvSpPr>
          <p:nvPr>
            <p:ph type="body" sz="quarter" idx="16"/>
          </p:nvPr>
        </p:nvSpPr>
        <p:spPr/>
        <p:txBody>
          <a:bodyPr/>
          <a:lstStyle/>
          <a:p>
            <a:r>
              <a:rPr lang="en-US" dirty="0"/>
              <a:t>Joe Wivoda</a:t>
            </a:r>
          </a:p>
        </p:txBody>
      </p:sp>
      <p:pic>
        <p:nvPicPr>
          <p:cNvPr id="8" name="Picture Placeholder 7"/>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5885" b="5885"/>
          <a:stretch>
            <a:fillRect/>
          </a:stretch>
        </p:blipFill>
        <p:spPr>
          <a:xfrm>
            <a:off x="3653574" y="4255714"/>
            <a:ext cx="1618488" cy="2000250"/>
          </a:xfrm>
        </p:spPr>
      </p:pic>
      <p:sp>
        <p:nvSpPr>
          <p:cNvPr id="2" name="Title 1"/>
          <p:cNvSpPr>
            <a:spLocks noGrp="1"/>
          </p:cNvSpPr>
          <p:nvPr>
            <p:ph type="title"/>
          </p:nvPr>
        </p:nvSpPr>
        <p:spPr/>
        <p:txBody>
          <a:bodyPr/>
          <a:lstStyle/>
          <a:p>
            <a:r>
              <a:rPr lang="en-US" dirty="0"/>
              <a:t>Cybersecurity Threats in </a:t>
            </a:r>
            <a:br>
              <a:rPr lang="en-US" dirty="0"/>
            </a:br>
            <a:r>
              <a:rPr lang="en-US" dirty="0"/>
              <a:t>Rural America</a:t>
            </a:r>
            <a:br>
              <a:rPr lang="en-US" dirty="0"/>
            </a:br>
            <a:r>
              <a:rPr lang="en-US" sz="2800" dirty="0">
                <a:solidFill>
                  <a:srgbClr val="26676D"/>
                </a:solidFill>
                <a:latin typeface="+mn-lt"/>
              </a:rPr>
              <a:t>How to Protect Your Critical Access Hospitals</a:t>
            </a:r>
            <a:endParaRPr lang="en-US" sz="2800" dirty="0">
              <a:latin typeface="+mn-lt"/>
            </a:endParaRPr>
          </a:p>
        </p:txBody>
      </p:sp>
    </p:spTree>
    <p:extLst>
      <p:ext uri="{BB962C8B-B14F-4D97-AF65-F5344CB8AC3E}">
        <p14:creationId xmlns:p14="http://schemas.microsoft.com/office/powerpoint/2010/main" val="416349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10</a:t>
            </a:fld>
            <a:endParaRPr lang="en-US" dirty="0"/>
          </a:p>
        </p:txBody>
      </p:sp>
      <p:sp>
        <p:nvSpPr>
          <p:cNvPr id="3" name="Text Placeholder 2"/>
          <p:cNvSpPr>
            <a:spLocks noGrp="1"/>
          </p:cNvSpPr>
          <p:nvPr>
            <p:ph type="body" sz="quarter" idx="13"/>
          </p:nvPr>
        </p:nvSpPr>
        <p:spPr/>
        <p:txBody>
          <a:bodyPr>
            <a:normAutofit lnSpcReduction="10000"/>
          </a:bodyPr>
          <a:lstStyle/>
          <a:p>
            <a:r>
              <a:rPr lang="en-US" dirty="0"/>
              <a:t>Patient care processes can be disrupted</a:t>
            </a:r>
          </a:p>
          <a:p>
            <a:pPr lvl="1"/>
            <a:r>
              <a:rPr lang="en-US" dirty="0"/>
              <a:t>Hospitals have gone on divert</a:t>
            </a:r>
          </a:p>
          <a:p>
            <a:r>
              <a:rPr lang="en-US" dirty="0"/>
              <a:t>Business process can be disrupted</a:t>
            </a:r>
          </a:p>
          <a:p>
            <a:pPr lvl="1"/>
            <a:r>
              <a:rPr lang="en-US" dirty="0"/>
              <a:t>Months of backlogged bills</a:t>
            </a:r>
          </a:p>
          <a:p>
            <a:r>
              <a:rPr lang="en-US" dirty="0"/>
              <a:t>Reputation damage</a:t>
            </a:r>
          </a:p>
          <a:p>
            <a:pPr lvl="1"/>
            <a:r>
              <a:rPr lang="en-US" dirty="0"/>
              <a:t>Particularly if there is a reportable breach</a:t>
            </a:r>
          </a:p>
          <a:p>
            <a:r>
              <a:rPr lang="en-US" dirty="0"/>
              <a:t>Patient data loss</a:t>
            </a:r>
          </a:p>
          <a:p>
            <a:pPr lvl="1"/>
            <a:r>
              <a:rPr lang="en-US" dirty="0"/>
              <a:t>Identity theft</a:t>
            </a:r>
          </a:p>
          <a:p>
            <a:pPr lvl="1"/>
            <a:r>
              <a:rPr lang="en-US" dirty="0"/>
              <a:t>Unreimbursed medical care</a:t>
            </a:r>
          </a:p>
          <a:p>
            <a:pPr lvl="1"/>
            <a:r>
              <a:rPr lang="en-US" dirty="0"/>
              <a:t>Financial losses for patients</a:t>
            </a:r>
          </a:p>
          <a:p>
            <a:endParaRPr lang="en-US" dirty="0"/>
          </a:p>
        </p:txBody>
      </p:sp>
      <p:sp>
        <p:nvSpPr>
          <p:cNvPr id="2" name="Title 1"/>
          <p:cNvSpPr>
            <a:spLocks noGrp="1"/>
          </p:cNvSpPr>
          <p:nvPr>
            <p:ph type="title"/>
          </p:nvPr>
        </p:nvSpPr>
        <p:spPr/>
        <p:txBody>
          <a:bodyPr/>
          <a:lstStyle/>
          <a:p>
            <a:r>
              <a:rPr lang="en-US" dirty="0"/>
              <a:t>Consequences</a:t>
            </a:r>
          </a:p>
        </p:txBody>
      </p:sp>
    </p:spTree>
    <p:extLst>
      <p:ext uri="{BB962C8B-B14F-4D97-AF65-F5344CB8AC3E}">
        <p14:creationId xmlns:p14="http://schemas.microsoft.com/office/powerpoint/2010/main" val="343848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11</a:t>
            </a:fld>
            <a:endParaRPr lang="en-US" dirty="0"/>
          </a:p>
        </p:txBody>
      </p:sp>
      <p:sp>
        <p:nvSpPr>
          <p:cNvPr id="3" name="Text Placeholder 2"/>
          <p:cNvSpPr>
            <a:spLocks noGrp="1"/>
          </p:cNvSpPr>
          <p:nvPr>
            <p:ph type="body" sz="quarter" idx="13"/>
          </p:nvPr>
        </p:nvSpPr>
        <p:spPr>
          <a:xfrm>
            <a:off x="457200" y="1142999"/>
            <a:ext cx="8229600" cy="5223399"/>
          </a:xfrm>
        </p:spPr>
        <p:txBody>
          <a:bodyPr>
            <a:normAutofit/>
          </a:bodyPr>
          <a:lstStyle/>
          <a:p>
            <a:r>
              <a:rPr lang="en-US" b="1" dirty="0"/>
              <a:t>ANY</a:t>
            </a:r>
            <a:r>
              <a:rPr lang="en-US" dirty="0"/>
              <a:t> malware event is a security incident and requires an incident response</a:t>
            </a:r>
          </a:p>
          <a:p>
            <a:r>
              <a:rPr lang="en-US" dirty="0"/>
              <a:t>Determination of the likelihood of whether protected health information (PHI) was acquired by the attacker</a:t>
            </a:r>
          </a:p>
          <a:p>
            <a:pPr lvl="1"/>
            <a:r>
              <a:rPr lang="en-US" smtClean="0"/>
              <a:t>Malicious encryption </a:t>
            </a:r>
            <a:r>
              <a:rPr lang="en-US" dirty="0"/>
              <a:t>is assumed to mean the data was acquired</a:t>
            </a:r>
          </a:p>
          <a:p>
            <a:r>
              <a:rPr lang="en-US" dirty="0"/>
              <a:t>This incident response and investigation is key to breach determination</a:t>
            </a:r>
          </a:p>
          <a:p>
            <a:pPr lvl="1"/>
            <a:r>
              <a:rPr lang="en-US" dirty="0"/>
              <a:t>May require third-party experts </a:t>
            </a:r>
          </a:p>
          <a:p>
            <a:endParaRPr lang="en-US" dirty="0"/>
          </a:p>
        </p:txBody>
      </p:sp>
      <p:sp>
        <p:nvSpPr>
          <p:cNvPr id="2" name="Title 1"/>
          <p:cNvSpPr>
            <a:spLocks noGrp="1"/>
          </p:cNvSpPr>
          <p:nvPr>
            <p:ph type="title"/>
          </p:nvPr>
        </p:nvSpPr>
        <p:spPr/>
        <p:txBody>
          <a:bodyPr/>
          <a:lstStyle/>
          <a:p>
            <a:r>
              <a:rPr lang="en-US" dirty="0"/>
              <a:t>When has a Breach Occurred?</a:t>
            </a:r>
          </a:p>
        </p:txBody>
      </p:sp>
    </p:spTree>
    <p:extLst>
      <p:ext uri="{BB962C8B-B14F-4D97-AF65-F5344CB8AC3E}">
        <p14:creationId xmlns:p14="http://schemas.microsoft.com/office/powerpoint/2010/main" val="209166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12</a:t>
            </a:fld>
            <a:endParaRPr lang="en-US" dirty="0"/>
          </a:p>
        </p:txBody>
      </p:sp>
      <p:sp>
        <p:nvSpPr>
          <p:cNvPr id="3" name="Text Placeholder 2"/>
          <p:cNvSpPr>
            <a:spLocks noGrp="1"/>
          </p:cNvSpPr>
          <p:nvPr>
            <p:ph type="body" sz="quarter" idx="13"/>
          </p:nvPr>
        </p:nvSpPr>
        <p:spPr/>
        <p:txBody>
          <a:bodyPr/>
          <a:lstStyle/>
          <a:p>
            <a:r>
              <a:rPr lang="en-US" dirty="0"/>
              <a:t>Have good HIPAA policies and practices</a:t>
            </a:r>
          </a:p>
          <a:p>
            <a:pPr lvl="1"/>
            <a:r>
              <a:rPr lang="en-US" dirty="0"/>
              <a:t>Risk assessment</a:t>
            </a:r>
          </a:p>
          <a:p>
            <a:pPr lvl="1"/>
            <a:r>
              <a:rPr lang="en-US" dirty="0"/>
              <a:t>Incident response</a:t>
            </a:r>
          </a:p>
          <a:p>
            <a:pPr lvl="1"/>
            <a:r>
              <a:rPr lang="en-US" dirty="0"/>
              <a:t>System monitoring</a:t>
            </a:r>
          </a:p>
          <a:p>
            <a:r>
              <a:rPr lang="en-US" dirty="0"/>
              <a:t>Backups, backups, backups!</a:t>
            </a:r>
          </a:p>
          <a:p>
            <a:pPr lvl="1"/>
            <a:r>
              <a:rPr lang="en-US" dirty="0"/>
              <a:t>Good backups are fundamental</a:t>
            </a:r>
          </a:p>
          <a:p>
            <a:pPr lvl="1"/>
            <a:r>
              <a:rPr lang="en-US" dirty="0"/>
              <a:t>Need to be verified</a:t>
            </a:r>
          </a:p>
          <a:p>
            <a:pPr lvl="1"/>
            <a:r>
              <a:rPr lang="en-US" dirty="0"/>
              <a:t>Offsite storage, but be careful about security</a:t>
            </a:r>
          </a:p>
          <a:p>
            <a:endParaRPr lang="en-US" dirty="0"/>
          </a:p>
        </p:txBody>
      </p:sp>
      <p:sp>
        <p:nvSpPr>
          <p:cNvPr id="2" name="Title 1"/>
          <p:cNvSpPr>
            <a:spLocks noGrp="1"/>
          </p:cNvSpPr>
          <p:nvPr>
            <p:ph type="title"/>
          </p:nvPr>
        </p:nvSpPr>
        <p:spPr/>
        <p:txBody>
          <a:bodyPr/>
          <a:lstStyle/>
          <a:p>
            <a:r>
              <a:rPr lang="en-US" dirty="0"/>
              <a:t>Steps CAHs Should Take</a:t>
            </a:r>
          </a:p>
        </p:txBody>
      </p:sp>
    </p:spTree>
    <p:extLst>
      <p:ext uri="{BB962C8B-B14F-4D97-AF65-F5344CB8AC3E}">
        <p14:creationId xmlns:p14="http://schemas.microsoft.com/office/powerpoint/2010/main" val="783327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13</a:t>
            </a:fld>
            <a:endParaRPr lang="en-US" dirty="0"/>
          </a:p>
        </p:txBody>
      </p:sp>
      <p:sp>
        <p:nvSpPr>
          <p:cNvPr id="3" name="Text Placeholder 2"/>
          <p:cNvSpPr>
            <a:spLocks noGrp="1"/>
          </p:cNvSpPr>
          <p:nvPr>
            <p:ph type="body" sz="quarter" idx="13"/>
          </p:nvPr>
        </p:nvSpPr>
        <p:spPr>
          <a:xfrm>
            <a:off x="457200" y="1142999"/>
            <a:ext cx="8229600" cy="5148385"/>
          </a:xfrm>
        </p:spPr>
        <p:txBody>
          <a:bodyPr>
            <a:normAutofit fontScale="70000" lnSpcReduction="20000"/>
          </a:bodyPr>
          <a:lstStyle/>
          <a:p>
            <a:r>
              <a:rPr lang="en-US" sz="3400" dirty="0"/>
              <a:t>Install and maintain anti-malware software</a:t>
            </a:r>
          </a:p>
          <a:p>
            <a:pPr lvl="1"/>
            <a:r>
              <a:rPr lang="en-US" sz="3400" dirty="0"/>
              <a:t>Centrally managed is best</a:t>
            </a:r>
          </a:p>
          <a:p>
            <a:pPr lvl="1">
              <a:lnSpc>
                <a:spcPct val="124000"/>
              </a:lnSpc>
            </a:pPr>
            <a:r>
              <a:rPr lang="en-US" sz="3400" dirty="0"/>
              <a:t>Include Windows Servers, but work with your electronic health record (EHR) vendor</a:t>
            </a:r>
          </a:p>
          <a:p>
            <a:r>
              <a:rPr lang="en-US" sz="3400" dirty="0"/>
              <a:t>Keep Windows and browser software up to date</a:t>
            </a:r>
          </a:p>
          <a:p>
            <a:r>
              <a:rPr lang="en-US" sz="3400" dirty="0"/>
              <a:t>Sound firewall practices</a:t>
            </a:r>
          </a:p>
          <a:p>
            <a:r>
              <a:rPr lang="en-US" sz="3400" dirty="0"/>
              <a:t>Have good downtime procedures and test them</a:t>
            </a:r>
          </a:p>
          <a:p>
            <a:r>
              <a:rPr lang="en-US" sz="3400" b="1" dirty="0"/>
              <a:t>Train staff on smart browsing!</a:t>
            </a:r>
          </a:p>
          <a:p>
            <a:endParaRPr lang="en-US" sz="3400" b="1" dirty="0"/>
          </a:p>
          <a:p>
            <a:pPr marL="0" indent="0">
              <a:buNone/>
            </a:pPr>
            <a:r>
              <a:rPr lang="en-US" sz="3400" b="1" dirty="0"/>
              <a:t>These are all fundamental IT responsibilities that can be a luxury for small IT departments!</a:t>
            </a:r>
          </a:p>
          <a:p>
            <a:endParaRPr lang="en-US" dirty="0"/>
          </a:p>
        </p:txBody>
      </p:sp>
      <p:sp>
        <p:nvSpPr>
          <p:cNvPr id="2" name="Title 1"/>
          <p:cNvSpPr>
            <a:spLocks noGrp="1"/>
          </p:cNvSpPr>
          <p:nvPr>
            <p:ph type="title"/>
          </p:nvPr>
        </p:nvSpPr>
        <p:spPr/>
        <p:txBody>
          <a:bodyPr/>
          <a:lstStyle/>
          <a:p>
            <a:r>
              <a:rPr lang="en-US" dirty="0"/>
              <a:t>Steps CAHs Should Take</a:t>
            </a:r>
          </a:p>
        </p:txBody>
      </p:sp>
    </p:spTree>
    <p:extLst>
      <p:ext uri="{BB962C8B-B14F-4D97-AF65-F5344CB8AC3E}">
        <p14:creationId xmlns:p14="http://schemas.microsoft.com/office/powerpoint/2010/main" val="274442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14</a:t>
            </a:fld>
            <a:endParaRPr lang="en-US" dirty="0"/>
          </a:p>
        </p:txBody>
      </p:sp>
      <p:sp>
        <p:nvSpPr>
          <p:cNvPr id="3" name="Text Placeholder 2"/>
          <p:cNvSpPr>
            <a:spLocks noGrp="1"/>
          </p:cNvSpPr>
          <p:nvPr>
            <p:ph type="body" sz="quarter" idx="13"/>
          </p:nvPr>
        </p:nvSpPr>
        <p:spPr/>
        <p:txBody>
          <a:bodyPr>
            <a:normAutofit lnSpcReduction="10000"/>
          </a:bodyPr>
          <a:lstStyle/>
          <a:p>
            <a:r>
              <a:rPr lang="en-US" dirty="0"/>
              <a:t>Complex IT systems</a:t>
            </a:r>
          </a:p>
          <a:p>
            <a:r>
              <a:rPr lang="en-US" dirty="0"/>
              <a:t>50-200 computers</a:t>
            </a:r>
          </a:p>
          <a:p>
            <a:r>
              <a:rPr lang="en-US" dirty="0"/>
              <a:t>Limited IT staff</a:t>
            </a:r>
          </a:p>
          <a:p>
            <a:r>
              <a:rPr lang="en-US" dirty="0"/>
              <a:t>Massive vulnerability to malware!</a:t>
            </a:r>
          </a:p>
          <a:p>
            <a:r>
              <a:rPr lang="en-US" b="1" dirty="0"/>
              <a:t>Need to rely on quality third party vendors</a:t>
            </a:r>
          </a:p>
          <a:p>
            <a:pPr lvl="1"/>
            <a:r>
              <a:rPr lang="en-US" dirty="0"/>
              <a:t>Antivirus</a:t>
            </a:r>
          </a:p>
          <a:p>
            <a:pPr lvl="1"/>
            <a:r>
              <a:rPr lang="en-US" dirty="0"/>
              <a:t>Backups</a:t>
            </a:r>
          </a:p>
          <a:p>
            <a:pPr lvl="1"/>
            <a:r>
              <a:rPr lang="en-US" dirty="0"/>
              <a:t>Firewall</a:t>
            </a:r>
          </a:p>
          <a:p>
            <a:pPr lvl="1"/>
            <a:r>
              <a:rPr lang="en-US" dirty="0"/>
              <a:t>PC management</a:t>
            </a:r>
          </a:p>
        </p:txBody>
      </p:sp>
      <p:sp>
        <p:nvSpPr>
          <p:cNvPr id="2" name="Title 1"/>
          <p:cNvSpPr>
            <a:spLocks noGrp="1"/>
          </p:cNvSpPr>
          <p:nvPr>
            <p:ph type="title"/>
          </p:nvPr>
        </p:nvSpPr>
        <p:spPr/>
        <p:txBody>
          <a:bodyPr/>
          <a:lstStyle/>
          <a:p>
            <a:r>
              <a:rPr lang="en-US" dirty="0"/>
              <a:t>The CAH Dilemma</a:t>
            </a:r>
          </a:p>
        </p:txBody>
      </p:sp>
    </p:spTree>
    <p:extLst>
      <p:ext uri="{BB962C8B-B14F-4D97-AF65-F5344CB8AC3E}">
        <p14:creationId xmlns:p14="http://schemas.microsoft.com/office/powerpoint/2010/main" val="2132168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15</a:t>
            </a:fld>
            <a:endParaRPr lang="en-US" dirty="0"/>
          </a:p>
        </p:txBody>
      </p:sp>
      <p:sp>
        <p:nvSpPr>
          <p:cNvPr id="3" name="Text Placeholder 2"/>
          <p:cNvSpPr>
            <a:spLocks noGrp="1"/>
          </p:cNvSpPr>
          <p:nvPr>
            <p:ph type="body" sz="quarter" idx="13"/>
          </p:nvPr>
        </p:nvSpPr>
        <p:spPr/>
        <p:txBody>
          <a:bodyPr>
            <a:normAutofit fontScale="92500"/>
          </a:bodyPr>
          <a:lstStyle/>
          <a:p>
            <a:r>
              <a:rPr lang="en-US" dirty="0"/>
              <a:t>Before you can react, you need to be able to identify that there was an event!</a:t>
            </a:r>
          </a:p>
          <a:p>
            <a:pPr lvl="1"/>
            <a:r>
              <a:rPr lang="en-US" dirty="0"/>
              <a:t>System monitoring</a:t>
            </a:r>
          </a:p>
          <a:p>
            <a:pPr lvl="1"/>
            <a:r>
              <a:rPr lang="en-US" dirty="0"/>
              <a:t>Notifications from antivirus software</a:t>
            </a:r>
          </a:p>
          <a:p>
            <a:pPr lvl="1"/>
            <a:r>
              <a:rPr lang="en-US" dirty="0"/>
              <a:t>Firewall notifications</a:t>
            </a:r>
          </a:p>
          <a:p>
            <a:pPr lvl="1"/>
            <a:r>
              <a:rPr lang="en-US" dirty="0"/>
              <a:t>End-user notification</a:t>
            </a:r>
          </a:p>
          <a:p>
            <a:r>
              <a:rPr lang="en-US" dirty="0"/>
              <a:t>Assemble the right team, quickly</a:t>
            </a:r>
          </a:p>
          <a:p>
            <a:pPr lvl="1"/>
            <a:r>
              <a:rPr lang="en-US" dirty="0"/>
              <a:t>May require outside expertise</a:t>
            </a:r>
          </a:p>
          <a:p>
            <a:r>
              <a:rPr lang="en-US" dirty="0"/>
              <a:t>If it is a propagating malware (virus, worm, etc.) then consider ways to stop the propagation</a:t>
            </a:r>
          </a:p>
          <a:p>
            <a:endParaRPr lang="en-US" dirty="0"/>
          </a:p>
        </p:txBody>
      </p:sp>
      <p:sp>
        <p:nvSpPr>
          <p:cNvPr id="2" name="Title 1"/>
          <p:cNvSpPr>
            <a:spLocks noGrp="1"/>
          </p:cNvSpPr>
          <p:nvPr>
            <p:ph type="title"/>
          </p:nvPr>
        </p:nvSpPr>
        <p:spPr/>
        <p:txBody>
          <a:bodyPr/>
          <a:lstStyle/>
          <a:p>
            <a:r>
              <a:rPr lang="en-US" dirty="0"/>
              <a:t>How to React to a Cyber Event</a:t>
            </a:r>
          </a:p>
        </p:txBody>
      </p:sp>
    </p:spTree>
    <p:extLst>
      <p:ext uri="{BB962C8B-B14F-4D97-AF65-F5344CB8AC3E}">
        <p14:creationId xmlns:p14="http://schemas.microsoft.com/office/powerpoint/2010/main" val="268683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16</a:t>
            </a:fld>
            <a:endParaRPr lang="en-US" dirty="0"/>
          </a:p>
        </p:txBody>
      </p:sp>
      <p:sp>
        <p:nvSpPr>
          <p:cNvPr id="3" name="Text Placeholder 2"/>
          <p:cNvSpPr>
            <a:spLocks noGrp="1"/>
          </p:cNvSpPr>
          <p:nvPr>
            <p:ph type="body" sz="quarter" idx="13"/>
          </p:nvPr>
        </p:nvSpPr>
        <p:spPr>
          <a:xfrm>
            <a:off x="457200" y="1142999"/>
            <a:ext cx="8229600" cy="5223399"/>
          </a:xfrm>
        </p:spPr>
        <p:txBody>
          <a:bodyPr>
            <a:normAutofit fontScale="92500"/>
          </a:bodyPr>
          <a:lstStyle/>
          <a:p>
            <a:r>
              <a:rPr lang="en-US" dirty="0"/>
              <a:t>Gather as much information as possible</a:t>
            </a:r>
          </a:p>
          <a:p>
            <a:pPr lvl="1"/>
            <a:r>
              <a:rPr lang="en-US" dirty="0"/>
              <a:t>Log files and backups need to be preserved</a:t>
            </a:r>
          </a:p>
          <a:p>
            <a:r>
              <a:rPr lang="en-US" dirty="0"/>
              <a:t>Determine whether PHI was acquired</a:t>
            </a:r>
          </a:p>
          <a:p>
            <a:pPr lvl="1"/>
            <a:r>
              <a:rPr lang="en-US" dirty="0"/>
              <a:t>How many patient records?</a:t>
            </a:r>
          </a:p>
          <a:p>
            <a:pPr lvl="1"/>
            <a:r>
              <a:rPr lang="en-US" dirty="0"/>
              <a:t>What specific information?</a:t>
            </a:r>
          </a:p>
          <a:p>
            <a:pPr>
              <a:lnSpc>
                <a:spcPct val="114000"/>
              </a:lnSpc>
            </a:pPr>
            <a:r>
              <a:rPr lang="en-US" dirty="0"/>
              <a:t>If the event is ransomware, then notification of law enforcement, local and FBI, as well as OCR is recommended</a:t>
            </a:r>
          </a:p>
          <a:p>
            <a:pPr lvl="1"/>
            <a:r>
              <a:rPr lang="en-US" dirty="0"/>
              <a:t>See CMS Fact Sheet: Ransomware and HIPAA: </a:t>
            </a:r>
            <a:r>
              <a:rPr lang="en-US" dirty="0">
                <a:hlinkClick r:id="rId2"/>
              </a:rPr>
              <a:t>https://www.hhs.gov/sites/default/files/RansomwareFactSheet.pdf</a:t>
            </a:r>
            <a:endParaRPr lang="en-US" dirty="0"/>
          </a:p>
          <a:p>
            <a:endParaRPr lang="en-US" dirty="0"/>
          </a:p>
        </p:txBody>
      </p:sp>
      <p:sp>
        <p:nvSpPr>
          <p:cNvPr id="2" name="Title 1"/>
          <p:cNvSpPr>
            <a:spLocks noGrp="1"/>
          </p:cNvSpPr>
          <p:nvPr>
            <p:ph type="title"/>
          </p:nvPr>
        </p:nvSpPr>
        <p:spPr/>
        <p:txBody>
          <a:bodyPr/>
          <a:lstStyle/>
          <a:p>
            <a:r>
              <a:rPr lang="en-US" dirty="0"/>
              <a:t>How to React to a Cyber Event</a:t>
            </a:r>
          </a:p>
        </p:txBody>
      </p:sp>
    </p:spTree>
    <p:extLst>
      <p:ext uri="{BB962C8B-B14F-4D97-AF65-F5344CB8AC3E}">
        <p14:creationId xmlns:p14="http://schemas.microsoft.com/office/powerpoint/2010/main" val="128237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17</a:t>
            </a:fld>
            <a:endParaRPr lang="en-US" dirty="0"/>
          </a:p>
        </p:txBody>
      </p:sp>
      <p:sp>
        <p:nvSpPr>
          <p:cNvPr id="3" name="Text Placeholder 2"/>
          <p:cNvSpPr>
            <a:spLocks noGrp="1"/>
          </p:cNvSpPr>
          <p:nvPr>
            <p:ph type="body" sz="quarter" idx="13"/>
          </p:nvPr>
        </p:nvSpPr>
        <p:spPr>
          <a:xfrm>
            <a:off x="457200" y="1142999"/>
            <a:ext cx="8229600" cy="5015523"/>
          </a:xfrm>
        </p:spPr>
        <p:txBody>
          <a:bodyPr/>
          <a:lstStyle/>
          <a:p>
            <a:pPr>
              <a:lnSpc>
                <a:spcPct val="114000"/>
              </a:lnSpc>
            </a:pPr>
            <a:r>
              <a:rPr lang="en-US" dirty="0"/>
              <a:t>Even if you pay, there is no guarantee that you will get the data back</a:t>
            </a:r>
          </a:p>
          <a:p>
            <a:pPr lvl="1">
              <a:lnSpc>
                <a:spcPct val="114000"/>
              </a:lnSpc>
            </a:pPr>
            <a:r>
              <a:rPr lang="en-US" dirty="0"/>
              <a:t>You are still required to follow breach notification rule</a:t>
            </a:r>
          </a:p>
          <a:p>
            <a:pPr>
              <a:lnSpc>
                <a:spcPct val="114000"/>
              </a:lnSpc>
            </a:pPr>
            <a:r>
              <a:rPr lang="en-US" dirty="0"/>
              <a:t>Restore of files could take a significantly long time, depending on the size of the data</a:t>
            </a:r>
          </a:p>
          <a:p>
            <a:pPr>
              <a:lnSpc>
                <a:spcPct val="114000"/>
              </a:lnSpc>
            </a:pPr>
            <a:r>
              <a:rPr lang="en-US" dirty="0"/>
              <a:t>In many cases the payment is much less than the cost of lost revenue and possible patient safety concerns</a:t>
            </a:r>
          </a:p>
          <a:p>
            <a:endParaRPr lang="en-US" dirty="0"/>
          </a:p>
        </p:txBody>
      </p:sp>
      <p:sp>
        <p:nvSpPr>
          <p:cNvPr id="2" name="Title 1"/>
          <p:cNvSpPr>
            <a:spLocks noGrp="1"/>
          </p:cNvSpPr>
          <p:nvPr>
            <p:ph type="title"/>
          </p:nvPr>
        </p:nvSpPr>
        <p:spPr/>
        <p:txBody>
          <a:bodyPr/>
          <a:lstStyle/>
          <a:p>
            <a:r>
              <a:rPr lang="en-US" dirty="0"/>
              <a:t>Do You Pay or Not?</a:t>
            </a:r>
          </a:p>
        </p:txBody>
      </p:sp>
    </p:spTree>
    <p:extLst>
      <p:ext uri="{BB962C8B-B14F-4D97-AF65-F5344CB8AC3E}">
        <p14:creationId xmlns:p14="http://schemas.microsoft.com/office/powerpoint/2010/main" val="13348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18</a:t>
            </a:fld>
            <a:endParaRPr lang="en-US" dirty="0"/>
          </a:p>
        </p:txBody>
      </p:sp>
      <p:sp>
        <p:nvSpPr>
          <p:cNvPr id="3" name="Text Placeholder 2"/>
          <p:cNvSpPr>
            <a:spLocks noGrp="1"/>
          </p:cNvSpPr>
          <p:nvPr>
            <p:ph type="body" sz="quarter" idx="13"/>
          </p:nvPr>
        </p:nvSpPr>
        <p:spPr>
          <a:xfrm>
            <a:off x="457200" y="1142999"/>
            <a:ext cx="8229600" cy="5140569"/>
          </a:xfrm>
        </p:spPr>
        <p:txBody>
          <a:bodyPr>
            <a:normAutofit/>
          </a:bodyPr>
          <a:lstStyle/>
          <a:p>
            <a:r>
              <a:rPr lang="en-US" dirty="0"/>
              <a:t>Malware will continue to be a threat</a:t>
            </a:r>
          </a:p>
          <a:p>
            <a:r>
              <a:rPr lang="en-US" dirty="0"/>
              <a:t>Protecting your facility requires more than good antivirus software</a:t>
            </a:r>
          </a:p>
          <a:p>
            <a:pPr>
              <a:lnSpc>
                <a:spcPct val="114000"/>
              </a:lnSpc>
            </a:pPr>
            <a:r>
              <a:rPr lang="en-US" dirty="0"/>
              <a:t>Good IT practices, including well-tested backups, antivirus software, firewalls, and system monitoring are critical</a:t>
            </a:r>
          </a:p>
          <a:p>
            <a:pPr>
              <a:lnSpc>
                <a:spcPct val="114000"/>
              </a:lnSpc>
            </a:pPr>
            <a:r>
              <a:rPr lang="en-US" dirty="0"/>
              <a:t>End-user training can prevent most malware from spreading</a:t>
            </a:r>
          </a:p>
          <a:p>
            <a:pPr>
              <a:lnSpc>
                <a:spcPct val="114000"/>
              </a:lnSpc>
            </a:pPr>
            <a:r>
              <a:rPr lang="en-US" dirty="0"/>
              <a:t>Most CAHs will need help from outside vendors that do not need to be local</a:t>
            </a:r>
          </a:p>
          <a:p>
            <a:endParaRPr lang="en-US" dirty="0"/>
          </a:p>
        </p:txBody>
      </p:sp>
      <p:sp>
        <p:nvSpPr>
          <p:cNvPr id="2" name="Title 1"/>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674828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4"/>
          </p:nvPr>
        </p:nvSpPr>
        <p:spPr/>
        <p:txBody>
          <a:bodyPr/>
          <a:lstStyle/>
          <a:p>
            <a:fld id="{F537A975-91C0-4859-B923-C2532CBFCE1A}" type="slidenum">
              <a:rPr lang="en-US" smtClean="0"/>
              <a:pPr/>
              <a:t>19</a:t>
            </a:fld>
            <a:endParaRPr lang="en-US" dirty="0"/>
          </a:p>
        </p:txBody>
      </p:sp>
      <p:sp>
        <p:nvSpPr>
          <p:cNvPr id="6" name="Text Placeholder 5"/>
          <p:cNvSpPr>
            <a:spLocks noGrp="1"/>
          </p:cNvSpPr>
          <p:nvPr>
            <p:ph type="body" sz="quarter" idx="13"/>
          </p:nvPr>
        </p:nvSpPr>
        <p:spPr/>
        <p:txBody>
          <a:bodyPr>
            <a:normAutofit lnSpcReduction="10000"/>
          </a:bodyPr>
          <a:lstStyle/>
          <a:p>
            <a:r>
              <a:rPr lang="en-US" dirty="0">
                <a:hlinkClick r:id="rId2"/>
              </a:rPr>
              <a:t>jwivoda@ruralcenter.org</a:t>
            </a:r>
            <a:r>
              <a:rPr lang="en-US" dirty="0"/>
              <a:t> </a:t>
            </a:r>
          </a:p>
        </p:txBody>
      </p:sp>
      <p:sp>
        <p:nvSpPr>
          <p:cNvPr id="5" name="Text Placeholder 4"/>
          <p:cNvSpPr>
            <a:spLocks noGrp="1"/>
          </p:cNvSpPr>
          <p:nvPr>
            <p:ph type="body" sz="quarter" idx="12"/>
          </p:nvPr>
        </p:nvSpPr>
        <p:spPr/>
        <p:txBody>
          <a:bodyPr/>
          <a:lstStyle/>
          <a:p>
            <a:r>
              <a:rPr lang="en-US" dirty="0"/>
              <a:t>(218) 262-9100</a:t>
            </a:r>
          </a:p>
        </p:txBody>
      </p:sp>
      <p:sp>
        <p:nvSpPr>
          <p:cNvPr id="4" name="Text Placeholder 3"/>
          <p:cNvSpPr>
            <a:spLocks noGrp="1"/>
          </p:cNvSpPr>
          <p:nvPr>
            <p:ph type="body" sz="quarter" idx="11"/>
          </p:nvPr>
        </p:nvSpPr>
        <p:spPr/>
        <p:txBody>
          <a:bodyPr/>
          <a:lstStyle/>
          <a:p>
            <a:r>
              <a:rPr lang="en-US" dirty="0"/>
              <a:t>CIO &amp; HIT Consultant</a:t>
            </a:r>
          </a:p>
        </p:txBody>
      </p:sp>
      <p:sp>
        <p:nvSpPr>
          <p:cNvPr id="3" name="Text Placeholder 2"/>
          <p:cNvSpPr>
            <a:spLocks noGrp="1"/>
          </p:cNvSpPr>
          <p:nvPr>
            <p:ph type="body" sz="quarter" idx="10"/>
          </p:nvPr>
        </p:nvSpPr>
        <p:spPr/>
        <p:txBody>
          <a:bodyPr/>
          <a:lstStyle/>
          <a:p>
            <a:r>
              <a:rPr lang="en-US" dirty="0"/>
              <a:t>Joe Wivoda</a:t>
            </a:r>
          </a:p>
        </p:txBody>
      </p:sp>
      <p:sp>
        <p:nvSpPr>
          <p:cNvPr id="2" name="Title 1" hidden="1"/>
          <p:cNvSpPr>
            <a:spLocks noGrp="1"/>
          </p:cNvSpPr>
          <p:nvPr>
            <p:ph type="title"/>
          </p:nvPr>
        </p:nvSpPr>
        <p:spPr/>
        <p:txBody>
          <a:bodyPr/>
          <a:lstStyle/>
          <a:p>
            <a:endParaRPr lang="en-US"/>
          </a:p>
        </p:txBody>
      </p:sp>
    </p:spTree>
    <p:extLst>
      <p:ext uri="{BB962C8B-B14F-4D97-AF65-F5344CB8AC3E}">
        <p14:creationId xmlns:p14="http://schemas.microsoft.com/office/powerpoint/2010/main" val="371038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537A975-91C0-4859-B923-C2532CBFCE1A}" type="slidenum">
              <a:rPr lang="en-US" smtClean="0"/>
              <a:pPr/>
              <a:t>2</a:t>
            </a:fld>
            <a:endParaRPr lang="en-US" dirty="0"/>
          </a:p>
        </p:txBody>
      </p:sp>
      <p:sp>
        <p:nvSpPr>
          <p:cNvPr id="2" name="Title 1"/>
          <p:cNvSpPr>
            <a:spLocks noGrp="1"/>
          </p:cNvSpPr>
          <p:nvPr>
            <p:ph type="title"/>
          </p:nvPr>
        </p:nvSpPr>
        <p:spPr/>
        <p:txBody>
          <a:bodyPr/>
          <a:lstStyle/>
          <a:p>
            <a:r>
              <a:rPr lang="en-US" dirty="0" smtClean="0"/>
              <a:t>The Center’s Purpose</a:t>
            </a:r>
            <a:endParaRPr lang="en-US" dirty="0"/>
          </a:p>
        </p:txBody>
      </p:sp>
    </p:spTree>
    <p:extLst>
      <p:ext uri="{BB962C8B-B14F-4D97-AF65-F5344CB8AC3E}">
        <p14:creationId xmlns:p14="http://schemas.microsoft.com/office/powerpoint/2010/main" val="92735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3</a:t>
            </a:fld>
            <a:endParaRPr lang="en-US" dirty="0"/>
          </a:p>
        </p:txBody>
      </p:sp>
      <p:sp>
        <p:nvSpPr>
          <p:cNvPr id="3" name="Text Placeholder 2"/>
          <p:cNvSpPr>
            <a:spLocks noGrp="1"/>
          </p:cNvSpPr>
          <p:nvPr>
            <p:ph type="body" sz="quarter" idx="13"/>
          </p:nvPr>
        </p:nvSpPr>
        <p:spPr>
          <a:xfrm>
            <a:off x="457200" y="1143000"/>
            <a:ext cx="8229600" cy="5132754"/>
          </a:xfrm>
        </p:spPr>
        <p:txBody>
          <a:bodyPr>
            <a:normAutofit fontScale="92500" lnSpcReduction="10000"/>
          </a:bodyPr>
          <a:lstStyle/>
          <a:p>
            <a:r>
              <a:rPr lang="en-US" dirty="0"/>
              <a:t>According to HHS Office of Civil Rights (OCR), as of September 2016:</a:t>
            </a:r>
          </a:p>
          <a:p>
            <a:pPr lvl="1">
              <a:lnSpc>
                <a:spcPct val="124000"/>
              </a:lnSpc>
            </a:pPr>
            <a:r>
              <a:rPr lang="en-US" dirty="0"/>
              <a:t>168,320,984 patient names have been REPORTED to have been breached</a:t>
            </a:r>
          </a:p>
          <a:p>
            <a:pPr lvl="1">
              <a:lnSpc>
                <a:spcPct val="124000"/>
              </a:lnSpc>
            </a:pPr>
            <a:r>
              <a:rPr lang="en-US" dirty="0"/>
              <a:t>126,000,000 of those breaches are reported as having either hacking or other IT issue being a factor</a:t>
            </a:r>
          </a:p>
          <a:p>
            <a:r>
              <a:rPr lang="en-US" dirty="0"/>
              <a:t>Medical records are incredibly valuable!</a:t>
            </a:r>
          </a:p>
          <a:p>
            <a:pPr lvl="1"/>
            <a:r>
              <a:rPr lang="en-US" dirty="0"/>
              <a:t>Credit Card number: &lt; $5</a:t>
            </a:r>
          </a:p>
          <a:p>
            <a:pPr lvl="1"/>
            <a:r>
              <a:rPr lang="en-US" dirty="0"/>
              <a:t>Social Security Number: &lt;$20</a:t>
            </a:r>
          </a:p>
          <a:p>
            <a:pPr lvl="1"/>
            <a:r>
              <a:rPr lang="en-US" dirty="0"/>
              <a:t>Medical Record: Between $100-$1,300</a:t>
            </a:r>
          </a:p>
          <a:p>
            <a:endParaRPr lang="en-US" dirty="0"/>
          </a:p>
        </p:txBody>
      </p:sp>
      <p:sp>
        <p:nvSpPr>
          <p:cNvPr id="2" name="Title 1"/>
          <p:cNvSpPr>
            <a:spLocks noGrp="1"/>
          </p:cNvSpPr>
          <p:nvPr>
            <p:ph type="title"/>
          </p:nvPr>
        </p:nvSpPr>
        <p:spPr/>
        <p:txBody>
          <a:bodyPr/>
          <a:lstStyle/>
          <a:p>
            <a:r>
              <a:rPr lang="en-US" dirty="0"/>
              <a:t>Why is this Important?</a:t>
            </a:r>
          </a:p>
        </p:txBody>
      </p:sp>
    </p:spTree>
    <p:extLst>
      <p:ext uri="{BB962C8B-B14F-4D97-AF65-F5344CB8AC3E}">
        <p14:creationId xmlns:p14="http://schemas.microsoft.com/office/powerpoint/2010/main" val="398727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4</a:t>
            </a:fld>
            <a:endParaRPr lang="en-US" dirty="0"/>
          </a:p>
        </p:txBody>
      </p:sp>
      <p:sp>
        <p:nvSpPr>
          <p:cNvPr id="3" name="Text Placeholder 2"/>
          <p:cNvSpPr>
            <a:spLocks noGrp="1"/>
          </p:cNvSpPr>
          <p:nvPr>
            <p:ph type="body" sz="quarter" idx="13"/>
          </p:nvPr>
        </p:nvSpPr>
        <p:spPr/>
        <p:txBody>
          <a:bodyPr>
            <a:normAutofit fontScale="92500"/>
          </a:bodyPr>
          <a:lstStyle/>
          <a:p>
            <a:r>
              <a:rPr lang="en-US" dirty="0"/>
              <a:t>Understand the types of cyber threats that exist today</a:t>
            </a:r>
          </a:p>
          <a:p>
            <a:r>
              <a:rPr lang="en-US" dirty="0"/>
              <a:t>Review the </a:t>
            </a:r>
            <a:r>
              <a:rPr lang="en-US" dirty="0" smtClean="0"/>
              <a:t>mechanisms that </a:t>
            </a:r>
            <a:r>
              <a:rPr lang="en-US" dirty="0"/>
              <a:t>malware </a:t>
            </a:r>
            <a:r>
              <a:rPr lang="en-US" dirty="0" smtClean="0"/>
              <a:t>commonly use to infect computers</a:t>
            </a:r>
            <a:endParaRPr lang="en-US" dirty="0"/>
          </a:p>
          <a:p>
            <a:r>
              <a:rPr lang="en-US" dirty="0"/>
              <a:t>Discuss the consequences of a malware attack</a:t>
            </a:r>
          </a:p>
          <a:p>
            <a:r>
              <a:rPr lang="en-US" dirty="0"/>
              <a:t>Present some </a:t>
            </a:r>
            <a:r>
              <a:rPr lang="en-US" dirty="0" smtClean="0"/>
              <a:t>steps that </a:t>
            </a:r>
            <a:r>
              <a:rPr lang="en-US" dirty="0"/>
              <a:t>critical access hospitals (CAHs) can </a:t>
            </a:r>
            <a:r>
              <a:rPr lang="en-US" dirty="0" smtClean="0"/>
              <a:t>take to </a:t>
            </a:r>
            <a:r>
              <a:rPr lang="en-US" dirty="0"/>
              <a:t>reduce the risk</a:t>
            </a:r>
          </a:p>
          <a:p>
            <a:r>
              <a:rPr lang="en-US" dirty="0"/>
              <a:t>Discuss how to respond to a malware incident</a:t>
            </a:r>
          </a:p>
          <a:p>
            <a:r>
              <a:rPr lang="en-US" dirty="0"/>
              <a:t>Discuss a particular type of malware, “Ransomware” and the unique threat it presents</a:t>
            </a:r>
          </a:p>
          <a:p>
            <a:endParaRPr lang="en-US" dirty="0"/>
          </a:p>
        </p:txBody>
      </p:sp>
      <p:sp>
        <p:nvSpPr>
          <p:cNvPr id="2" name="Title 1"/>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62510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5</a:t>
            </a:fld>
            <a:endParaRPr lang="en-US" dirty="0"/>
          </a:p>
        </p:txBody>
      </p:sp>
      <p:sp>
        <p:nvSpPr>
          <p:cNvPr id="3" name="Text Placeholder 2"/>
          <p:cNvSpPr>
            <a:spLocks noGrp="1"/>
          </p:cNvSpPr>
          <p:nvPr>
            <p:ph type="body" sz="quarter" idx="13"/>
          </p:nvPr>
        </p:nvSpPr>
        <p:spPr/>
        <p:txBody>
          <a:bodyPr/>
          <a:lstStyle/>
          <a:p>
            <a:r>
              <a:rPr lang="en-US" dirty="0"/>
              <a:t>Viruses: Infects files and seeks to replicate itself</a:t>
            </a:r>
          </a:p>
          <a:p>
            <a:r>
              <a:rPr lang="en-US" dirty="0"/>
              <a:t>Worms: Standalone malware that replicates itself</a:t>
            </a:r>
          </a:p>
          <a:p>
            <a:r>
              <a:rPr lang="en-US" dirty="0"/>
              <a:t>Trojan Horses: Misleads users of its true intent</a:t>
            </a:r>
          </a:p>
          <a:p>
            <a:r>
              <a:rPr lang="en-US" dirty="0"/>
              <a:t>Spyware: Tracking software, without consumers knowledge</a:t>
            </a:r>
          </a:p>
          <a:p>
            <a:endParaRPr lang="en-US" dirty="0"/>
          </a:p>
        </p:txBody>
      </p:sp>
      <p:sp>
        <p:nvSpPr>
          <p:cNvPr id="2" name="Title 1"/>
          <p:cNvSpPr>
            <a:spLocks noGrp="1"/>
          </p:cNvSpPr>
          <p:nvPr>
            <p:ph type="title"/>
          </p:nvPr>
        </p:nvSpPr>
        <p:spPr/>
        <p:txBody>
          <a:bodyPr/>
          <a:lstStyle/>
          <a:p>
            <a:r>
              <a:rPr lang="en-US" dirty="0"/>
              <a:t>Threat Landscape</a:t>
            </a:r>
          </a:p>
        </p:txBody>
      </p:sp>
    </p:spTree>
    <p:extLst>
      <p:ext uri="{BB962C8B-B14F-4D97-AF65-F5344CB8AC3E}">
        <p14:creationId xmlns:p14="http://schemas.microsoft.com/office/powerpoint/2010/main" val="190332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6</a:t>
            </a:fld>
            <a:endParaRPr lang="en-US" dirty="0"/>
          </a:p>
        </p:txBody>
      </p:sp>
      <p:sp>
        <p:nvSpPr>
          <p:cNvPr id="3" name="Text Placeholder 2"/>
          <p:cNvSpPr>
            <a:spLocks noGrp="1"/>
          </p:cNvSpPr>
          <p:nvPr>
            <p:ph type="body" sz="quarter" idx="13"/>
          </p:nvPr>
        </p:nvSpPr>
        <p:spPr/>
        <p:txBody>
          <a:bodyPr/>
          <a:lstStyle/>
          <a:p>
            <a:r>
              <a:rPr lang="en-US" dirty="0"/>
              <a:t>Adware: Software that delivers advertising, often unwanted</a:t>
            </a:r>
          </a:p>
          <a:p>
            <a:r>
              <a:rPr lang="en-US" dirty="0"/>
              <a:t>Scareware: Malicious software that uses social engineering to scare you into doing something</a:t>
            </a:r>
          </a:p>
          <a:p>
            <a:r>
              <a:rPr lang="en-US" dirty="0"/>
              <a:t>Ransomware: Software that holds your data hostage, usually with encryption technology</a:t>
            </a:r>
          </a:p>
          <a:p>
            <a:endParaRPr lang="en-US" dirty="0"/>
          </a:p>
        </p:txBody>
      </p:sp>
      <p:sp>
        <p:nvSpPr>
          <p:cNvPr id="2" name="Title 1"/>
          <p:cNvSpPr>
            <a:spLocks noGrp="1"/>
          </p:cNvSpPr>
          <p:nvPr>
            <p:ph type="title"/>
          </p:nvPr>
        </p:nvSpPr>
        <p:spPr/>
        <p:txBody>
          <a:bodyPr/>
          <a:lstStyle/>
          <a:p>
            <a:r>
              <a:rPr lang="en-US" dirty="0"/>
              <a:t>Threat Landscape</a:t>
            </a:r>
          </a:p>
        </p:txBody>
      </p:sp>
    </p:spTree>
    <p:extLst>
      <p:ext uri="{BB962C8B-B14F-4D97-AF65-F5344CB8AC3E}">
        <p14:creationId xmlns:p14="http://schemas.microsoft.com/office/powerpoint/2010/main" val="106602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7</a:t>
            </a:fld>
            <a:endParaRPr lang="en-US" dirty="0"/>
          </a:p>
        </p:txBody>
      </p:sp>
      <p:sp>
        <p:nvSpPr>
          <p:cNvPr id="3" name="Text Placeholder 2"/>
          <p:cNvSpPr>
            <a:spLocks noGrp="1"/>
          </p:cNvSpPr>
          <p:nvPr>
            <p:ph type="body" sz="quarter" idx="13"/>
          </p:nvPr>
        </p:nvSpPr>
        <p:spPr>
          <a:xfrm>
            <a:off x="457200" y="1143000"/>
            <a:ext cx="8229600" cy="5281246"/>
          </a:xfrm>
        </p:spPr>
        <p:txBody>
          <a:bodyPr>
            <a:normAutofit fontScale="92500" lnSpcReduction="20000"/>
          </a:bodyPr>
          <a:lstStyle/>
          <a:p>
            <a:r>
              <a:rPr lang="en-US" dirty="0"/>
              <a:t>Media</a:t>
            </a:r>
          </a:p>
          <a:p>
            <a:pPr lvl="1"/>
            <a:r>
              <a:rPr lang="en-US" dirty="0"/>
              <a:t>Floppies, CD-ROM, USB drives, etc.</a:t>
            </a:r>
          </a:p>
          <a:p>
            <a:r>
              <a:rPr lang="en-US" dirty="0"/>
              <a:t>Network</a:t>
            </a:r>
          </a:p>
          <a:p>
            <a:pPr lvl="1"/>
            <a:r>
              <a:rPr lang="en-US" dirty="0"/>
              <a:t>Poor security on local networks</a:t>
            </a:r>
          </a:p>
          <a:p>
            <a:pPr lvl="1"/>
            <a:r>
              <a:rPr lang="en-US" dirty="0"/>
              <a:t>Open ports and flawed services</a:t>
            </a:r>
          </a:p>
          <a:p>
            <a:r>
              <a:rPr lang="en-US" dirty="0"/>
              <a:t>Email</a:t>
            </a:r>
          </a:p>
          <a:p>
            <a:pPr lvl="1"/>
            <a:r>
              <a:rPr lang="en-US" dirty="0"/>
              <a:t>Attachments, including .doc and .zip</a:t>
            </a:r>
          </a:p>
          <a:p>
            <a:pPr lvl="1"/>
            <a:r>
              <a:rPr lang="en-US" dirty="0"/>
              <a:t>Embedded HTML</a:t>
            </a:r>
          </a:p>
          <a:p>
            <a:r>
              <a:rPr lang="en-US" dirty="0"/>
              <a:t>Web browser</a:t>
            </a:r>
          </a:p>
          <a:p>
            <a:pPr lvl="1"/>
            <a:r>
              <a:rPr lang="en-US" dirty="0"/>
              <a:t>Social engineering</a:t>
            </a:r>
          </a:p>
          <a:p>
            <a:pPr lvl="1"/>
            <a:r>
              <a:rPr lang="en-US" dirty="0"/>
              <a:t>Browser flaws</a:t>
            </a:r>
          </a:p>
          <a:p>
            <a:pPr lvl="1"/>
            <a:r>
              <a:rPr lang="en-US" dirty="0"/>
              <a:t>Remote code execution</a:t>
            </a:r>
          </a:p>
          <a:p>
            <a:endParaRPr lang="en-US" dirty="0"/>
          </a:p>
        </p:txBody>
      </p:sp>
      <p:sp>
        <p:nvSpPr>
          <p:cNvPr id="2" name="Title 1"/>
          <p:cNvSpPr>
            <a:spLocks noGrp="1"/>
          </p:cNvSpPr>
          <p:nvPr>
            <p:ph type="title"/>
          </p:nvPr>
        </p:nvSpPr>
        <p:spPr/>
        <p:txBody>
          <a:bodyPr/>
          <a:lstStyle/>
          <a:p>
            <a:r>
              <a:rPr lang="en-US" dirty="0"/>
              <a:t>Infection </a:t>
            </a:r>
            <a:r>
              <a:rPr lang="en-US" dirty="0" smtClean="0"/>
              <a:t>Mechanisms</a:t>
            </a:r>
            <a:endParaRPr lang="en-US" dirty="0"/>
          </a:p>
        </p:txBody>
      </p:sp>
    </p:spTree>
    <p:extLst>
      <p:ext uri="{BB962C8B-B14F-4D97-AF65-F5344CB8AC3E}">
        <p14:creationId xmlns:p14="http://schemas.microsoft.com/office/powerpoint/2010/main" val="128181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37A975-91C0-4859-B923-C2532CBFCE1A}" type="slidenum">
              <a:rPr lang="en-US" smtClean="0"/>
              <a:pPr/>
              <a:t>8</a:t>
            </a:fld>
            <a:endParaRPr lang="en-US" dirty="0"/>
          </a:p>
        </p:txBody>
      </p:sp>
      <p:sp>
        <p:nvSpPr>
          <p:cNvPr id="3" name="Text Placeholder 2"/>
          <p:cNvSpPr>
            <a:spLocks noGrp="1"/>
          </p:cNvSpPr>
          <p:nvPr>
            <p:ph type="body" sz="quarter" idx="13"/>
          </p:nvPr>
        </p:nvSpPr>
        <p:spPr/>
        <p:txBody>
          <a:bodyPr/>
          <a:lstStyle/>
          <a:p>
            <a:r>
              <a:rPr lang="en-US" dirty="0"/>
              <a:t>Search for information or software in Google</a:t>
            </a:r>
          </a:p>
          <a:p>
            <a:r>
              <a:rPr lang="en-US" dirty="0"/>
              <a:t>Of the several sites listed, you select one that has been compromised</a:t>
            </a:r>
          </a:p>
          <a:p>
            <a:r>
              <a:rPr lang="en-US" dirty="0"/>
              <a:t>An ad appears that looks like a legitimate error message</a:t>
            </a:r>
          </a:p>
          <a:p>
            <a:r>
              <a:rPr lang="en-US" dirty="0"/>
              <a:t>Your files are now being encrypted</a:t>
            </a:r>
          </a:p>
          <a:p>
            <a:endParaRPr lang="en-US" dirty="0"/>
          </a:p>
        </p:txBody>
      </p:sp>
      <p:sp>
        <p:nvSpPr>
          <p:cNvPr id="2" name="Title 1"/>
          <p:cNvSpPr>
            <a:spLocks noGrp="1"/>
          </p:cNvSpPr>
          <p:nvPr>
            <p:ph type="title"/>
          </p:nvPr>
        </p:nvSpPr>
        <p:spPr/>
        <p:txBody>
          <a:bodyPr/>
          <a:lstStyle/>
          <a:p>
            <a:r>
              <a:rPr lang="en-US" dirty="0"/>
              <a:t>An Example</a:t>
            </a:r>
          </a:p>
        </p:txBody>
      </p:sp>
    </p:spTree>
    <p:extLst>
      <p:ext uri="{BB962C8B-B14F-4D97-AF65-F5344CB8AC3E}">
        <p14:creationId xmlns:p14="http://schemas.microsoft.com/office/powerpoint/2010/main" val="1409312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p:txBody>
          <a:bodyPr/>
          <a:lstStyle/>
          <a:p>
            <a:fld id="{F537A975-91C0-4859-B923-C2532CBFCE1A}" type="slidenum">
              <a:rPr lang="en-US" smtClean="0"/>
              <a:pPr/>
              <a:t>9</a:t>
            </a:fld>
            <a:endParaRPr lang="en-US" dirty="0"/>
          </a:p>
        </p:txBody>
      </p:sp>
      <p:sp>
        <p:nvSpPr>
          <p:cNvPr id="3" name="Text Placeholder 2"/>
          <p:cNvSpPr>
            <a:spLocks noGrp="1"/>
          </p:cNvSpPr>
          <p:nvPr>
            <p:ph type="body" sz="quarter" idx="12"/>
          </p:nvPr>
        </p:nvSpPr>
        <p:spPr/>
        <p:txBody>
          <a:bodyPr/>
          <a:lstStyle/>
          <a:p>
            <a:r>
              <a:rPr lang="en-US" dirty="0"/>
              <a:t>From </a:t>
            </a:r>
            <a:r>
              <a:rPr lang="en-US" dirty="0">
                <a:hlinkClick r:id="rId2"/>
              </a:rPr>
              <a:t>https://www.microsoft.com/en-us/security/portal/mmpc/shared/ransomware.aspx</a:t>
            </a:r>
            <a:endParaRPr lang="en-US" dirty="0"/>
          </a:p>
          <a:p>
            <a:endParaRPr lang="en-US" dirty="0"/>
          </a:p>
        </p:txBody>
      </p:sp>
      <p:pic>
        <p:nvPicPr>
          <p:cNvPr id="6" name="Picture 5" descr="An image of a blue screen error claiming to be from Microsoft technicians with a toll free phonen umber to cal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40" y="1229479"/>
            <a:ext cx="7296062" cy="4097955"/>
          </a:xfrm>
          <a:prstGeom prst="rect">
            <a:avLst/>
          </a:prstGeom>
        </p:spPr>
      </p:pic>
      <p:sp>
        <p:nvSpPr>
          <p:cNvPr id="2" name="Title 1"/>
          <p:cNvSpPr>
            <a:spLocks noGrp="1"/>
          </p:cNvSpPr>
          <p:nvPr>
            <p:ph type="title"/>
          </p:nvPr>
        </p:nvSpPr>
        <p:spPr/>
        <p:txBody>
          <a:bodyPr/>
          <a:lstStyle/>
          <a:p>
            <a:r>
              <a:rPr lang="en-US" dirty="0" smtClean="0"/>
              <a:t>Ransomware </a:t>
            </a:r>
            <a:r>
              <a:rPr lang="en-US" dirty="0"/>
              <a:t>Example</a:t>
            </a:r>
          </a:p>
        </p:txBody>
      </p:sp>
    </p:spTree>
    <p:extLst>
      <p:ext uri="{BB962C8B-B14F-4D97-AF65-F5344CB8AC3E}">
        <p14:creationId xmlns:p14="http://schemas.microsoft.com/office/powerpoint/2010/main" val="3172774190"/>
      </p:ext>
    </p:extLst>
  </p:cSld>
  <p:clrMapOvr>
    <a:masterClrMapping/>
  </p:clrMapOvr>
</p:sld>
</file>

<file path=ppt/theme/theme1.xml><?xml version="1.0" encoding="utf-8"?>
<a:theme xmlns:a="http://schemas.openxmlformats.org/drawingml/2006/main" name="1:Title">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E248C6F-CA20-4DE3-889D-7654680BC01E}" vid="{8B1F94D6-1BC8-4D1E-AE2A-0E90931E2E36}"/>
    </a:ext>
  </a:extLst>
</a:theme>
</file>

<file path=ppt/theme/theme2.xml><?xml version="1.0" encoding="utf-8"?>
<a:theme xmlns:a="http://schemas.openxmlformats.org/drawingml/2006/main" name="2:Presentation">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E248C6F-CA20-4DE3-889D-7654680BC01E}" vid="{E8E868F9-3345-4F72-9EBF-D189B632B65B}"/>
    </a:ext>
  </a:extLst>
</a:theme>
</file>

<file path=ppt/theme/theme3.xml><?xml version="1.0" encoding="utf-8"?>
<a:theme xmlns:a="http://schemas.openxmlformats.org/drawingml/2006/main" name="3:Contact Info">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E248C6F-CA20-4DE3-889D-7654680BC01E}" vid="{D2BF714F-F26C-4277-A812-1D032844434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BE3F263C66345A86DA0FA1F5ED295" ma:contentTypeVersion="1" ma:contentTypeDescription="Create a new document." ma:contentTypeScope="" ma:versionID="e1efcae17eb8d1773e1f7de6bef734c5">
  <xsd:schema xmlns:xsd="http://www.w3.org/2001/XMLSchema" xmlns:xs="http://www.w3.org/2001/XMLSchema" xmlns:p="http://schemas.microsoft.com/office/2006/metadata/properties" xmlns:ns2="8deaf124-b6c3-4cdf-8853-9889215b15dc" xmlns:ns3="a6a4722c-20f9-4636-b100-49e6f34cc1d5" targetNamespace="http://schemas.microsoft.com/office/2006/metadata/properties" ma:root="true" ma:fieldsID="f50add15eef5d9c23d91f0ddbb1e3068" ns2:_="" ns3:_="">
    <xsd:import namespace="8deaf124-b6c3-4cdf-8853-9889215b15dc"/>
    <xsd:import namespace="a6a4722c-20f9-4636-b100-49e6f34cc1d5"/>
    <xsd:element name="properties">
      <xsd:complexType>
        <xsd:sequence>
          <xsd:element name="documentManagement">
            <xsd:complexType>
              <xsd:all>
                <xsd:element ref="ns2:o10fb58b6f1b4237af11b5fc8dde9845" minOccurs="0"/>
                <xsd:element ref="ns2:TaxCatchAll" minOccurs="0"/>
                <xsd:element ref="ns2:TaxCatchAllLabel" minOccurs="0"/>
                <xsd:element ref="ns2:de41ccc7d4784b11bfed8e20bf75ca01" minOccurs="0"/>
                <xsd:element ref="ns2:i7c492e22f6d4edeb2075ae5873ec95b" minOccurs="0"/>
                <xsd:element ref="ns3: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eaf124-b6c3-4cdf-8853-9889215b15dc" elementFormDefault="qualified">
    <xsd:import namespace="http://schemas.microsoft.com/office/2006/documentManagement/types"/>
    <xsd:import namespace="http://schemas.microsoft.com/office/infopath/2007/PartnerControls"/>
    <xsd:element name="o10fb58b6f1b4237af11b5fc8dde9845" ma:index="8" nillable="true" ma:taxonomy="true" ma:internalName="o10fb58b6f1b4237af11b5fc8dde9845" ma:taxonomyFieldName="Center_x0020_Keywords" ma:displayName="Center Keywords" ma:default="" ma:fieldId="{810fb58b-6f1b-4237-af11-b5fc8dde9845}" ma:taxonomyMulti="true" ma:sspId="c33b9d63-b2b8-4e14-927a-26baaa9e7d46" ma:termSetId="07784249-18e1-42a3-b8c4-80cc2e61d788"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539836eb-73d5-4e70-89f8-2b619bedc4ec}" ma:internalName="TaxCatchAll" ma:showField="CatchAllData" ma:web="8deaf124-b6c3-4cdf-8853-9889215b15d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539836eb-73d5-4e70-89f8-2b619bedc4ec}" ma:internalName="TaxCatchAllLabel" ma:readOnly="true" ma:showField="CatchAllDataLabel" ma:web="8deaf124-b6c3-4cdf-8853-9889215b15dc">
      <xsd:complexType>
        <xsd:complexContent>
          <xsd:extension base="dms:MultiChoiceLookup">
            <xsd:sequence>
              <xsd:element name="Value" type="dms:Lookup" maxOccurs="unbounded" minOccurs="0" nillable="true"/>
            </xsd:sequence>
          </xsd:extension>
        </xsd:complexContent>
      </xsd:complexType>
    </xsd:element>
    <xsd:element name="de41ccc7d4784b11bfed8e20bf75ca01" ma:index="12" nillable="true" ma:taxonomy="true" ma:internalName="de41ccc7d4784b11bfed8e20bf75ca01" ma:taxonomyFieldName="Focus_x0020_Areas" ma:displayName="Focus Areas" ma:default="" ma:fieldId="{de41ccc7-d478-4b11-bfed-8e20bf75ca01}" ma:taxonomyMulti="true" ma:sspId="c33b9d63-b2b8-4e14-927a-26baaa9e7d46" ma:termSetId="dd637fa2-13de-409b-afce-e50c3bf2b193" ma:anchorId="00000000-0000-0000-0000-000000000000" ma:open="false" ma:isKeyword="false">
      <xsd:complexType>
        <xsd:sequence>
          <xsd:element ref="pc:Terms" minOccurs="0" maxOccurs="1"/>
        </xsd:sequence>
      </xsd:complexType>
    </xsd:element>
    <xsd:element name="i7c492e22f6d4edeb2075ae5873ec95b" ma:index="14" ma:taxonomy="true" ma:internalName="i7c492e22f6d4edeb2075ae5873ec95b" ma:taxonomyFieldName="Programs" ma:displayName="Programs" ma:default="" ma:fieldId="{27c492e2-2f6d-4ede-b207-5ae5873ec95b}" ma:taxonomyMulti="true" ma:sspId="c33b9d63-b2b8-4e14-927a-26baaa9e7d46" ma:termSetId="f23c33e0-98b5-48db-932d-8d954eda2d2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a4722c-20f9-4636-b100-49e6f34cc1d5" elementFormDefault="qualified">
    <xsd:import namespace="http://schemas.microsoft.com/office/2006/documentManagement/types"/>
    <xsd:import namespace="http://schemas.microsoft.com/office/infopath/2007/PartnerControls"/>
    <xsd:element name="Notes0" ma:index="16" nillable="true" ma:displayName="Notes" ma:internalName="Notes0">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eaf124-b6c3-4cdf-8853-9889215b15dc">
      <Value>108</Value>
      <Value>3</Value>
    </TaxCatchAll>
    <de41ccc7d4784b11bfed8e20bf75ca01 xmlns="8deaf124-b6c3-4cdf-8853-9889215b15dc">
      <Terms xmlns="http://schemas.microsoft.com/office/infopath/2007/PartnerControls"/>
    </de41ccc7d4784b11bfed8e20bf75ca01>
    <i7c492e22f6d4edeb2075ae5873ec95b xmlns="8deaf124-b6c3-4cdf-8853-9889215b15dc">
      <Terms xmlns="http://schemas.microsoft.com/office/infopath/2007/PartnerControls">
        <TermInfo xmlns="http://schemas.microsoft.com/office/infopath/2007/PartnerControls">
          <TermName>TASC</TermName>
          <TermId>6e6d5ca7-4b5a-459e-93db-c9980cf8817f</TermId>
        </TermInfo>
      </Terms>
    </i7c492e22f6d4edeb2075ae5873ec95b>
    <o10fb58b6f1b4237af11b5fc8dde9845 xmlns="8deaf124-b6c3-4cdf-8853-9889215b15dc">
      <Terms xmlns="http://schemas.microsoft.com/office/infopath/2007/PartnerControls">
        <TermInfo xmlns="http://schemas.microsoft.com/office/infopath/2007/PartnerControls">
          <TermName>HIT</TermName>
          <TermId>f3f2af36-0ed7-405a-bf59-4567b00ec2e4</TermId>
        </TermInfo>
      </Terms>
    </o10fb58b6f1b4237af11b5fc8dde9845>
    <Notes0 xmlns="a6a4722c-20f9-4636-b100-49e6f34cc1d5" xsi:nil="true"/>
  </documentManagement>
</p:properties>
</file>

<file path=customXml/itemProps1.xml><?xml version="1.0" encoding="utf-8"?>
<ds:datastoreItem xmlns:ds="http://schemas.openxmlformats.org/officeDocument/2006/customXml" ds:itemID="{6D7252E1-B1A2-47E6-A6FF-86815B0DD2D7}"/>
</file>

<file path=customXml/itemProps2.xml><?xml version="1.0" encoding="utf-8"?>
<ds:datastoreItem xmlns:ds="http://schemas.openxmlformats.org/officeDocument/2006/customXml" ds:itemID="{33C74EA8-F0D5-46FC-A114-9320BCE1C03A}"/>
</file>

<file path=customXml/itemProps3.xml><?xml version="1.0" encoding="utf-8"?>
<ds:datastoreItem xmlns:ds="http://schemas.openxmlformats.org/officeDocument/2006/customXml" ds:itemID="{510C6D81-944F-4DC1-8E5A-508F1F92D6D1}"/>
</file>

<file path=docProps/app.xml><?xml version="1.0" encoding="utf-8"?>
<Properties xmlns="http://schemas.openxmlformats.org/officeDocument/2006/extended-properties" xmlns:vt="http://schemas.openxmlformats.org/officeDocument/2006/docPropsVTypes">
  <Template>The Center - PowerPoint</Template>
  <TotalTime>93</TotalTime>
  <Words>842</Words>
  <Application>Microsoft Office PowerPoint</Application>
  <PresentationFormat>On-screen Show (4:3)</PresentationFormat>
  <Paragraphs>146</Paragraphs>
  <Slides>19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Lucida Fax</vt:lpstr>
      <vt:lpstr>Verdana</vt:lpstr>
      <vt:lpstr>1:Title</vt:lpstr>
      <vt:lpstr>2:Presentation</vt:lpstr>
      <vt:lpstr>3:Contact Info</vt:lpstr>
      <vt:lpstr>Cybersecurity Threats in  Rural America How to Protect Your Critical Access Hospitals</vt:lpstr>
      <vt:lpstr>The Center’s Purpose</vt:lpstr>
      <vt:lpstr>Why is this Important?</vt:lpstr>
      <vt:lpstr>Overview</vt:lpstr>
      <vt:lpstr>Threat Landscape</vt:lpstr>
      <vt:lpstr>Threat Landscape</vt:lpstr>
      <vt:lpstr>Infection Mechanisms</vt:lpstr>
      <vt:lpstr>An Example</vt:lpstr>
      <vt:lpstr>Ransomware Example</vt:lpstr>
      <vt:lpstr>Consequences</vt:lpstr>
      <vt:lpstr>When has a Breach Occurred?</vt:lpstr>
      <vt:lpstr>Steps CAHs Should Take</vt:lpstr>
      <vt:lpstr>Steps CAHs Should Take</vt:lpstr>
      <vt:lpstr>The CAH Dilemma</vt:lpstr>
      <vt:lpstr>How to React to a Cyber Event</vt:lpstr>
      <vt:lpstr>How to React to a Cyber Event</vt:lpstr>
      <vt:lpstr>Do You Pay or Not?</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Threats in  Rural America How to Protect Your Critical Access Hospitals</dc:title>
  <dc:creator>Nicole Clement</dc:creator>
  <cp:lastModifiedBy>Joe Wivoda</cp:lastModifiedBy>
  <cp:revision>11</cp:revision>
  <dcterms:created xsi:type="dcterms:W3CDTF">2016-09-27T14:30:02Z</dcterms:created>
  <dcterms:modified xsi:type="dcterms:W3CDTF">2016-09-27T20:07:45Z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0x0101003DBBE3F263C66345A86DA0FA1F5ED295</vt:lpwstr>
  </property>
  <property fmtid="{D5CDD505-2E9C-101B-9397-08002B2CF9AE}" pid="3" name="Focus_x0020_Areas">
    <vt:lpwstr/>
  </property>
  <property fmtid="{D5CDD505-2E9C-101B-9397-08002B2CF9AE}" pid="4" name="Center_x0020_Keywords">
    <vt:lpwstr>108;#HIT|f3f2af36-0ed7-405a-bf59-4567b00ec2e4</vt:lpwstr>
  </property>
  <property fmtid="{D5CDD505-2E9C-101B-9397-08002B2CF9AE}" pid="5" name="Programs">
    <vt:lpwstr>3;#TASC|6e6d5ca7-4b5a-459e-93db-c9980cf8817f</vt:lpwstr>
  </property>
  <property fmtid="{D5CDD505-2E9C-101B-9397-08002B2CF9AE}" pid="6" name="Center Keywords">
    <vt:lpwstr>108;#HIT|f3f2af36-0ed7-405a-bf59-4567b00ec2e4</vt:lpwstr>
  </property>
  <property fmtid="{D5CDD505-2E9C-101B-9397-08002B2CF9AE}" pid="7" name="Focus Areas">
    <vt:lpwstr/>
  </property>
</Properties>
</file>