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23"/>
  </p:notesMasterIdLst>
  <p:sldIdLst>
    <p:sldId id="257" r:id="rId5"/>
    <p:sldId id="258" r:id="rId6"/>
    <p:sldId id="288" r:id="rId7"/>
    <p:sldId id="289" r:id="rId8"/>
    <p:sldId id="290" r:id="rId9"/>
    <p:sldId id="291" r:id="rId10"/>
    <p:sldId id="292" r:id="rId11"/>
    <p:sldId id="293" r:id="rId12"/>
    <p:sldId id="268" r:id="rId13"/>
    <p:sldId id="260" r:id="rId14"/>
    <p:sldId id="284" r:id="rId15"/>
    <p:sldId id="285" r:id="rId16"/>
    <p:sldId id="286" r:id="rId17"/>
    <p:sldId id="262" r:id="rId18"/>
    <p:sldId id="264" r:id="rId19"/>
    <p:sldId id="287" r:id="rId20"/>
    <p:sldId id="294"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700" autoAdjust="0"/>
  </p:normalViewPr>
  <p:slideViewPr>
    <p:cSldViewPr snapToGrid="0">
      <p:cViewPr varScale="1">
        <p:scale>
          <a:sx n="68" d="100"/>
          <a:sy n="68"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bie Nadeau" userId="01efb4a2-7e6a-45ff-9eb1-73ec02aae475" providerId="ADAL" clId="{997F7864-9150-4CE3-B4B8-E16C48E1AA1A}"/>
    <pc:docChg chg="undo custSel modSld">
      <pc:chgData name="Robbie Nadeau" userId="01efb4a2-7e6a-45ff-9eb1-73ec02aae475" providerId="ADAL" clId="{997F7864-9150-4CE3-B4B8-E16C48E1AA1A}" dt="2018-11-16T17:24:03.700" v="755" actId="14100"/>
      <pc:docMkLst>
        <pc:docMk/>
      </pc:docMkLst>
      <pc:sldChg chg="modSp">
        <pc:chgData name="Robbie Nadeau" userId="01efb4a2-7e6a-45ff-9eb1-73ec02aae475" providerId="ADAL" clId="{997F7864-9150-4CE3-B4B8-E16C48E1AA1A}" dt="2018-11-16T17:22:38.773" v="728" actId="13244"/>
        <pc:sldMkLst>
          <pc:docMk/>
          <pc:sldMk cId="3021425385" sldId="257"/>
        </pc:sldMkLst>
        <pc:spChg chg="mod">
          <ac:chgData name="Robbie Nadeau" userId="01efb4a2-7e6a-45ff-9eb1-73ec02aae475" providerId="ADAL" clId="{997F7864-9150-4CE3-B4B8-E16C48E1AA1A}" dt="2018-11-16T17:00:56.790" v="69" actId="207"/>
          <ac:spMkLst>
            <pc:docMk/>
            <pc:sldMk cId="3021425385" sldId="257"/>
            <ac:spMk id="2" creationId="{00000000-0000-0000-0000-000000000000}"/>
          </ac:spMkLst>
        </pc:spChg>
        <pc:picChg chg="mod">
          <ac:chgData name="Robbie Nadeau" userId="01efb4a2-7e6a-45ff-9eb1-73ec02aae475" providerId="ADAL" clId="{997F7864-9150-4CE3-B4B8-E16C48E1AA1A}" dt="2018-11-16T17:22:38.773" v="728" actId="13244"/>
          <ac:picMkLst>
            <pc:docMk/>
            <pc:sldMk cId="3021425385" sldId="257"/>
            <ac:picMk id="4" creationId="{00000000-0000-0000-0000-000000000000}"/>
          </ac:picMkLst>
        </pc:picChg>
      </pc:sldChg>
      <pc:sldChg chg="modSp">
        <pc:chgData name="Robbie Nadeau" userId="01efb4a2-7e6a-45ff-9eb1-73ec02aae475" providerId="ADAL" clId="{997F7864-9150-4CE3-B4B8-E16C48E1AA1A}" dt="2018-11-16T17:07:39.131" v="261" actId="962"/>
        <pc:sldMkLst>
          <pc:docMk/>
          <pc:sldMk cId="3988643285" sldId="258"/>
        </pc:sldMkLst>
        <pc:picChg chg="mod">
          <ac:chgData name="Robbie Nadeau" userId="01efb4a2-7e6a-45ff-9eb1-73ec02aae475" providerId="ADAL" clId="{997F7864-9150-4CE3-B4B8-E16C48E1AA1A}" dt="2018-11-16T17:07:39.131" v="261" actId="962"/>
          <ac:picMkLst>
            <pc:docMk/>
            <pc:sldMk cId="3988643285" sldId="258"/>
            <ac:picMk id="6" creationId="{00000000-0000-0000-0000-000000000000}"/>
          </ac:picMkLst>
        </pc:picChg>
      </pc:sldChg>
      <pc:sldChg chg="modSp">
        <pc:chgData name="Robbie Nadeau" userId="01efb4a2-7e6a-45ff-9eb1-73ec02aae475" providerId="ADAL" clId="{997F7864-9150-4CE3-B4B8-E16C48E1AA1A}" dt="2018-11-16T17:14:26.349" v="419" actId="962"/>
        <pc:sldMkLst>
          <pc:docMk/>
          <pc:sldMk cId="212331731" sldId="260"/>
        </pc:sldMkLst>
        <pc:picChg chg="mod">
          <ac:chgData name="Robbie Nadeau" userId="01efb4a2-7e6a-45ff-9eb1-73ec02aae475" providerId="ADAL" clId="{997F7864-9150-4CE3-B4B8-E16C48E1AA1A}" dt="2018-11-16T17:14:26.349" v="419" actId="962"/>
          <ac:picMkLst>
            <pc:docMk/>
            <pc:sldMk cId="212331731" sldId="260"/>
            <ac:picMk id="5" creationId="{00000000-0000-0000-0000-000000000000}"/>
          </ac:picMkLst>
        </pc:picChg>
      </pc:sldChg>
      <pc:sldChg chg="addSp delSp modSp">
        <pc:chgData name="Robbie Nadeau" userId="01efb4a2-7e6a-45ff-9eb1-73ec02aae475" providerId="ADAL" clId="{997F7864-9150-4CE3-B4B8-E16C48E1AA1A}" dt="2018-11-16T17:20:57.458" v="711" actId="1076"/>
        <pc:sldMkLst>
          <pc:docMk/>
          <pc:sldMk cId="3173657736" sldId="262"/>
        </pc:sldMkLst>
        <pc:spChg chg="add del mod">
          <ac:chgData name="Robbie Nadeau" userId="01efb4a2-7e6a-45ff-9eb1-73ec02aae475" providerId="ADAL" clId="{997F7864-9150-4CE3-B4B8-E16C48E1AA1A}" dt="2018-11-16T17:20:24.602" v="700" actId="1076"/>
          <ac:spMkLst>
            <pc:docMk/>
            <pc:sldMk cId="3173657736" sldId="262"/>
            <ac:spMk id="2" creationId="{AA451A4A-1CBD-40A8-9526-126157E70A20}"/>
          </ac:spMkLst>
        </pc:spChg>
        <pc:spChg chg="add del mod">
          <ac:chgData name="Robbie Nadeau" userId="01efb4a2-7e6a-45ff-9eb1-73ec02aae475" providerId="ADAL" clId="{997F7864-9150-4CE3-B4B8-E16C48E1AA1A}" dt="2018-11-16T17:20:32.745" v="703" actId="478"/>
          <ac:spMkLst>
            <pc:docMk/>
            <pc:sldMk cId="3173657736" sldId="262"/>
            <ac:spMk id="4" creationId="{FCAA5E1B-0A26-4171-856A-39824C3E6C53}"/>
          </ac:spMkLst>
        </pc:spChg>
        <pc:spChg chg="add mod">
          <ac:chgData name="Robbie Nadeau" userId="01efb4a2-7e6a-45ff-9eb1-73ec02aae475" providerId="ADAL" clId="{997F7864-9150-4CE3-B4B8-E16C48E1AA1A}" dt="2018-11-16T17:20:53.259" v="710" actId="14100"/>
          <ac:spMkLst>
            <pc:docMk/>
            <pc:sldMk cId="3173657736" sldId="262"/>
            <ac:spMk id="5" creationId="{03170156-6582-4961-A9C9-0CB28D0CE00E}"/>
          </ac:spMkLst>
        </pc:spChg>
        <pc:spChg chg="add del mod">
          <ac:chgData name="Robbie Nadeau" userId="01efb4a2-7e6a-45ff-9eb1-73ec02aae475" providerId="ADAL" clId="{997F7864-9150-4CE3-B4B8-E16C48E1AA1A}" dt="2018-11-16T17:20:39.856" v="705" actId="478"/>
          <ac:spMkLst>
            <pc:docMk/>
            <pc:sldMk cId="3173657736" sldId="262"/>
            <ac:spMk id="7" creationId="{B01AB2AB-E287-4824-B726-B322C17F721A}"/>
          </ac:spMkLst>
        </pc:spChg>
        <pc:picChg chg="del mod">
          <ac:chgData name="Robbie Nadeau" userId="01efb4a2-7e6a-45ff-9eb1-73ec02aae475" providerId="ADAL" clId="{997F7864-9150-4CE3-B4B8-E16C48E1AA1A}" dt="2018-11-16T17:20:29.458" v="702" actId="478"/>
          <ac:picMkLst>
            <pc:docMk/>
            <pc:sldMk cId="3173657736" sldId="262"/>
            <ac:picMk id="6" creationId="{00000000-0000-0000-0000-000000000000}"/>
          </ac:picMkLst>
        </pc:picChg>
        <pc:picChg chg="add mod">
          <ac:chgData name="Robbie Nadeau" userId="01efb4a2-7e6a-45ff-9eb1-73ec02aae475" providerId="ADAL" clId="{997F7864-9150-4CE3-B4B8-E16C48E1AA1A}" dt="2018-11-16T17:20:57.458" v="711" actId="1076"/>
          <ac:picMkLst>
            <pc:docMk/>
            <pc:sldMk cId="3173657736" sldId="262"/>
            <ac:picMk id="8" creationId="{747CD047-9BEA-4C35-9C16-49C246DE2F62}"/>
          </ac:picMkLst>
        </pc:picChg>
      </pc:sldChg>
      <pc:sldChg chg="addSp delSp modSp">
        <pc:chgData name="Robbie Nadeau" userId="01efb4a2-7e6a-45ff-9eb1-73ec02aae475" providerId="ADAL" clId="{997F7864-9150-4CE3-B4B8-E16C48E1AA1A}" dt="2018-11-16T17:19:51.227" v="665" actId="1076"/>
        <pc:sldMkLst>
          <pc:docMk/>
          <pc:sldMk cId="2543406328" sldId="268"/>
        </pc:sldMkLst>
        <pc:spChg chg="del mod">
          <ac:chgData name="Robbie Nadeau" userId="01efb4a2-7e6a-45ff-9eb1-73ec02aae475" providerId="ADAL" clId="{997F7864-9150-4CE3-B4B8-E16C48E1AA1A}" dt="2018-11-16T17:19:44.197" v="663" actId="478"/>
          <ac:spMkLst>
            <pc:docMk/>
            <pc:sldMk cId="2543406328" sldId="268"/>
            <ac:spMk id="2" creationId="{00000000-0000-0000-0000-000000000000}"/>
          </ac:spMkLst>
        </pc:spChg>
        <pc:spChg chg="add mod">
          <ac:chgData name="Robbie Nadeau" userId="01efb4a2-7e6a-45ff-9eb1-73ec02aae475" providerId="ADAL" clId="{997F7864-9150-4CE3-B4B8-E16C48E1AA1A}" dt="2018-11-16T17:19:51.227" v="665" actId="1076"/>
          <ac:spMkLst>
            <pc:docMk/>
            <pc:sldMk cId="2543406328" sldId="268"/>
            <ac:spMk id="3" creationId="{37A21C93-864D-41C7-B32C-591B6A171E72}"/>
          </ac:spMkLst>
        </pc:spChg>
        <pc:spChg chg="add del mod">
          <ac:chgData name="Robbie Nadeau" userId="01efb4a2-7e6a-45ff-9eb1-73ec02aae475" providerId="ADAL" clId="{997F7864-9150-4CE3-B4B8-E16C48E1AA1A}" dt="2018-11-16T17:19:38.785" v="660" actId="478"/>
          <ac:spMkLst>
            <pc:docMk/>
            <pc:sldMk cId="2543406328" sldId="268"/>
            <ac:spMk id="5" creationId="{976B0AD3-304C-4F64-B271-C9C8FAAAEF9F}"/>
          </ac:spMkLst>
        </pc:spChg>
        <pc:picChg chg="mod">
          <ac:chgData name="Robbie Nadeau" userId="01efb4a2-7e6a-45ff-9eb1-73ec02aae475" providerId="ADAL" clId="{997F7864-9150-4CE3-B4B8-E16C48E1AA1A}" dt="2018-11-16T17:11:56.645" v="314" actId="962"/>
          <ac:picMkLst>
            <pc:docMk/>
            <pc:sldMk cId="2543406328" sldId="268"/>
            <ac:picMk id="4" creationId="{00000000-0000-0000-0000-000000000000}"/>
          </ac:picMkLst>
        </pc:picChg>
      </pc:sldChg>
      <pc:sldChg chg="addSp delSp modSp">
        <pc:chgData name="Robbie Nadeau" userId="01efb4a2-7e6a-45ff-9eb1-73ec02aae475" providerId="ADAL" clId="{997F7864-9150-4CE3-B4B8-E16C48E1AA1A}" dt="2018-11-16T17:24:03.700" v="755" actId="14100"/>
        <pc:sldMkLst>
          <pc:docMk/>
          <pc:sldMk cId="2580403050" sldId="269"/>
        </pc:sldMkLst>
        <pc:spChg chg="add mod">
          <ac:chgData name="Robbie Nadeau" userId="01efb4a2-7e6a-45ff-9eb1-73ec02aae475" providerId="ADAL" clId="{997F7864-9150-4CE3-B4B8-E16C48E1AA1A}" dt="2018-11-16T17:24:03.700" v="755" actId="14100"/>
          <ac:spMkLst>
            <pc:docMk/>
            <pc:sldMk cId="2580403050" sldId="269"/>
            <ac:spMk id="3" creationId="{830ABEFD-0DE8-4CBA-9B10-B8F8425263FD}"/>
          </ac:spMkLst>
        </pc:spChg>
        <pc:spChg chg="add del mod">
          <ac:chgData name="Robbie Nadeau" userId="01efb4a2-7e6a-45ff-9eb1-73ec02aae475" providerId="ADAL" clId="{997F7864-9150-4CE3-B4B8-E16C48E1AA1A}" dt="2018-11-16T17:23:43.518" v="730" actId="478"/>
          <ac:spMkLst>
            <pc:docMk/>
            <pc:sldMk cId="2580403050" sldId="269"/>
            <ac:spMk id="4" creationId="{DC263EE6-D772-4667-BBA3-4FC07059984C}"/>
          </ac:spMkLst>
        </pc:spChg>
        <pc:picChg chg="mod">
          <ac:chgData name="Robbie Nadeau" userId="01efb4a2-7e6a-45ff-9eb1-73ec02aae475" providerId="ADAL" clId="{997F7864-9150-4CE3-B4B8-E16C48E1AA1A}" dt="2018-11-16T17:19:09.418" v="656" actId="962"/>
          <ac:picMkLst>
            <pc:docMk/>
            <pc:sldMk cId="2580403050" sldId="269"/>
            <ac:picMk id="2" creationId="{00000000-0000-0000-0000-000000000000}"/>
          </ac:picMkLst>
        </pc:picChg>
      </pc:sldChg>
      <pc:sldChg chg="modSp">
        <pc:chgData name="Robbie Nadeau" userId="01efb4a2-7e6a-45ff-9eb1-73ec02aae475" providerId="ADAL" clId="{997F7864-9150-4CE3-B4B8-E16C48E1AA1A}" dt="2018-11-16T17:15:26.861" v="499" actId="962"/>
        <pc:sldMkLst>
          <pc:docMk/>
          <pc:sldMk cId="2467228039" sldId="285"/>
        </pc:sldMkLst>
        <pc:picChg chg="mod">
          <ac:chgData name="Robbie Nadeau" userId="01efb4a2-7e6a-45ff-9eb1-73ec02aae475" providerId="ADAL" clId="{997F7864-9150-4CE3-B4B8-E16C48E1AA1A}" dt="2018-11-16T17:15:26.861" v="499" actId="962"/>
          <ac:picMkLst>
            <pc:docMk/>
            <pc:sldMk cId="2467228039" sldId="285"/>
            <ac:picMk id="4" creationId="{00000000-0000-0000-0000-000000000000}"/>
          </ac:picMkLst>
        </pc:picChg>
      </pc:sldChg>
      <pc:sldChg chg="modSp">
        <pc:chgData name="Robbie Nadeau" userId="01efb4a2-7e6a-45ff-9eb1-73ec02aae475" providerId="ADAL" clId="{997F7864-9150-4CE3-B4B8-E16C48E1AA1A}" dt="2018-11-16T17:02:44.860" v="84" actId="27636"/>
        <pc:sldMkLst>
          <pc:docMk/>
          <pc:sldMk cId="410166010" sldId="287"/>
        </pc:sldMkLst>
        <pc:spChg chg="mod">
          <ac:chgData name="Robbie Nadeau" userId="01efb4a2-7e6a-45ff-9eb1-73ec02aae475" providerId="ADAL" clId="{997F7864-9150-4CE3-B4B8-E16C48E1AA1A}" dt="2018-11-16T17:02:44.860" v="84" actId="27636"/>
          <ac:spMkLst>
            <pc:docMk/>
            <pc:sldMk cId="410166010" sldId="287"/>
            <ac:spMk id="2" creationId="{00000000-0000-0000-0000-000000000000}"/>
          </ac:spMkLst>
        </pc:spChg>
      </pc:sldChg>
      <pc:sldChg chg="modSp">
        <pc:chgData name="Robbie Nadeau" userId="01efb4a2-7e6a-45ff-9eb1-73ec02aae475" providerId="ADAL" clId="{997F7864-9150-4CE3-B4B8-E16C48E1AA1A}" dt="2018-11-16T17:05:43.833" v="186" actId="962"/>
        <pc:sldMkLst>
          <pc:docMk/>
          <pc:sldMk cId="1074314863" sldId="288"/>
        </pc:sldMkLst>
        <pc:picChg chg="mod">
          <ac:chgData name="Robbie Nadeau" userId="01efb4a2-7e6a-45ff-9eb1-73ec02aae475" providerId="ADAL" clId="{997F7864-9150-4CE3-B4B8-E16C48E1AA1A}" dt="2018-11-16T17:05:43.833" v="186" actId="962"/>
          <ac:picMkLst>
            <pc:docMk/>
            <pc:sldMk cId="1074314863" sldId="288"/>
            <ac:picMk id="5" creationId="{00000000-0000-0000-0000-000000000000}"/>
          </ac:picMkLst>
        </pc:picChg>
        <pc:picChg chg="mod">
          <ac:chgData name="Robbie Nadeau" userId="01efb4a2-7e6a-45ff-9eb1-73ec02aae475" providerId="ADAL" clId="{997F7864-9150-4CE3-B4B8-E16C48E1AA1A}" dt="2018-11-16T17:04:48.931" v="129" actId="962"/>
          <ac:picMkLst>
            <pc:docMk/>
            <pc:sldMk cId="1074314863" sldId="288"/>
            <ac:picMk id="7" creationId="{00000000-0000-0000-0000-000000000000}"/>
          </ac:picMkLst>
        </pc:picChg>
      </pc:sldChg>
      <pc:sldChg chg="addSp delSp modSp">
        <pc:chgData name="Robbie Nadeau" userId="01efb4a2-7e6a-45ff-9eb1-73ec02aae475" providerId="ADAL" clId="{997F7864-9150-4CE3-B4B8-E16C48E1AA1A}" dt="2018-11-16T17:21:40.428" v="727" actId="1076"/>
        <pc:sldMkLst>
          <pc:docMk/>
          <pc:sldMk cId="491838689" sldId="294"/>
        </pc:sldMkLst>
        <pc:spChg chg="del">
          <ac:chgData name="Robbie Nadeau" userId="01efb4a2-7e6a-45ff-9eb1-73ec02aae475" providerId="ADAL" clId="{997F7864-9150-4CE3-B4B8-E16C48E1AA1A}" dt="2018-11-16T17:21:02.876" v="712" actId="478"/>
          <ac:spMkLst>
            <pc:docMk/>
            <pc:sldMk cId="491838689" sldId="294"/>
            <ac:spMk id="2" creationId="{00000000-0000-0000-0000-000000000000}"/>
          </ac:spMkLst>
        </pc:spChg>
        <pc:spChg chg="add del mod">
          <ac:chgData name="Robbie Nadeau" userId="01efb4a2-7e6a-45ff-9eb1-73ec02aae475" providerId="ADAL" clId="{997F7864-9150-4CE3-B4B8-E16C48E1AA1A}" dt="2018-11-16T17:21:24.464" v="719" actId="478"/>
          <ac:spMkLst>
            <pc:docMk/>
            <pc:sldMk cId="491838689" sldId="294"/>
            <ac:spMk id="3" creationId="{D5712789-762E-4195-ABBB-83FC20D253FC}"/>
          </ac:spMkLst>
        </pc:spChg>
        <pc:spChg chg="add del mod">
          <ac:chgData name="Robbie Nadeau" userId="01efb4a2-7e6a-45ff-9eb1-73ec02aae475" providerId="ADAL" clId="{997F7864-9150-4CE3-B4B8-E16C48E1AA1A}" dt="2018-11-16T17:21:16.302" v="716" actId="478"/>
          <ac:spMkLst>
            <pc:docMk/>
            <pc:sldMk cId="491838689" sldId="294"/>
            <ac:spMk id="5" creationId="{DACC4C12-41DF-4B72-AEDE-6CC0193C1F97}"/>
          </ac:spMkLst>
        </pc:spChg>
        <pc:spChg chg="add del mod">
          <ac:chgData name="Robbie Nadeau" userId="01efb4a2-7e6a-45ff-9eb1-73ec02aae475" providerId="ADAL" clId="{997F7864-9150-4CE3-B4B8-E16C48E1AA1A}" dt="2018-11-16T17:21:21.849" v="718" actId="478"/>
          <ac:spMkLst>
            <pc:docMk/>
            <pc:sldMk cId="491838689" sldId="294"/>
            <ac:spMk id="6" creationId="{0EDC4A24-3FB6-4673-BD32-3B6CDD681F50}"/>
          </ac:spMkLst>
        </pc:spChg>
        <pc:spChg chg="add mod">
          <ac:chgData name="Robbie Nadeau" userId="01efb4a2-7e6a-45ff-9eb1-73ec02aae475" providerId="ADAL" clId="{997F7864-9150-4CE3-B4B8-E16C48E1AA1A}" dt="2018-11-16T17:21:40.428" v="727" actId="1076"/>
          <ac:spMkLst>
            <pc:docMk/>
            <pc:sldMk cId="491838689" sldId="294"/>
            <ac:spMk id="7" creationId="{398C7857-7BA5-447C-8C63-C7F219244876}"/>
          </ac:spMkLst>
        </pc:spChg>
        <pc:picChg chg="mod">
          <ac:chgData name="Robbie Nadeau" userId="01efb4a2-7e6a-45ff-9eb1-73ec02aae475" providerId="ADAL" clId="{997F7864-9150-4CE3-B4B8-E16C48E1AA1A}" dt="2018-11-16T17:19:00.266" v="646" actId="962"/>
          <ac:picMkLst>
            <pc:docMk/>
            <pc:sldMk cId="491838689" sldId="294"/>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B7A7D-C145-4076-BD78-43C33D677005}" type="datetimeFigureOut">
              <a:rPr lang="en-US" smtClean="0"/>
              <a:t>11/16/2018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C70BC-A9B1-45E6-BA7C-276456756336}" type="slidenum">
              <a:rPr lang="en-US" smtClean="0"/>
              <a:t>‹#›</a:t>
            </a:fld>
            <a:endParaRPr lang="en-US"/>
          </a:p>
        </p:txBody>
      </p:sp>
    </p:spTree>
    <p:extLst>
      <p:ext uri="{BB962C8B-B14F-4D97-AF65-F5344CB8AC3E}">
        <p14:creationId xmlns:p14="http://schemas.microsoft.com/office/powerpoint/2010/main" val="413483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D8419-0AED-44E0-95F5-EE9981C71D42}" type="slidenum">
              <a:rPr lang="en-US" smtClean="0"/>
              <a:t>9</a:t>
            </a:fld>
            <a:endParaRPr lang="en-US" dirty="0"/>
          </a:p>
        </p:txBody>
      </p:sp>
    </p:spTree>
    <p:extLst>
      <p:ext uri="{BB962C8B-B14F-4D97-AF65-F5344CB8AC3E}">
        <p14:creationId xmlns:p14="http://schemas.microsoft.com/office/powerpoint/2010/main" val="160539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D8419-0AED-44E0-95F5-EE9981C71D42}" type="slidenum">
              <a:rPr lang="en-US" smtClean="0"/>
              <a:t>17</a:t>
            </a:fld>
            <a:endParaRPr lang="en-US" dirty="0"/>
          </a:p>
        </p:txBody>
      </p:sp>
    </p:spTree>
    <p:extLst>
      <p:ext uri="{BB962C8B-B14F-4D97-AF65-F5344CB8AC3E}">
        <p14:creationId xmlns:p14="http://schemas.microsoft.com/office/powerpoint/2010/main" val="387296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D8419-0AED-44E0-95F5-EE9981C71D42}" type="slidenum">
              <a:rPr lang="en-US" smtClean="0"/>
              <a:t>18</a:t>
            </a:fld>
            <a:endParaRPr lang="en-US" dirty="0"/>
          </a:p>
        </p:txBody>
      </p:sp>
    </p:spTree>
    <p:extLst>
      <p:ext uri="{BB962C8B-B14F-4D97-AF65-F5344CB8AC3E}">
        <p14:creationId xmlns:p14="http://schemas.microsoft.com/office/powerpoint/2010/main" val="259979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F5CEC07-8DDD-47B8-9A93-6970A46C1276}" type="datetimeFigureOut">
              <a:rPr lang="en-US" smtClean="0"/>
              <a:t>11/16/2018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0977789-3BE2-490A-8741-CF14890627CB}" type="slidenum">
              <a:rPr lang="en-US" smtClean="0"/>
              <a:t>‹#›</a:t>
            </a:fld>
            <a:endParaRPr lang="en-US"/>
          </a:p>
        </p:txBody>
      </p:sp>
    </p:spTree>
    <p:extLst>
      <p:ext uri="{BB962C8B-B14F-4D97-AF65-F5344CB8AC3E}">
        <p14:creationId xmlns:p14="http://schemas.microsoft.com/office/powerpoint/2010/main" val="282297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CEC07-8DDD-47B8-9A93-6970A46C1276}"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133206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CEC07-8DDD-47B8-9A93-6970A46C1276}"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136209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CEC07-8DDD-47B8-9A93-6970A46C1276}"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266357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5CEC07-8DDD-47B8-9A93-6970A46C1276}"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247098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5CEC07-8DDD-47B8-9A93-6970A46C1276}"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290001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5CEC07-8DDD-47B8-9A93-6970A46C1276}" type="datetimeFigureOut">
              <a:rPr lang="en-US" smtClean="0"/>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227924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5CEC07-8DDD-47B8-9A93-6970A46C1276}" type="datetimeFigureOut">
              <a:rPr lang="en-US" smtClean="0"/>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412503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CEC07-8DDD-47B8-9A93-6970A46C1276}" type="datetimeFigureOut">
              <a:rPr lang="en-US" smtClean="0"/>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77789-3BE2-490A-8741-CF14890627CB}" type="slidenum">
              <a:rPr lang="en-US" smtClean="0"/>
              <a:t>‹#›</a:t>
            </a:fld>
            <a:endParaRPr lang="en-US"/>
          </a:p>
        </p:txBody>
      </p:sp>
    </p:spTree>
    <p:extLst>
      <p:ext uri="{BB962C8B-B14F-4D97-AF65-F5344CB8AC3E}">
        <p14:creationId xmlns:p14="http://schemas.microsoft.com/office/powerpoint/2010/main" val="321943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F5CEC07-8DDD-47B8-9A93-6970A46C1276}"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0977789-3BE2-490A-8741-CF14890627CB}" type="slidenum">
              <a:rPr lang="en-US" smtClean="0"/>
              <a:t>‹#›</a:t>
            </a:fld>
            <a:endParaRPr lang="en-US"/>
          </a:p>
        </p:txBody>
      </p:sp>
    </p:spTree>
    <p:extLst>
      <p:ext uri="{BB962C8B-B14F-4D97-AF65-F5344CB8AC3E}">
        <p14:creationId xmlns:p14="http://schemas.microsoft.com/office/powerpoint/2010/main" val="164154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F5CEC07-8DDD-47B8-9A93-6970A46C1276}" type="datetimeFigureOut">
              <a:rPr lang="en-US" smtClean="0"/>
              <a:t>11/16/2018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0977789-3BE2-490A-8741-CF14890627CB}" type="slidenum">
              <a:rPr lang="en-US" smtClean="0"/>
              <a:t>‹#›</a:t>
            </a:fld>
            <a:endParaRPr lang="en-US"/>
          </a:p>
        </p:txBody>
      </p:sp>
    </p:spTree>
    <p:extLst>
      <p:ext uri="{BB962C8B-B14F-4D97-AF65-F5344CB8AC3E}">
        <p14:creationId xmlns:p14="http://schemas.microsoft.com/office/powerpoint/2010/main" val="31018625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F5CEC07-8DDD-47B8-9A93-6970A46C1276}" type="datetimeFigureOut">
              <a:rPr lang="en-US" smtClean="0"/>
              <a:t>11/16/2018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0977789-3BE2-490A-8741-CF14890627CB}" type="slidenum">
              <a:rPr lang="en-US" smtClean="0"/>
              <a:t>‹#›</a:t>
            </a:fld>
            <a:endParaRPr lang="en-US"/>
          </a:p>
        </p:txBody>
      </p:sp>
    </p:spTree>
    <p:extLst>
      <p:ext uri="{BB962C8B-B14F-4D97-AF65-F5344CB8AC3E}">
        <p14:creationId xmlns:p14="http://schemas.microsoft.com/office/powerpoint/2010/main" val="267004510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543-0348info@narhc.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narhc.org/" TargetMode="External"/><Relationship Id="rId4" Type="http://schemas.openxmlformats.org/officeDocument/2006/relationships/hyperlink" Target="mailto:Nathan.Baugh@narhc.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inance.senate.gov/hearings/rural-health-care-in-america-challenges-and-opportunit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543-0348info@narhc.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www.narhc.org/" TargetMode="External"/><Relationship Id="rId4" Type="http://schemas.openxmlformats.org/officeDocument/2006/relationships/hyperlink" Target="mailto:Nathan.Baugh@narhc.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sa.gov/OP_Home/ssact/title18/1842.htm#act-1842-i-4" TargetMode="External"/><Relationship Id="rId2" Type="http://schemas.openxmlformats.org/officeDocument/2006/relationships/hyperlink" Target="https://www.ssa.gov/OP_Home/ssact/title18/1842.htm#act-1842-i-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ional Association of Rural Health Clinics Logo"/>
          <p:cNvPicPr>
            <a:picLocks noChangeAspect="1"/>
          </p:cNvPicPr>
          <p:nvPr/>
        </p:nvPicPr>
        <p:blipFill>
          <a:blip r:embed="rId2"/>
          <a:stretch>
            <a:fillRect/>
          </a:stretch>
        </p:blipFill>
        <p:spPr>
          <a:xfrm>
            <a:off x="2174447" y="757022"/>
            <a:ext cx="6628299" cy="1836062"/>
          </a:xfrm>
          <a:prstGeom prst="rect">
            <a:avLst/>
          </a:prstGeom>
        </p:spPr>
      </p:pic>
      <p:sp>
        <p:nvSpPr>
          <p:cNvPr id="2" name="Title 1"/>
          <p:cNvSpPr>
            <a:spLocks noGrp="1"/>
          </p:cNvSpPr>
          <p:nvPr>
            <p:ph type="ctrTitle"/>
          </p:nvPr>
        </p:nvSpPr>
        <p:spPr>
          <a:xfrm>
            <a:off x="2977543" y="2593084"/>
            <a:ext cx="5617832" cy="1698062"/>
          </a:xfrm>
        </p:spPr>
        <p:txBody>
          <a:bodyPr>
            <a:noAutofit/>
          </a:bodyPr>
          <a:lstStyle/>
          <a:p>
            <a:pPr algn="ctr"/>
            <a:r>
              <a:rPr lang="en-US" sz="3600" dirty="0"/>
              <a:t>Fundamentals of  Rural Health Clinics (RHCs)</a:t>
            </a:r>
          </a:p>
        </p:txBody>
      </p:sp>
      <p:sp>
        <p:nvSpPr>
          <p:cNvPr id="3" name="Subtitle 2"/>
          <p:cNvSpPr>
            <a:spLocks noGrp="1"/>
          </p:cNvSpPr>
          <p:nvPr>
            <p:ph type="subTitle" idx="1"/>
          </p:nvPr>
        </p:nvSpPr>
        <p:spPr>
          <a:xfrm>
            <a:off x="2977543" y="4987410"/>
            <a:ext cx="5825203" cy="1447512"/>
          </a:xfrm>
        </p:spPr>
        <p:txBody>
          <a:bodyPr>
            <a:normAutofit fontScale="92500" lnSpcReduction="20000"/>
          </a:bodyPr>
          <a:lstStyle/>
          <a:p>
            <a:pPr>
              <a:spcBef>
                <a:spcPts val="0"/>
              </a:spcBef>
            </a:pPr>
            <a:r>
              <a:rPr lang="en-US" dirty="0">
                <a:latin typeface="Times New Roman" panose="02020603050405020304" pitchFamily="18" charset="0"/>
                <a:cs typeface="Times New Roman" panose="02020603050405020304" pitchFamily="18" charset="0"/>
              </a:rPr>
              <a:t>Nathan Baugh</a:t>
            </a:r>
          </a:p>
          <a:p>
            <a:pPr>
              <a:spcBef>
                <a:spcPts val="0"/>
              </a:spcBef>
            </a:pPr>
            <a:r>
              <a:rPr lang="en-US" dirty="0">
                <a:latin typeface="Times New Roman" panose="02020603050405020304" pitchFamily="18" charset="0"/>
                <a:cs typeface="Times New Roman" panose="02020603050405020304" pitchFamily="18" charset="0"/>
              </a:rPr>
              <a:t>(202) 543-0348</a:t>
            </a:r>
            <a:endParaRPr lang="en-US" dirty="0">
              <a:latin typeface="Times New Roman" panose="02020603050405020304" pitchFamily="18" charset="0"/>
              <a:cs typeface="Times New Roman" panose="02020603050405020304" pitchFamily="18" charset="0"/>
              <a:hlinkClick r:id="rId3"/>
            </a:endParaRPr>
          </a:p>
          <a:p>
            <a:pPr>
              <a:spcBef>
                <a:spcPts val="0"/>
              </a:spcBef>
            </a:pPr>
            <a:r>
              <a:rPr lang="en-US" dirty="0">
                <a:latin typeface="Times New Roman" panose="02020603050405020304" pitchFamily="18" charset="0"/>
                <a:cs typeface="Times New Roman" panose="02020603050405020304" pitchFamily="18" charset="0"/>
                <a:hlinkClick r:id="rId4"/>
              </a:rPr>
              <a:t>Nathan.Baugh@narhc.org</a:t>
            </a:r>
            <a:r>
              <a:rPr lang="en-US" dirty="0">
                <a:latin typeface="Times New Roman" panose="02020603050405020304" pitchFamily="18" charset="0"/>
                <a:cs typeface="Times New Roman" panose="02020603050405020304" pitchFamily="18" charset="0"/>
              </a:rPr>
              <a:t> </a:t>
            </a:r>
          </a:p>
          <a:p>
            <a:pPr>
              <a:spcBef>
                <a:spcPts val="0"/>
              </a:spcBef>
            </a:pPr>
            <a:r>
              <a:rPr lang="en-US" dirty="0">
                <a:latin typeface="Times New Roman" panose="02020603050405020304" pitchFamily="18" charset="0"/>
                <a:cs typeface="Times New Roman" panose="02020603050405020304" pitchFamily="18" charset="0"/>
                <a:hlinkClick r:id="rId5"/>
              </a:rPr>
              <a:t>www.narhc.org</a:t>
            </a:r>
            <a:endParaRPr lang="en-US"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02142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71906"/>
            <a:ext cx="10616310" cy="1084360"/>
          </a:xfrm>
        </p:spPr>
        <p:txBody>
          <a:bodyPr>
            <a:normAutofit/>
          </a:bodyPr>
          <a:lstStyle/>
          <a:p>
            <a:r>
              <a:rPr lang="en-US" sz="3600" dirty="0"/>
              <a:t>2019 Physician Fee Schedule (PFS) Proposed Rule – Chronic Care Management (CCM) Provisions</a:t>
            </a:r>
          </a:p>
        </p:txBody>
      </p:sp>
      <p:sp>
        <p:nvSpPr>
          <p:cNvPr id="3" name="Content Placeholder 2"/>
          <p:cNvSpPr>
            <a:spLocks noGrp="1"/>
          </p:cNvSpPr>
          <p:nvPr>
            <p:ph idx="1"/>
          </p:nvPr>
        </p:nvSpPr>
        <p:spPr>
          <a:xfrm>
            <a:off x="5325978" y="1456266"/>
            <a:ext cx="6445891" cy="5199907"/>
          </a:xfrm>
        </p:spPr>
        <p:txBody>
          <a:bodyPr>
            <a:normAutofit fontScale="92500" lnSpcReduction="10000"/>
          </a:bodyPr>
          <a:lstStyle/>
          <a:p>
            <a:pPr>
              <a:buFont typeface="Arial" panose="020B0604020202020204" pitchFamily="34" charset="0"/>
              <a:buChar char="•"/>
            </a:pPr>
            <a:r>
              <a:rPr lang="en-US" dirty="0"/>
              <a:t>Proposed payment methodology for Healthcare Common Procedure Coding System (HCPCS) code G0511 would be the average of the 4 national non-facility PFS payment rates for </a:t>
            </a:r>
          </a:p>
          <a:p>
            <a:pPr marL="0" indent="0">
              <a:buNone/>
            </a:pPr>
            <a:r>
              <a:rPr lang="en-US" dirty="0"/>
              <a:t>	-CPT 99490 (20 minutes or more of CCM 	services) </a:t>
            </a:r>
          </a:p>
          <a:p>
            <a:pPr marL="0" indent="0">
              <a:buNone/>
            </a:pPr>
            <a:r>
              <a:rPr lang="en-US" dirty="0"/>
              <a:t>	-CPT 99487 (60 minutes or more of 	complex CCM services)</a:t>
            </a:r>
          </a:p>
          <a:p>
            <a:pPr marL="0" indent="0">
              <a:buNone/>
            </a:pPr>
            <a:r>
              <a:rPr lang="en-US" dirty="0"/>
              <a:t>	-CPT 99484 (20 minutes or more of BHI 	services) </a:t>
            </a:r>
          </a:p>
          <a:p>
            <a:pPr marL="0" indent="0">
              <a:buNone/>
            </a:pPr>
            <a:r>
              <a:rPr lang="en-US" dirty="0"/>
              <a:t>	-CPT 99491 (30 minutes or more of CCM 	furnished by a physician or other qualified 	health care professional)</a:t>
            </a:r>
          </a:p>
          <a:p>
            <a:pPr>
              <a:buFont typeface="Arial" panose="020B0604020202020204" pitchFamily="34" charset="0"/>
              <a:buChar char="•"/>
            </a:pPr>
            <a:r>
              <a:rPr lang="en-US" dirty="0"/>
              <a:t>Proposed payment rate for 99491 is $74.26</a:t>
            </a:r>
          </a:p>
          <a:p>
            <a:pPr>
              <a:buFont typeface="Arial" panose="020B0604020202020204" pitchFamily="34" charset="0"/>
              <a:buChar char="•"/>
            </a:pPr>
            <a:r>
              <a:rPr lang="en-US" dirty="0"/>
              <a:t>Average of the four is around $65 </a:t>
            </a:r>
          </a:p>
        </p:txBody>
      </p:sp>
      <p:pic>
        <p:nvPicPr>
          <p:cNvPr id="5" name="Picture 4" descr="Image of a patient in between various care providers such as nurses and primary care physicians. "/>
          <p:cNvPicPr>
            <a:picLocks noChangeAspect="1"/>
          </p:cNvPicPr>
          <p:nvPr/>
        </p:nvPicPr>
        <p:blipFill>
          <a:blip r:embed="rId2"/>
          <a:stretch>
            <a:fillRect/>
          </a:stretch>
        </p:blipFill>
        <p:spPr>
          <a:xfrm>
            <a:off x="677332" y="2390274"/>
            <a:ext cx="4059571" cy="2811629"/>
          </a:xfrm>
          <a:prstGeom prst="rect">
            <a:avLst/>
          </a:prstGeom>
        </p:spPr>
      </p:pic>
    </p:spTree>
    <p:extLst>
      <p:ext uri="{BB962C8B-B14F-4D97-AF65-F5344CB8AC3E}">
        <p14:creationId xmlns:p14="http://schemas.microsoft.com/office/powerpoint/2010/main" val="21233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653327" cy="1172748"/>
          </a:xfrm>
        </p:spPr>
        <p:txBody>
          <a:bodyPr>
            <a:normAutofit/>
          </a:bodyPr>
          <a:lstStyle/>
          <a:p>
            <a:r>
              <a:rPr lang="en-US" sz="3600" dirty="0"/>
              <a:t>2019 Physician Fee Schedule – Communication Technology-Based Services</a:t>
            </a:r>
          </a:p>
        </p:txBody>
      </p:sp>
      <p:sp>
        <p:nvSpPr>
          <p:cNvPr id="3" name="Content Placeholder 2"/>
          <p:cNvSpPr>
            <a:spLocks noGrp="1"/>
          </p:cNvSpPr>
          <p:nvPr>
            <p:ph idx="1"/>
          </p:nvPr>
        </p:nvSpPr>
        <p:spPr>
          <a:xfrm>
            <a:off x="657224" y="1606378"/>
            <a:ext cx="10773157" cy="4171487"/>
          </a:xfrm>
        </p:spPr>
        <p:txBody>
          <a:bodyPr>
            <a:normAutofit/>
          </a:bodyPr>
          <a:lstStyle/>
          <a:p>
            <a:pPr>
              <a:buFont typeface="Arial" panose="020B0604020202020204" pitchFamily="34" charset="0"/>
              <a:buChar char="•"/>
            </a:pPr>
            <a:r>
              <a:rPr lang="en-US" dirty="0"/>
              <a:t>At least 5 minutes of communications technology-based or remote evaluation services</a:t>
            </a:r>
          </a:p>
          <a:p>
            <a:pPr>
              <a:buFont typeface="Arial" panose="020B0604020202020204" pitchFamily="34" charset="0"/>
              <a:buChar char="•"/>
            </a:pPr>
            <a:r>
              <a:rPr lang="en-US" dirty="0"/>
              <a:t>Furnished by an RHC practitioner</a:t>
            </a:r>
          </a:p>
          <a:p>
            <a:pPr>
              <a:buFont typeface="Arial" panose="020B0604020202020204" pitchFamily="34" charset="0"/>
              <a:buChar char="•"/>
            </a:pPr>
            <a:r>
              <a:rPr lang="en-US" dirty="0"/>
              <a:t>To a patient that has been seen in the RHC within the previous year</a:t>
            </a:r>
          </a:p>
          <a:p>
            <a:pPr>
              <a:buFont typeface="Arial" panose="020B0604020202020204" pitchFamily="34" charset="0"/>
              <a:buChar char="•"/>
            </a:pPr>
            <a:r>
              <a:rPr lang="en-US" dirty="0"/>
              <a:t>May be billed when the medical discussion or remote evaluation is for a condition not related to an RHC service provided within the previous 7 days, and </a:t>
            </a:r>
          </a:p>
          <a:p>
            <a:pPr>
              <a:buFont typeface="Arial" panose="020B0604020202020204" pitchFamily="34" charset="0"/>
              <a:buChar char="•"/>
            </a:pPr>
            <a:r>
              <a:rPr lang="en-US" dirty="0"/>
              <a:t>Does not lead to an RHC service within the next 24 hours or at the soonest available appointment (since in those situations the services are already paid as part of the RHC all inclusive rate (AIR))</a:t>
            </a:r>
          </a:p>
        </p:txBody>
      </p:sp>
    </p:spTree>
    <p:extLst>
      <p:ext uri="{BB962C8B-B14F-4D97-AF65-F5344CB8AC3E}">
        <p14:creationId xmlns:p14="http://schemas.microsoft.com/office/powerpoint/2010/main" val="174898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694517" cy="1263364"/>
          </a:xfrm>
        </p:spPr>
        <p:txBody>
          <a:bodyPr>
            <a:normAutofit/>
          </a:bodyPr>
          <a:lstStyle/>
          <a:p>
            <a:r>
              <a:rPr lang="en-US" sz="3600" dirty="0"/>
              <a:t>Proposed Billing and Payment for Communication Technology-Based Services</a:t>
            </a:r>
          </a:p>
        </p:txBody>
      </p:sp>
      <p:sp>
        <p:nvSpPr>
          <p:cNvPr id="3" name="Content Placeholder 2"/>
          <p:cNvSpPr>
            <a:spLocks noGrp="1"/>
          </p:cNvSpPr>
          <p:nvPr>
            <p:ph idx="1"/>
          </p:nvPr>
        </p:nvSpPr>
        <p:spPr>
          <a:xfrm>
            <a:off x="838200" y="1825625"/>
            <a:ext cx="5193632" cy="4351338"/>
          </a:xfrm>
        </p:spPr>
        <p:txBody>
          <a:bodyPr>
            <a:normAutofit fontScale="92500" lnSpcReduction="10000"/>
          </a:bodyPr>
          <a:lstStyle/>
          <a:p>
            <a:pPr>
              <a:buFont typeface="Arial" panose="020B0604020202020204" pitchFamily="34" charset="0"/>
              <a:buChar char="•"/>
            </a:pPr>
            <a:r>
              <a:rPr lang="en-US" dirty="0"/>
              <a:t>New Virtual Communications G code for use by RHCs (and federally qualified healthcare centers (FQHCs)) only</a:t>
            </a:r>
          </a:p>
          <a:p>
            <a:pPr>
              <a:buFont typeface="Arial" panose="020B0604020202020204" pitchFamily="34" charset="0"/>
              <a:buChar char="•"/>
            </a:pPr>
            <a:r>
              <a:rPr lang="en-US" dirty="0"/>
              <a:t>G0071</a:t>
            </a:r>
          </a:p>
          <a:p>
            <a:pPr>
              <a:buFont typeface="Arial" panose="020B0604020202020204" pitchFamily="34" charset="0"/>
              <a:buChar char="•"/>
            </a:pPr>
            <a:r>
              <a:rPr lang="en-US" dirty="0"/>
              <a:t>Payment rate set at the average of the PFS national non-facility payment rates for HCPCS code G2012 (communication technology-based services) and HCPCS code G2010 (remote evaluation services) </a:t>
            </a:r>
          </a:p>
          <a:p>
            <a:pPr>
              <a:buFont typeface="Arial" panose="020B0604020202020204" pitchFamily="34" charset="0"/>
              <a:buChar char="•"/>
            </a:pPr>
            <a:r>
              <a:rPr lang="en-US" dirty="0"/>
              <a:t>Payment around $14</a:t>
            </a:r>
          </a:p>
          <a:p>
            <a:pPr>
              <a:buFont typeface="Arial" panose="020B0604020202020204" pitchFamily="34" charset="0"/>
              <a:buChar char="•"/>
            </a:pPr>
            <a:r>
              <a:rPr lang="en-US" dirty="0"/>
              <a:t>Many of the details will need to be worked out in final rule and accompanying guidance from Centers for Medicare and Medicaid (CMS)</a:t>
            </a:r>
          </a:p>
        </p:txBody>
      </p:sp>
      <p:pic>
        <p:nvPicPr>
          <p:cNvPr id="4" name="Picture 3" descr="Physician reaching through computer screen to check patient's heart beat. "/>
          <p:cNvPicPr>
            <a:picLocks noChangeAspect="1"/>
          </p:cNvPicPr>
          <p:nvPr/>
        </p:nvPicPr>
        <p:blipFill>
          <a:blip r:embed="rId2"/>
          <a:stretch>
            <a:fillRect/>
          </a:stretch>
        </p:blipFill>
        <p:spPr>
          <a:xfrm>
            <a:off x="6329129" y="2310063"/>
            <a:ext cx="4708089" cy="2961272"/>
          </a:xfrm>
          <a:prstGeom prst="rect">
            <a:avLst/>
          </a:prstGeom>
        </p:spPr>
      </p:pic>
    </p:spTree>
    <p:extLst>
      <p:ext uri="{BB962C8B-B14F-4D97-AF65-F5344CB8AC3E}">
        <p14:creationId xmlns:p14="http://schemas.microsoft.com/office/powerpoint/2010/main" val="246722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Update ~ Senate Finance Hearing</a:t>
            </a:r>
          </a:p>
        </p:txBody>
      </p:sp>
      <p:sp>
        <p:nvSpPr>
          <p:cNvPr id="3" name="Content Placeholder 2"/>
          <p:cNvSpPr>
            <a:spLocks noGrp="1"/>
          </p:cNvSpPr>
          <p:nvPr>
            <p:ph idx="1"/>
          </p:nvPr>
        </p:nvSpPr>
        <p:spPr/>
        <p:txBody>
          <a:bodyPr>
            <a:normAutofit/>
          </a:bodyPr>
          <a:lstStyle/>
          <a:p>
            <a:r>
              <a:rPr lang="en-US" dirty="0">
                <a:hlinkClick r:id="rId2"/>
              </a:rPr>
              <a:t>https://www.finance.senate.gov/hearings/rural-health-care-in-america-challenges-and-opportunities</a:t>
            </a:r>
            <a:r>
              <a:rPr lang="en-US" dirty="0"/>
              <a:t> </a:t>
            </a:r>
          </a:p>
          <a:p>
            <a:r>
              <a:rPr lang="en-US" dirty="0"/>
              <a:t>2 hour 28 min mark</a:t>
            </a:r>
          </a:p>
          <a:p>
            <a:r>
              <a:rPr lang="en-US" dirty="0"/>
              <a:t>Senator Wyden</a:t>
            </a:r>
          </a:p>
          <a:p>
            <a:pPr lvl="1"/>
            <a:r>
              <a:rPr lang="en-US" dirty="0"/>
              <a:t>“We have been at it for almost two and a half hours. You all have been terrific, but what I am struck by is I don’t think we have mentioned, over the course of two and a half hours, what is really the backbone of rural health care. Literally, from sea-to-shining-sea, and that is </a:t>
            </a:r>
            <a:r>
              <a:rPr lang="en-US" b="1" dirty="0"/>
              <a:t>RURAL HEALTH CLINICS…”</a:t>
            </a:r>
          </a:p>
          <a:p>
            <a:endParaRPr lang="en-US" dirty="0"/>
          </a:p>
        </p:txBody>
      </p:sp>
    </p:spTree>
    <p:extLst>
      <p:ext uri="{BB962C8B-B14F-4D97-AF65-F5344CB8AC3E}">
        <p14:creationId xmlns:p14="http://schemas.microsoft.com/office/powerpoint/2010/main" val="162197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170156-6582-4961-A9C9-0CB28D0CE00E}"/>
              </a:ext>
            </a:extLst>
          </p:cNvPr>
          <p:cNvSpPr>
            <a:spLocks noGrp="1"/>
          </p:cNvSpPr>
          <p:nvPr>
            <p:ph type="title"/>
          </p:nvPr>
        </p:nvSpPr>
        <p:spPr>
          <a:xfrm>
            <a:off x="450395" y="532190"/>
            <a:ext cx="235405" cy="1658198"/>
          </a:xfrm>
        </p:spPr>
        <p:txBody>
          <a:bodyPr/>
          <a:lstStyle/>
          <a:p>
            <a:r>
              <a:rPr lang="en-US" dirty="0">
                <a:solidFill>
                  <a:schemeClr val="bg1"/>
                </a:solidFill>
              </a:rPr>
              <a:t>.</a:t>
            </a:r>
          </a:p>
        </p:txBody>
      </p:sp>
      <p:pic>
        <p:nvPicPr>
          <p:cNvPr id="8" name="Content Placeholder 5" descr="Image of a bill for the social secturiy act">
            <a:extLst>
              <a:ext uri="{FF2B5EF4-FFF2-40B4-BE49-F238E27FC236}">
                <a16:creationId xmlns:a16="http://schemas.microsoft.com/office/drawing/2014/main" id="{747CD047-9BEA-4C35-9C16-49C246DE2F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2227" y="28263"/>
            <a:ext cx="5387546" cy="6801474"/>
          </a:xfrm>
        </p:spPr>
      </p:pic>
    </p:spTree>
    <p:extLst>
      <p:ext uri="{BB962C8B-B14F-4D97-AF65-F5344CB8AC3E}">
        <p14:creationId xmlns:p14="http://schemas.microsoft.com/office/powerpoint/2010/main" val="317365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115331"/>
            <a:ext cx="10917195" cy="1575358"/>
          </a:xfrm>
        </p:spPr>
        <p:txBody>
          <a:bodyPr>
            <a:normAutofit/>
          </a:bodyPr>
          <a:lstStyle/>
          <a:p>
            <a:r>
              <a:rPr lang="en-US" sz="3600" dirty="0"/>
              <a:t>RHC Modernization Act of 2018 – What does it do?</a:t>
            </a:r>
          </a:p>
        </p:txBody>
      </p:sp>
      <p:sp>
        <p:nvSpPr>
          <p:cNvPr id="3" name="Content Placeholder 2"/>
          <p:cNvSpPr>
            <a:spLocks noGrp="1"/>
          </p:cNvSpPr>
          <p:nvPr>
            <p:ph idx="1"/>
          </p:nvPr>
        </p:nvSpPr>
        <p:spPr>
          <a:xfrm>
            <a:off x="436605" y="1515762"/>
            <a:ext cx="11285837" cy="5132173"/>
          </a:xfrm>
        </p:spPr>
        <p:txBody>
          <a:bodyPr>
            <a:normAutofit fontScale="85000" lnSpcReduction="20000"/>
          </a:bodyPr>
          <a:lstStyle/>
          <a:p>
            <a:pPr marL="0" indent="0">
              <a:buNone/>
            </a:pPr>
            <a:r>
              <a:rPr lang="en-US" dirty="0"/>
              <a:t>Designed to pass, not to make a statement </a:t>
            </a:r>
          </a:p>
          <a:p>
            <a:pPr marL="0" indent="0">
              <a:buNone/>
            </a:pPr>
            <a:r>
              <a:rPr lang="en-US" dirty="0"/>
              <a:t>Uncontroversial and cost free provisions</a:t>
            </a:r>
          </a:p>
          <a:p>
            <a:pPr marL="0" indent="0">
              <a:buNone/>
            </a:pPr>
            <a:r>
              <a:rPr lang="en-US" b="1" dirty="0"/>
              <a:t>Sec. 2 ~ Modernizing Physician, Physician Assistant, and Nurse Practitioner Utilization Requirements.</a:t>
            </a:r>
            <a:endParaRPr lang="en-US" dirty="0"/>
          </a:p>
          <a:p>
            <a:pPr marL="4572" lvl="1" indent="0">
              <a:buNone/>
            </a:pPr>
            <a:r>
              <a:rPr lang="en-US" dirty="0"/>
              <a:t>Modernizes physician supervision requirements in RHCs by aligning scope of practice laws with state law. Allows physician assistants (PAs) and nurse practitioners (NPs) to practice up to the top of their license without unnecessary federal supervision requirements that apply only because the PA or NP is practicing in a RHC. </a:t>
            </a:r>
          </a:p>
          <a:p>
            <a:pPr marL="0" indent="0">
              <a:buNone/>
            </a:pPr>
            <a:r>
              <a:rPr lang="en-US" b="1" dirty="0"/>
              <a:t>Sec. 3 ~ Removing Outdated Laboratory Requirements</a:t>
            </a:r>
            <a:endParaRPr lang="en-US" dirty="0"/>
          </a:p>
          <a:p>
            <a:pPr marL="4572" lvl="1" indent="0">
              <a:buNone/>
            </a:pPr>
            <a:r>
              <a:rPr lang="en-US" dirty="0"/>
              <a:t>Removes a requirement that RHCs maintain certain lab equipment on site, and allows RHCs to satisfy this certification requirement if they have </a:t>
            </a:r>
            <a:r>
              <a:rPr lang="en-US" i="1" dirty="0"/>
              <a:t>prompt access</a:t>
            </a:r>
            <a:r>
              <a:rPr lang="en-US" dirty="0"/>
              <a:t> to lab services. </a:t>
            </a:r>
          </a:p>
          <a:p>
            <a:pPr marL="0" indent="0">
              <a:buNone/>
            </a:pPr>
            <a:r>
              <a:rPr lang="en-US" b="1" dirty="0"/>
              <a:t>Sec. 4 ~ Allowing Rural Health Clinics to Determine the Drugs and Biologicals Necessary for Emergency Cases.</a:t>
            </a:r>
            <a:endParaRPr lang="en-US" dirty="0"/>
          </a:p>
          <a:p>
            <a:pPr marL="4572" lvl="1" indent="0">
              <a:buNone/>
            </a:pPr>
            <a:r>
              <a:rPr lang="en-US" dirty="0"/>
              <a:t>Allows the professional personnel responsible for the RHCs policies and procedures, instead of the Secretary of Health and Humans Services, to determine the drugs and biologicals necessary for emergency cases in each specific RHC. </a:t>
            </a:r>
          </a:p>
          <a:p>
            <a:pPr marL="0" indent="0">
              <a:buNone/>
            </a:pPr>
            <a:r>
              <a:rPr lang="en-US" b="1" dirty="0"/>
              <a:t>Sec. 5 ~ Allowing Rural Health Clinics the Flexibility to Contract with Physician Assistants and Nurse Practitioners.</a:t>
            </a:r>
            <a:endParaRPr lang="en-US" dirty="0"/>
          </a:p>
          <a:p>
            <a:pPr marL="4572" lvl="1" indent="0">
              <a:buNone/>
            </a:pPr>
            <a:r>
              <a:rPr lang="en-US" dirty="0"/>
              <a:t>Removes a redundant requirement that RHCs employ a PA or NP (as evidenced by a W2) and allows RHCs to satisfy the PA, NP, or Certified Nurse Midwife(CNM) utilization requirements through a contractual agreement if they chose to do so. </a:t>
            </a:r>
          </a:p>
        </p:txBody>
      </p:sp>
    </p:spTree>
    <p:extLst>
      <p:ext uri="{BB962C8B-B14F-4D97-AF65-F5344CB8AC3E}">
        <p14:creationId xmlns:p14="http://schemas.microsoft.com/office/powerpoint/2010/main" val="209323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741" y="636974"/>
            <a:ext cx="10515600" cy="681081"/>
          </a:xfrm>
        </p:spPr>
        <p:txBody>
          <a:bodyPr>
            <a:normAutofit fontScale="90000"/>
          </a:bodyPr>
          <a:lstStyle/>
          <a:p>
            <a:r>
              <a:rPr lang="en-US" sz="3600" dirty="0"/>
              <a:t>RHC Modernization Act of 2018 – What does it do? Continued</a:t>
            </a:r>
          </a:p>
        </p:txBody>
      </p:sp>
      <p:sp>
        <p:nvSpPr>
          <p:cNvPr id="3" name="Content Placeholder 2"/>
          <p:cNvSpPr>
            <a:spLocks noGrp="1"/>
          </p:cNvSpPr>
          <p:nvPr>
            <p:ph idx="1"/>
          </p:nvPr>
        </p:nvSpPr>
        <p:spPr>
          <a:xfrm>
            <a:off x="683741" y="1392195"/>
            <a:ext cx="10371437" cy="4934464"/>
          </a:xfrm>
        </p:spPr>
        <p:txBody>
          <a:bodyPr>
            <a:normAutofit/>
          </a:bodyPr>
          <a:lstStyle/>
          <a:p>
            <a:pPr marL="0" indent="0">
              <a:buNone/>
            </a:pPr>
            <a:r>
              <a:rPr lang="en-US" dirty="0"/>
              <a:t>Cost Provisions </a:t>
            </a:r>
          </a:p>
          <a:p>
            <a:pPr marL="0" indent="0">
              <a:buNone/>
            </a:pPr>
            <a:r>
              <a:rPr lang="en-US" b="1" dirty="0"/>
              <a:t>Sec. 6 ~ Raising the Cap on Rural Health Clinic Payments.</a:t>
            </a:r>
            <a:endParaRPr lang="en-US" sz="2400" dirty="0"/>
          </a:p>
          <a:p>
            <a:pPr marL="4572" lvl="1" indent="0">
              <a:buNone/>
            </a:pPr>
            <a:r>
              <a:rPr lang="en-US" dirty="0"/>
              <a:t>Increases the upper limit (or cap) on RHC reimbursement to:</a:t>
            </a:r>
          </a:p>
          <a:p>
            <a:pPr marL="0" lvl="2" indent="0">
              <a:buNone/>
            </a:pPr>
            <a:r>
              <a:rPr lang="en-US" dirty="0"/>
              <a:t>	</a:t>
            </a:r>
            <a:r>
              <a:rPr lang="en-US" sz="2400" i="0" dirty="0"/>
              <a:t>-$100 in 2019</a:t>
            </a:r>
          </a:p>
          <a:p>
            <a:pPr marL="4572" lvl="1" indent="0">
              <a:buNone/>
            </a:pPr>
            <a:r>
              <a:rPr lang="en-US" dirty="0"/>
              <a:t>	-$105 in 2020</a:t>
            </a:r>
            <a:endParaRPr lang="en-US" sz="2000" dirty="0"/>
          </a:p>
          <a:p>
            <a:pPr marL="4572" lvl="1" indent="0">
              <a:buNone/>
            </a:pPr>
            <a:r>
              <a:rPr lang="en-US" dirty="0"/>
              <a:t>	-$110 in 2021</a:t>
            </a:r>
            <a:endParaRPr lang="en-US" sz="2000" dirty="0"/>
          </a:p>
          <a:p>
            <a:pPr marL="4572" lvl="1" indent="0">
              <a:buNone/>
            </a:pPr>
            <a:r>
              <a:rPr lang="en-US" dirty="0"/>
              <a:t>	-$115 in 2022</a:t>
            </a:r>
            <a:endParaRPr lang="en-US" sz="2000" dirty="0"/>
          </a:p>
          <a:p>
            <a:pPr marL="4572" lvl="1" indent="0">
              <a:buNone/>
            </a:pPr>
            <a:r>
              <a:rPr lang="en-US" dirty="0"/>
              <a:t>	-And by MEI each year thereafter.</a:t>
            </a:r>
            <a:endParaRPr lang="en-US" sz="2400" dirty="0"/>
          </a:p>
          <a:p>
            <a:pPr marL="0" indent="0">
              <a:buNone/>
            </a:pPr>
            <a:r>
              <a:rPr lang="en-US" b="1" dirty="0"/>
              <a:t>Sec. 7 ~ Allowing Rural Health Clinics to be the Distant Site for a Telehealth Visit.</a:t>
            </a:r>
            <a:endParaRPr lang="en-US" sz="2400" dirty="0"/>
          </a:p>
          <a:p>
            <a:pPr marL="0" indent="0">
              <a:buNone/>
            </a:pPr>
            <a:r>
              <a:rPr lang="en-US" dirty="0"/>
              <a:t>Allows RHCs to offer telehealth services as the distant site (where the provider is located) and bill for such telehealth services as RHC visits. </a:t>
            </a:r>
            <a:endParaRPr lang="en-US" sz="2400" dirty="0"/>
          </a:p>
          <a:p>
            <a:pPr lvl="1"/>
            <a:endParaRPr lang="en-US" dirty="0"/>
          </a:p>
        </p:txBody>
      </p:sp>
    </p:spTree>
    <p:extLst>
      <p:ext uri="{BB962C8B-B14F-4D97-AF65-F5344CB8AC3E}">
        <p14:creationId xmlns:p14="http://schemas.microsoft.com/office/powerpoint/2010/main" val="41016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students in a classroom raising their hands to answer a question."/>
          <p:cNvPicPr>
            <a:picLocks noChangeAspect="1"/>
          </p:cNvPicPr>
          <p:nvPr/>
        </p:nvPicPr>
        <p:blipFill>
          <a:blip r:embed="rId3"/>
          <a:stretch>
            <a:fillRect/>
          </a:stretch>
        </p:blipFill>
        <p:spPr>
          <a:xfrm>
            <a:off x="3692610" y="2056547"/>
            <a:ext cx="4587446" cy="3394710"/>
          </a:xfrm>
          <a:prstGeom prst="rect">
            <a:avLst/>
          </a:prstGeom>
        </p:spPr>
      </p:pic>
      <p:sp>
        <p:nvSpPr>
          <p:cNvPr id="7" name="Title 2">
            <a:extLst>
              <a:ext uri="{FF2B5EF4-FFF2-40B4-BE49-F238E27FC236}">
                <a16:creationId xmlns:a16="http://schemas.microsoft.com/office/drawing/2014/main" id="{398C7857-7BA5-447C-8C63-C7F219244876}"/>
              </a:ext>
            </a:extLst>
          </p:cNvPr>
          <p:cNvSpPr>
            <a:spLocks noGrp="1"/>
          </p:cNvSpPr>
          <p:nvPr>
            <p:ph type="title"/>
          </p:nvPr>
        </p:nvSpPr>
        <p:spPr>
          <a:xfrm>
            <a:off x="3802277" y="717248"/>
            <a:ext cx="4587446" cy="1658198"/>
          </a:xfrm>
        </p:spPr>
        <p:txBody>
          <a:bodyPr/>
          <a:lstStyle/>
          <a:p>
            <a:r>
              <a:rPr lang="en-US" dirty="0"/>
              <a:t>Any Questions?</a:t>
            </a:r>
          </a:p>
        </p:txBody>
      </p:sp>
    </p:spTree>
    <p:extLst>
      <p:ext uri="{BB962C8B-B14F-4D97-AF65-F5344CB8AC3E}">
        <p14:creationId xmlns:p14="http://schemas.microsoft.com/office/powerpoint/2010/main" val="491838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2396" y="4235452"/>
            <a:ext cx="2987949" cy="1323439"/>
          </a:xfrm>
          <a:prstGeom prst="rect">
            <a:avLst/>
          </a:prstGeom>
          <a:noFill/>
        </p:spPr>
        <p:txBody>
          <a:bodyPr wrap="square" rtlCol="0">
            <a:spAutoFit/>
          </a:bodyPr>
          <a:lstStyle/>
          <a:p>
            <a:pPr algn="ctr">
              <a:spcBef>
                <a:spcPts val="0"/>
              </a:spcBef>
            </a:pPr>
            <a:r>
              <a:rPr lang="en-US" sz="2000" dirty="0">
                <a:latin typeface="Times New Roman" panose="02020603050405020304" pitchFamily="18" charset="0"/>
                <a:cs typeface="Times New Roman" panose="02020603050405020304" pitchFamily="18" charset="0"/>
              </a:rPr>
              <a:t>Nathan Baugh</a:t>
            </a:r>
          </a:p>
          <a:p>
            <a:pPr algn="ctr">
              <a:spcBef>
                <a:spcPts val="0"/>
              </a:spcBef>
            </a:pPr>
            <a:r>
              <a:rPr lang="en-US" sz="2000" dirty="0">
                <a:latin typeface="Times New Roman" panose="02020603050405020304" pitchFamily="18" charset="0"/>
                <a:cs typeface="Times New Roman" panose="02020603050405020304" pitchFamily="18" charset="0"/>
              </a:rPr>
              <a:t>(202) 543-0348</a:t>
            </a:r>
            <a:endParaRPr lang="en-US" sz="2000" dirty="0">
              <a:latin typeface="Times New Roman" panose="02020603050405020304" pitchFamily="18" charset="0"/>
              <a:cs typeface="Times New Roman" panose="02020603050405020304" pitchFamily="18" charset="0"/>
              <a:hlinkClick r:id="rId3"/>
            </a:endParaRPr>
          </a:p>
          <a:p>
            <a:pPr algn="ctr">
              <a:spcBef>
                <a:spcPts val="0"/>
              </a:spcBef>
            </a:pPr>
            <a:r>
              <a:rPr lang="en-US" sz="2000" dirty="0">
                <a:latin typeface="Times New Roman" panose="02020603050405020304" pitchFamily="18" charset="0"/>
                <a:cs typeface="Times New Roman" panose="02020603050405020304" pitchFamily="18" charset="0"/>
                <a:hlinkClick r:id="rId4"/>
              </a:rPr>
              <a:t>Nathan.Baugh@narhc.org</a:t>
            </a:r>
            <a:r>
              <a:rPr lang="en-US" sz="2000" dirty="0">
                <a:latin typeface="Times New Roman" panose="02020603050405020304" pitchFamily="18" charset="0"/>
                <a:cs typeface="Times New Roman" panose="02020603050405020304" pitchFamily="18" charset="0"/>
              </a:rPr>
              <a:t> </a:t>
            </a:r>
          </a:p>
          <a:p>
            <a:pPr algn="ctr">
              <a:spcBef>
                <a:spcPts val="0"/>
              </a:spcBef>
            </a:pPr>
            <a:r>
              <a:rPr lang="en-US" sz="2000" dirty="0">
                <a:latin typeface="Times New Roman" panose="02020603050405020304" pitchFamily="18" charset="0"/>
                <a:cs typeface="Times New Roman" panose="02020603050405020304" pitchFamily="18" charset="0"/>
                <a:hlinkClick r:id="rId5"/>
              </a:rPr>
              <a:t>www.narhc.org</a:t>
            </a:r>
            <a:endParaRPr lang="en-US" sz="2000" dirty="0">
              <a:latin typeface="Times New Roman" panose="02020603050405020304" pitchFamily="18" charset="0"/>
              <a:cs typeface="Times New Roman" panose="02020603050405020304" pitchFamily="18" charset="0"/>
            </a:endParaRPr>
          </a:p>
        </p:txBody>
      </p:sp>
      <p:pic>
        <p:nvPicPr>
          <p:cNvPr id="2" name="Picture 1" descr="NARHC Logo"/>
          <p:cNvPicPr>
            <a:picLocks noChangeAspect="1"/>
          </p:cNvPicPr>
          <p:nvPr/>
        </p:nvPicPr>
        <p:blipFill>
          <a:blip r:embed="rId6"/>
          <a:stretch>
            <a:fillRect/>
          </a:stretch>
        </p:blipFill>
        <p:spPr>
          <a:xfrm>
            <a:off x="4658556" y="2168729"/>
            <a:ext cx="2755631" cy="2066723"/>
          </a:xfrm>
          <a:prstGeom prst="rect">
            <a:avLst/>
          </a:prstGeom>
        </p:spPr>
      </p:pic>
      <p:sp>
        <p:nvSpPr>
          <p:cNvPr id="3" name="Title 2">
            <a:extLst>
              <a:ext uri="{FF2B5EF4-FFF2-40B4-BE49-F238E27FC236}">
                <a16:creationId xmlns:a16="http://schemas.microsoft.com/office/drawing/2014/main" id="{830ABEFD-0DE8-4CBA-9B10-B8F8425263FD}"/>
              </a:ext>
            </a:extLst>
          </p:cNvPr>
          <p:cNvSpPr>
            <a:spLocks noGrp="1"/>
          </p:cNvSpPr>
          <p:nvPr>
            <p:ph type="title"/>
          </p:nvPr>
        </p:nvSpPr>
        <p:spPr>
          <a:xfrm>
            <a:off x="2558143" y="764199"/>
            <a:ext cx="7726680" cy="1323439"/>
          </a:xfrm>
        </p:spPr>
        <p:txBody>
          <a:bodyPr>
            <a:normAutofit/>
          </a:bodyPr>
          <a:lstStyle/>
          <a:p>
            <a:r>
              <a:rPr lang="en-US" sz="7200" dirty="0"/>
              <a:t>Contact Information</a:t>
            </a:r>
          </a:p>
        </p:txBody>
      </p:sp>
    </p:spTree>
    <p:extLst>
      <p:ext uri="{BB962C8B-B14F-4D97-AF65-F5344CB8AC3E}">
        <p14:creationId xmlns:p14="http://schemas.microsoft.com/office/powerpoint/2010/main" val="258040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1" y="127412"/>
            <a:ext cx="7835986" cy="1658198"/>
          </a:xfrm>
        </p:spPr>
        <p:txBody>
          <a:bodyPr/>
          <a:lstStyle/>
          <a:p>
            <a:r>
              <a:rPr lang="en-US" sz="3600" dirty="0"/>
              <a:t>Overview</a:t>
            </a:r>
          </a:p>
        </p:txBody>
      </p:sp>
      <p:sp>
        <p:nvSpPr>
          <p:cNvPr id="3" name="Content Placeholder 2"/>
          <p:cNvSpPr>
            <a:spLocks noGrp="1"/>
          </p:cNvSpPr>
          <p:nvPr>
            <p:ph idx="1"/>
          </p:nvPr>
        </p:nvSpPr>
        <p:spPr>
          <a:xfrm>
            <a:off x="657223" y="1785609"/>
            <a:ext cx="5021681" cy="4198095"/>
          </a:xfrm>
        </p:spPr>
        <p:txBody>
          <a:bodyPr>
            <a:normAutofit/>
          </a:bodyPr>
          <a:lstStyle/>
          <a:p>
            <a:pPr>
              <a:buFont typeface="Arial" panose="020B0604020202020204" pitchFamily="34" charset="0"/>
              <a:buChar char="•"/>
            </a:pPr>
            <a:r>
              <a:rPr lang="en-US" dirty="0"/>
              <a:t>Purpose of RHC Program</a:t>
            </a:r>
          </a:p>
          <a:p>
            <a:pPr>
              <a:buFont typeface="Arial" panose="020B0604020202020204" pitchFamily="34" charset="0"/>
              <a:buChar char="•"/>
            </a:pPr>
            <a:r>
              <a:rPr lang="en-US" dirty="0"/>
              <a:t>History of RHC Program</a:t>
            </a:r>
          </a:p>
          <a:p>
            <a:pPr>
              <a:buFont typeface="Arial" panose="020B0604020202020204" pitchFamily="34" charset="0"/>
              <a:buChar char="•"/>
            </a:pPr>
            <a:r>
              <a:rPr lang="en-US" dirty="0"/>
              <a:t>Basics of RHCs</a:t>
            </a:r>
          </a:p>
          <a:p>
            <a:pPr>
              <a:buFont typeface="Arial" panose="020B0604020202020204" pitchFamily="34" charset="0"/>
              <a:buChar char="•"/>
            </a:pPr>
            <a:r>
              <a:rPr lang="en-US" dirty="0"/>
              <a:t>Regulatory Update</a:t>
            </a:r>
          </a:p>
          <a:p>
            <a:pPr>
              <a:buFont typeface="Arial" panose="020B0604020202020204" pitchFamily="34" charset="0"/>
              <a:buChar char="•"/>
            </a:pPr>
            <a:r>
              <a:rPr lang="en-US" dirty="0"/>
              <a:t>Legislative Update</a:t>
            </a:r>
          </a:p>
        </p:txBody>
      </p:sp>
      <p:pic>
        <p:nvPicPr>
          <p:cNvPr id="6" name="Picture 5" descr="Image of a state capital building."/>
          <p:cNvPicPr>
            <a:picLocks noChangeAspect="1"/>
          </p:cNvPicPr>
          <p:nvPr/>
        </p:nvPicPr>
        <p:blipFill>
          <a:blip r:embed="rId2"/>
          <a:stretch>
            <a:fillRect/>
          </a:stretch>
        </p:blipFill>
        <p:spPr>
          <a:xfrm>
            <a:off x="5808592" y="1690688"/>
            <a:ext cx="4668135" cy="2622899"/>
          </a:xfrm>
          <a:prstGeom prst="rect">
            <a:avLst/>
          </a:prstGeom>
        </p:spPr>
      </p:pic>
    </p:spTree>
    <p:extLst>
      <p:ext uri="{BB962C8B-B14F-4D97-AF65-F5344CB8AC3E}">
        <p14:creationId xmlns:p14="http://schemas.microsoft.com/office/powerpoint/2010/main" val="398864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216972"/>
          </a:xfrm>
        </p:spPr>
        <p:txBody>
          <a:bodyPr>
            <a:normAutofit/>
          </a:bodyPr>
          <a:lstStyle/>
          <a:p>
            <a:r>
              <a:rPr lang="en-US" dirty="0"/>
              <a:t>Rural Health Clinic Services Act ~ 1977</a:t>
            </a:r>
          </a:p>
        </p:txBody>
      </p:sp>
      <p:pic>
        <p:nvPicPr>
          <p:cNvPr id="5" name="Picture 4" descr="Image of President Jimmy Carter and various associates."/>
          <p:cNvPicPr>
            <a:picLocks noChangeAspect="1"/>
          </p:cNvPicPr>
          <p:nvPr/>
        </p:nvPicPr>
        <p:blipFill>
          <a:blip r:embed="rId2"/>
          <a:stretch>
            <a:fillRect/>
          </a:stretch>
        </p:blipFill>
        <p:spPr>
          <a:xfrm>
            <a:off x="6388192" y="1981720"/>
            <a:ext cx="5691513" cy="3779520"/>
          </a:xfrm>
          <a:prstGeom prst="rect">
            <a:avLst/>
          </a:prstGeom>
        </p:spPr>
      </p:pic>
      <p:pic>
        <p:nvPicPr>
          <p:cNvPr id="7" name="Picture 6" descr="Image of a public law  document from 19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29" y="1981720"/>
            <a:ext cx="5977424" cy="2846954"/>
          </a:xfrm>
          <a:prstGeom prst="rect">
            <a:avLst/>
          </a:prstGeom>
        </p:spPr>
      </p:pic>
    </p:spTree>
    <p:extLst>
      <p:ext uri="{BB962C8B-B14F-4D97-AF65-F5344CB8AC3E}">
        <p14:creationId xmlns:p14="http://schemas.microsoft.com/office/powerpoint/2010/main" val="107431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53482"/>
            <a:ext cx="10772775" cy="1658198"/>
          </a:xfrm>
        </p:spPr>
        <p:txBody>
          <a:bodyPr/>
          <a:lstStyle/>
          <a:p>
            <a:r>
              <a:rPr lang="en-US" dirty="0"/>
              <a:t>Rural Health Clinic ~ Purpose?</a:t>
            </a:r>
          </a:p>
        </p:txBody>
      </p:sp>
      <p:sp>
        <p:nvSpPr>
          <p:cNvPr id="3" name="Content Placeholder 2"/>
          <p:cNvSpPr>
            <a:spLocks noGrp="1"/>
          </p:cNvSpPr>
          <p:nvPr>
            <p:ph idx="1"/>
          </p:nvPr>
        </p:nvSpPr>
        <p:spPr>
          <a:xfrm>
            <a:off x="433137" y="1540041"/>
            <a:ext cx="11341767" cy="5069305"/>
          </a:xfrm>
        </p:spPr>
        <p:txBody>
          <a:bodyPr>
            <a:normAutofit fontScale="92500" lnSpcReduction="10000"/>
          </a:bodyPr>
          <a:lstStyle/>
          <a:p>
            <a:pPr>
              <a:buFont typeface="Arial" panose="020B0604020202020204" pitchFamily="34" charset="0"/>
              <a:buChar char="•"/>
            </a:pPr>
            <a:r>
              <a:rPr lang="en-US" dirty="0"/>
              <a:t>President Carter’s Statement on December 13, 1977 signing the Rural Health Clinics Services Act into law:</a:t>
            </a:r>
          </a:p>
          <a:p>
            <a:pPr>
              <a:buFont typeface="Arial" panose="020B0604020202020204" pitchFamily="34" charset="0"/>
              <a:buChar char="•"/>
            </a:pPr>
            <a:r>
              <a:rPr lang="en-US" dirty="0"/>
              <a:t>“At its best the American health care system is unsurpassed.  But its uneven distribution leaves millions of our people without access to adequate care.  This problem effects both urban and rural areas but is more wide-spread in the latter.  Two thirds of the people in areas without adequate health care live in rural America.  One of the most sensible and efficient ways to cope with this problem is to enable Physician Assistants and Nurse Practitioners to provide regular and high quality care in small convenient outpatient clinics.  Through such programs as the National Health Service Corps and the Appalachian Regional Commission, the federal government has helped to start and support these clinics and train the highly skilled professions who operate them.  But there has been a major obstacle to the healthy growth of these clinics in the areas that need them.  That is the failure of public and private health insurance programs to support them.  The legislation that I am signing today will correct this defect in our public health insurance programs by requiring that the Medicare and Medicaid programs pay for the services of Physician Assistants and Nurse Practitioners in clinics and rural areas without adequate care.  This reform will guarantee greater financial stability for clinics already in existence and help establish new clinics were they are needed most.“</a:t>
            </a:r>
          </a:p>
          <a:p>
            <a:endParaRPr lang="en-US" dirty="0"/>
          </a:p>
        </p:txBody>
      </p:sp>
    </p:spTree>
    <p:extLst>
      <p:ext uri="{BB962C8B-B14F-4D97-AF65-F5344CB8AC3E}">
        <p14:creationId xmlns:p14="http://schemas.microsoft.com/office/powerpoint/2010/main" val="210491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Health Clinics ~ Brief History &amp; Profile</a:t>
            </a:r>
          </a:p>
        </p:txBody>
      </p:sp>
      <p:sp>
        <p:nvSpPr>
          <p:cNvPr id="3" name="Content Placeholder 2"/>
          <p:cNvSpPr>
            <a:spLocks noGrp="1"/>
          </p:cNvSpPr>
          <p:nvPr>
            <p:ph idx="1"/>
          </p:nvPr>
        </p:nvSpPr>
        <p:spPr>
          <a:xfrm>
            <a:off x="676656" y="2011680"/>
            <a:ext cx="10753343" cy="4373078"/>
          </a:xfrm>
        </p:spPr>
        <p:txBody>
          <a:bodyPr/>
          <a:lstStyle/>
          <a:p>
            <a:pPr>
              <a:buFont typeface="Arial" panose="020B0604020202020204" pitchFamily="34" charset="0"/>
              <a:buChar char="•"/>
            </a:pPr>
            <a:r>
              <a:rPr lang="en-US" dirty="0"/>
              <a:t>Relatively sleepy program throughout the early 80s. </a:t>
            </a:r>
          </a:p>
          <a:p>
            <a:pPr>
              <a:buFont typeface="Arial" panose="020B0604020202020204" pitchFamily="34" charset="0"/>
              <a:buChar char="•"/>
            </a:pPr>
            <a:r>
              <a:rPr lang="en-US" dirty="0"/>
              <a:t>Significant growth in the number of RHCs when hospital payment switched to the prospective payment system (PPS)</a:t>
            </a:r>
          </a:p>
          <a:p>
            <a:pPr>
              <a:buFont typeface="Arial" panose="020B0604020202020204" pitchFamily="34" charset="0"/>
              <a:buChar char="•"/>
            </a:pPr>
            <a:r>
              <a:rPr lang="en-US" dirty="0"/>
              <a:t>Turmoil in the late 90s</a:t>
            </a:r>
          </a:p>
          <a:p>
            <a:pPr>
              <a:buFont typeface="Arial" panose="020B0604020202020204" pitchFamily="34" charset="0"/>
              <a:buChar char="•"/>
            </a:pPr>
            <a:r>
              <a:rPr lang="en-US" dirty="0"/>
              <a:t>Currently over 4400 RHCs in the country (program is growing)</a:t>
            </a:r>
          </a:p>
          <a:p>
            <a:pPr>
              <a:buFont typeface="Arial" panose="020B0604020202020204" pitchFamily="34" charset="0"/>
              <a:buChar char="•"/>
            </a:pPr>
            <a:r>
              <a:rPr lang="en-US" dirty="0"/>
              <a:t>Challenges Remain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0213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RHC Basics ~ Requirements</a:t>
            </a:r>
          </a:p>
        </p:txBody>
      </p:sp>
      <p:sp>
        <p:nvSpPr>
          <p:cNvPr id="3" name="Content Placeholder 2"/>
          <p:cNvSpPr>
            <a:spLocks noGrp="1"/>
          </p:cNvSpPr>
          <p:nvPr>
            <p:ph idx="1"/>
          </p:nvPr>
        </p:nvSpPr>
        <p:spPr>
          <a:xfrm>
            <a:off x="676656" y="2011680"/>
            <a:ext cx="10753725" cy="4565583"/>
          </a:xfrm>
        </p:spPr>
        <p:txBody>
          <a:bodyPr>
            <a:normAutofit/>
          </a:bodyPr>
          <a:lstStyle/>
          <a:p>
            <a:pPr>
              <a:buFont typeface="Arial" panose="020B0604020202020204" pitchFamily="34" charset="0"/>
              <a:buChar char="•"/>
            </a:pPr>
            <a:r>
              <a:rPr lang="en-US" dirty="0"/>
              <a:t>Located in rural areas</a:t>
            </a:r>
          </a:p>
          <a:p>
            <a:pPr>
              <a:buFont typeface="Arial" panose="020B0604020202020204" pitchFamily="34" charset="0"/>
              <a:buChar char="•"/>
            </a:pPr>
            <a:r>
              <a:rPr lang="en-US" dirty="0"/>
              <a:t>Located in shortage areas</a:t>
            </a:r>
          </a:p>
          <a:p>
            <a:pPr>
              <a:buFont typeface="Arial" panose="020B0604020202020204" pitchFamily="34" charset="0"/>
              <a:buChar char="•"/>
            </a:pPr>
            <a:r>
              <a:rPr lang="en-US" dirty="0"/>
              <a:t>Must undergo a survey and certification process to ensure compliance with 42 Code of Federal Regulations (CFR) Part 491</a:t>
            </a:r>
          </a:p>
          <a:p>
            <a:pPr>
              <a:buFont typeface="Arial" panose="020B0604020202020204" pitchFamily="34" charset="0"/>
              <a:buChar char="•"/>
            </a:pPr>
            <a:r>
              <a:rPr lang="en-US" dirty="0"/>
              <a:t>Must perform primarily “primary care” services</a:t>
            </a:r>
          </a:p>
          <a:p>
            <a:pPr>
              <a:buFont typeface="Arial" panose="020B0604020202020204" pitchFamily="34" charset="0"/>
              <a:buChar char="•"/>
            </a:pPr>
            <a:r>
              <a:rPr lang="en-US" dirty="0"/>
              <a:t>Must employ and utilize a Nurse Practitioner or Physician Assistant at least 50% of the time the RHC is open</a:t>
            </a:r>
          </a:p>
          <a:p>
            <a:pPr>
              <a:buFont typeface="Arial" panose="020B0604020202020204" pitchFamily="34" charset="0"/>
              <a:buChar char="•"/>
            </a:pPr>
            <a:r>
              <a:rPr lang="en-US" dirty="0"/>
              <a:t>Can be non-profit or for-profit</a:t>
            </a:r>
          </a:p>
          <a:p>
            <a:pPr>
              <a:buFont typeface="Arial" panose="020B0604020202020204" pitchFamily="34" charset="0"/>
              <a:buChar char="•"/>
            </a:pPr>
            <a:r>
              <a:rPr lang="en-US" dirty="0"/>
              <a:t>May be owned by hospital or physicians themselves</a:t>
            </a:r>
          </a:p>
          <a:p>
            <a:pPr marL="0" indent="0">
              <a:buNone/>
            </a:pPr>
            <a:endParaRPr lang="en-US" dirty="0"/>
          </a:p>
        </p:txBody>
      </p:sp>
    </p:spTree>
    <p:extLst>
      <p:ext uri="{BB962C8B-B14F-4D97-AF65-F5344CB8AC3E}">
        <p14:creationId xmlns:p14="http://schemas.microsoft.com/office/powerpoint/2010/main" val="157246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RHC Basics ~ Incentives</a:t>
            </a:r>
          </a:p>
        </p:txBody>
      </p:sp>
      <p:sp>
        <p:nvSpPr>
          <p:cNvPr id="3" name="Content Placeholder 2"/>
          <p:cNvSpPr>
            <a:spLocks noGrp="1"/>
          </p:cNvSpPr>
          <p:nvPr>
            <p:ph idx="1"/>
          </p:nvPr>
        </p:nvSpPr>
        <p:spPr>
          <a:xfrm>
            <a:off x="676656" y="2011680"/>
            <a:ext cx="10753725" cy="4340994"/>
          </a:xfrm>
        </p:spPr>
        <p:txBody>
          <a:bodyPr>
            <a:normAutofit/>
          </a:bodyPr>
          <a:lstStyle/>
          <a:p>
            <a:pPr>
              <a:buFont typeface="Arial" panose="020B0604020202020204" pitchFamily="34" charset="0"/>
              <a:buChar char="•"/>
            </a:pPr>
            <a:r>
              <a:rPr lang="en-US" dirty="0"/>
              <a:t>Cost-based reimbursement</a:t>
            </a:r>
          </a:p>
          <a:p>
            <a:pPr>
              <a:buFont typeface="Arial" panose="020B0604020202020204" pitchFamily="34" charset="0"/>
              <a:buChar char="•"/>
            </a:pPr>
            <a:r>
              <a:rPr lang="en-US" dirty="0"/>
              <a:t>Medicare All-Inclusive Rate</a:t>
            </a:r>
          </a:p>
          <a:p>
            <a:pPr>
              <a:buFont typeface="Arial" panose="020B0604020202020204" pitchFamily="34" charset="0"/>
              <a:buChar char="•"/>
            </a:pPr>
            <a:r>
              <a:rPr lang="en-US" dirty="0"/>
              <a:t>Medicaid “PPS” Floor ~ Actual payments vary by state but are generally much better than fee for service (FFS) Medicaid payments</a:t>
            </a:r>
          </a:p>
          <a:p>
            <a:pPr>
              <a:buFont typeface="Arial" panose="020B0604020202020204" pitchFamily="34" charset="0"/>
              <a:buChar char="•"/>
            </a:pPr>
            <a:r>
              <a:rPr lang="en-US" dirty="0"/>
              <a:t>All-Inclusive Rate = Same Medicare payment no matter what current procedural terminology (CPT) code is billed throughout the course of a year</a:t>
            </a:r>
          </a:p>
          <a:p>
            <a:pPr>
              <a:buFont typeface="Arial" panose="020B0604020202020204" pitchFamily="34" charset="0"/>
              <a:buChar char="•"/>
            </a:pPr>
            <a:r>
              <a:rPr lang="en-US" dirty="0"/>
              <a:t>NOT Fee-for-service! Medicare Access and CHIP Reauthorization Act of 2015 (MACRA)/Quality Payment Program (QPP) implications</a:t>
            </a:r>
          </a:p>
          <a:p>
            <a:pPr>
              <a:buFont typeface="Arial" panose="020B0604020202020204" pitchFamily="34" charset="0"/>
              <a:buChar char="•"/>
            </a:pPr>
            <a:r>
              <a:rPr lang="en-US" dirty="0"/>
              <a:t>RHCs file cost reports which (theoretically) allows RHCs to receive 100% of the costs of providing care to Medicare patients</a:t>
            </a:r>
          </a:p>
        </p:txBody>
      </p:sp>
    </p:spTree>
    <p:extLst>
      <p:ext uri="{BB962C8B-B14F-4D97-AF65-F5344CB8AC3E}">
        <p14:creationId xmlns:p14="http://schemas.microsoft.com/office/powerpoint/2010/main" val="9090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RHC Cap ~ Medicare Payment</a:t>
            </a:r>
          </a:p>
        </p:txBody>
      </p:sp>
      <p:sp>
        <p:nvSpPr>
          <p:cNvPr id="3" name="Content Placeholder 2"/>
          <p:cNvSpPr>
            <a:spLocks noGrp="1"/>
          </p:cNvSpPr>
          <p:nvPr>
            <p:ph idx="1"/>
          </p:nvPr>
        </p:nvSpPr>
        <p:spPr/>
        <p:txBody>
          <a:bodyPr/>
          <a:lstStyle/>
          <a:p>
            <a:r>
              <a:rPr lang="en-US" dirty="0"/>
              <a:t>(f) In establishing limits under subsection (a) on payment for rural health clinic services provided by rural health clinics </a:t>
            </a:r>
            <a:r>
              <a:rPr lang="en-US" b="1" dirty="0"/>
              <a:t>(other than such clinics in hospitals with less than 50 beds)</a:t>
            </a:r>
            <a:r>
              <a:rPr lang="en-US" dirty="0"/>
              <a:t>, the Secretary shall establish such limit, for services provided—</a:t>
            </a:r>
          </a:p>
          <a:p>
            <a:pPr lvl="1"/>
            <a:r>
              <a:rPr lang="en-US" dirty="0"/>
              <a:t>(1) in 1988, after March 31, at $46 per visit, and</a:t>
            </a:r>
          </a:p>
          <a:p>
            <a:pPr lvl="1"/>
            <a:r>
              <a:rPr lang="en-US" dirty="0"/>
              <a:t>(2) in a subsequent year, at the limit established under this subsection for the previous year increased by the percentage increase in the Medicare economic index (MEI) (as defined in section </a:t>
            </a:r>
            <a:r>
              <a:rPr lang="en-US" dirty="0">
                <a:hlinkClick r:id="rId2" tooltip="Section 1842(i)(3): Provisions relating to the administration of Part B"/>
              </a:rPr>
              <a:t>1842(i)(3)</a:t>
            </a:r>
            <a:r>
              <a:rPr lang="en-US" dirty="0"/>
              <a:t>) applicable to primary care services (as defined in section </a:t>
            </a:r>
            <a:r>
              <a:rPr lang="en-US" dirty="0">
                <a:hlinkClick r:id="rId3" tooltip="Section 1842(i)(4): Provisions relating to the administration of Part B"/>
              </a:rPr>
              <a:t>1842(i)(4)</a:t>
            </a:r>
            <a:r>
              <a:rPr lang="en-US" dirty="0"/>
              <a:t>) furnished as of the first day of that year.</a:t>
            </a:r>
          </a:p>
          <a:p>
            <a:endParaRPr lang="en-US" dirty="0"/>
          </a:p>
          <a:p>
            <a:r>
              <a:rPr lang="en-US" dirty="0"/>
              <a:t>The RHC Cap for 2018 was $83.45</a:t>
            </a:r>
          </a:p>
        </p:txBody>
      </p:sp>
    </p:spTree>
    <p:extLst>
      <p:ext uri="{BB962C8B-B14F-4D97-AF65-F5344CB8AC3E}">
        <p14:creationId xmlns:p14="http://schemas.microsoft.com/office/powerpoint/2010/main" val="352273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students in a classroom raising their hands."/>
          <p:cNvPicPr>
            <a:picLocks noChangeAspect="1"/>
          </p:cNvPicPr>
          <p:nvPr/>
        </p:nvPicPr>
        <p:blipFill>
          <a:blip r:embed="rId3"/>
          <a:stretch>
            <a:fillRect/>
          </a:stretch>
        </p:blipFill>
        <p:spPr>
          <a:xfrm>
            <a:off x="3692610" y="2056547"/>
            <a:ext cx="4587446" cy="3394710"/>
          </a:xfrm>
          <a:prstGeom prst="rect">
            <a:avLst/>
          </a:prstGeom>
        </p:spPr>
      </p:pic>
      <p:sp>
        <p:nvSpPr>
          <p:cNvPr id="3" name="Title 2">
            <a:extLst>
              <a:ext uri="{FF2B5EF4-FFF2-40B4-BE49-F238E27FC236}">
                <a16:creationId xmlns:a16="http://schemas.microsoft.com/office/drawing/2014/main" id="{37A21C93-864D-41C7-B32C-591B6A171E72}"/>
              </a:ext>
            </a:extLst>
          </p:cNvPr>
          <p:cNvSpPr>
            <a:spLocks noGrp="1"/>
          </p:cNvSpPr>
          <p:nvPr>
            <p:ph type="title"/>
          </p:nvPr>
        </p:nvSpPr>
        <p:spPr>
          <a:xfrm>
            <a:off x="4304299" y="662819"/>
            <a:ext cx="3364067" cy="1658198"/>
          </a:xfrm>
        </p:spPr>
        <p:txBody>
          <a:bodyPr/>
          <a:lstStyle/>
          <a:p>
            <a:r>
              <a:rPr lang="en-US" dirty="0"/>
              <a:t>Questions?</a:t>
            </a:r>
          </a:p>
        </p:txBody>
      </p:sp>
    </p:spTree>
    <p:extLst>
      <p:ext uri="{BB962C8B-B14F-4D97-AF65-F5344CB8AC3E}">
        <p14:creationId xmlns:p14="http://schemas.microsoft.com/office/powerpoint/2010/main" val="254340632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492E9866F88549A43CB3AC6B156625" ma:contentTypeVersion="13" ma:contentTypeDescription="Create a new document." ma:contentTypeScope="" ma:versionID="1820da24d55b8dba581a0751f3038649">
  <xsd:schema xmlns:xsd="http://www.w3.org/2001/XMLSchema" xmlns:xs="http://www.w3.org/2001/XMLSchema" xmlns:p="http://schemas.microsoft.com/office/2006/metadata/properties" xmlns:ns2="4f02618a-c2c7-4c24-93cf-965308a2daea" xmlns:ns3="b78182ff-56ec-4335-b9a8-8f7d56080b2e" targetNamespace="http://schemas.microsoft.com/office/2006/metadata/properties" ma:root="true" ma:fieldsID="dd6df865fdf1d3b74d5c30fdddadeae0" ns2:_="" ns3:_="">
    <xsd:import namespace="4f02618a-c2c7-4c24-93cf-965308a2daea"/>
    <xsd:import namespace="b78182ff-56ec-4335-b9a8-8f7d56080b2e"/>
    <xsd:element name="properties">
      <xsd:complexType>
        <xsd:sequence>
          <xsd:element name="documentManagement">
            <xsd:complexType>
              <xsd:all>
                <xsd:element ref="ns2:o10fb58b6f1b4237af11b5fc8dde9845" minOccurs="0"/>
                <xsd:element ref="ns2:TaxCatchAll" minOccurs="0"/>
                <xsd:element ref="ns2:TaxCatchAllLabel" minOccurs="0"/>
                <xsd:element ref="ns2:de41ccc7d4784b11bfed8e20bf75ca01" minOccurs="0"/>
                <xsd:element ref="ns2:i7c492e22f6d4edeb2075ae5873ec95b" minOccurs="0"/>
                <xsd:element ref="ns3:Notes0"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2618a-c2c7-4c24-93cf-965308a2daea" elementFormDefault="qualified">
    <xsd:import namespace="http://schemas.microsoft.com/office/2006/documentManagement/types"/>
    <xsd:import namespace="http://schemas.microsoft.com/office/infopath/2007/PartnerControls"/>
    <xsd:element name="o10fb58b6f1b4237af11b5fc8dde9845" ma:index="8" nillable="true" ma:displayName="Center Keywords_0" ma:hidden="true" ma:internalName="o10fb58b6f1b4237af11b5fc8dde9845" ma:readOnly="false">
      <xsd:simpleType>
        <xsd:restriction base="dms:Note"/>
      </xsd:simpleType>
    </xsd:element>
    <xsd:element name="TaxCatchAll" ma:index="9" nillable="true" ma:displayName="Taxonomy Catch All Column" ma:description="" ma:hidden="true" ma:list="{c6013e5a-3fd6-48d3-b325-288950b0ad04}" ma:internalName="TaxCatchAll" ma:readOnly="false" ma:showField="CatchAllData" ma:web="4f02618a-c2c7-4c24-93cf-965308a2dae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6013e5a-3fd6-48d3-b325-288950b0ad04}" ma:internalName="TaxCatchAllLabel" ma:readOnly="true" ma:showField="CatchAllDataLabel" ma:web="4f02618a-c2c7-4c24-93cf-965308a2daea">
      <xsd:complexType>
        <xsd:complexContent>
          <xsd:extension base="dms:MultiChoiceLookup">
            <xsd:sequence>
              <xsd:element name="Value" type="dms:Lookup" maxOccurs="unbounded" minOccurs="0" nillable="true"/>
            </xsd:sequence>
          </xsd:extension>
        </xsd:complexContent>
      </xsd:complexType>
    </xsd:element>
    <xsd:element name="de41ccc7d4784b11bfed8e20bf75ca01" ma:index="12" nillable="true" ma:displayName="Focus Areas_0" ma:hidden="true" ma:internalName="de41ccc7d4784b11bfed8e20bf75ca01" ma:readOnly="false">
      <xsd:simpleType>
        <xsd:restriction base="dms:Note"/>
      </xsd:simpleType>
    </xsd:element>
    <xsd:element name="i7c492e22f6d4edeb2075ae5873ec95b" ma:index="14" nillable="true" ma:taxonomy="true" ma:internalName="i7c492e22f6d4edeb2075ae5873ec95b" ma:taxonomyFieldName="Programs" ma:displayName="Programs" ma:readOnly="false" ma:default="" ma:fieldId="{27c492e2-2f6d-4ede-b207-5ae5873ec95b}" ma:taxonomyMulti="true" ma:sspId="efe722d5-4220-4abe-b3a2-0beee315a9f8" ma:termSetId="f23c33e0-98b5-48db-932d-8d954eda2d27" ma:anchorId="00000000-0000-0000-0000-000000000000" ma:open="false" ma:isKeyword="fals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8182ff-56ec-4335-b9a8-8f7d56080b2e" elementFormDefault="qualified">
    <xsd:import namespace="http://schemas.microsoft.com/office/2006/documentManagement/types"/>
    <xsd:import namespace="http://schemas.microsoft.com/office/infopath/2007/PartnerControls"/>
    <xsd:element name="Notes0" ma:index="16" nillable="true" ma:displayName="Notes" ma:internalName="Notes0" ma:readOnly="false">
      <xsd:simpleType>
        <xsd:restriction base="dms:Text">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MediaServiceAutoTags" ma:internalName="MediaServiceAutoTags"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02618a-c2c7-4c24-93cf-965308a2daea"/>
    <Notes0 xmlns="b78182ff-56ec-4335-b9a8-8f7d56080b2e" xsi:nil="true"/>
    <o10fb58b6f1b4237af11b5fc8dde9845 xmlns="4f02618a-c2c7-4c24-93cf-965308a2daea" xsi:nil="true"/>
    <de41ccc7d4784b11bfed8e20bf75ca01 xmlns="4f02618a-c2c7-4c24-93cf-965308a2daea" xsi:nil="true"/>
    <i7c492e22f6d4edeb2075ae5873ec95b xmlns="4f02618a-c2c7-4c24-93cf-965308a2daea">
      <Terms xmlns="http://schemas.microsoft.com/office/infopath/2007/PartnerControls"/>
    </i7c492e22f6d4edeb2075ae5873ec95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09203A-AD5C-4EAA-AF5D-8CC3EE5D4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2618a-c2c7-4c24-93cf-965308a2daea"/>
    <ds:schemaRef ds:uri="b78182ff-56ec-4335-b9a8-8f7d56080b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3DECB4-294A-4BCA-A793-7A51EEE939E5}">
  <ds:schemaRef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4f02618a-c2c7-4c24-93cf-965308a2daea"/>
    <ds:schemaRef ds:uri="http://purl.org/dc/terms/"/>
    <ds:schemaRef ds:uri="http://schemas.openxmlformats.org/package/2006/metadata/core-properties"/>
    <ds:schemaRef ds:uri="b78182ff-56ec-4335-b9a8-8f7d56080b2e"/>
    <ds:schemaRef ds:uri="http://schemas.microsoft.com/office/2006/metadata/properties"/>
  </ds:schemaRefs>
</ds:datastoreItem>
</file>

<file path=customXml/itemProps3.xml><?xml version="1.0" encoding="utf-8"?>
<ds:datastoreItem xmlns:ds="http://schemas.openxmlformats.org/officeDocument/2006/customXml" ds:itemID="{35F4B62E-CACE-46D7-AC86-9BB2CCA2F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Metropolitan</Template>
  <TotalTime>7815</TotalTime>
  <Words>1199</Words>
  <Application>Microsoft Office PowerPoint</Application>
  <PresentationFormat>Widescreen</PresentationFormat>
  <Paragraphs>100</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Metropolitan</vt:lpstr>
      <vt:lpstr>Fundamentals of  Rural Health Clinics (RHCs)</vt:lpstr>
      <vt:lpstr>Overview</vt:lpstr>
      <vt:lpstr>Rural Health Clinic Services Act ~ 1977</vt:lpstr>
      <vt:lpstr>Rural Health Clinic ~ Purpose?</vt:lpstr>
      <vt:lpstr>Rural Health Clinics ~ Brief History &amp; Profile</vt:lpstr>
      <vt:lpstr>RHC Basics ~ Requirements</vt:lpstr>
      <vt:lpstr>RHC Basics ~ Incentives</vt:lpstr>
      <vt:lpstr>RHC Cap ~ Medicare Payment</vt:lpstr>
      <vt:lpstr>Questions?</vt:lpstr>
      <vt:lpstr>2019 Physician Fee Schedule (PFS) Proposed Rule – Chronic Care Management (CCM) Provisions</vt:lpstr>
      <vt:lpstr>2019 Physician Fee Schedule – Communication Technology-Based Services</vt:lpstr>
      <vt:lpstr>Proposed Billing and Payment for Communication Technology-Based Services</vt:lpstr>
      <vt:lpstr>Legislative Update ~ Senate Finance Hearing</vt:lpstr>
      <vt:lpstr>.</vt:lpstr>
      <vt:lpstr>RHC Modernization Act of 2018 – What does it do?</vt:lpstr>
      <vt:lpstr>RHC Modernization Act of 2018 – What does it do? Continued</vt:lpstr>
      <vt:lpstr>Any 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Finerfrock</dc:creator>
  <cp:lastModifiedBy>Shannon Norman</cp:lastModifiedBy>
  <cp:revision>63</cp:revision>
  <dcterms:created xsi:type="dcterms:W3CDTF">2018-09-06T11:45:05Z</dcterms:created>
  <dcterms:modified xsi:type="dcterms:W3CDTF">2018-11-16T18:10:50Z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0x010100CC492E9866F88549A43CB3AC6B156625</vt:lpwstr>
  </property>
  <property fmtid="{D5CDD505-2E9C-101B-9397-08002B2CF9AE}" pid="3" name="Programs">
    <vt:lpwstr/>
  </property>
  <property fmtid="{D5CDD505-2E9C-101B-9397-08002B2CF9AE}" pid="4" name="Center Keywords">
    <vt:lpwstr/>
  </property>
  <property fmtid="{D5CDD505-2E9C-101B-9397-08002B2CF9AE}" pid="5" name="Focus Areas">
    <vt:lpwstr/>
  </property>
</Properties>
</file>