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700" r:id="rId5"/>
    <p:sldMasterId id="2147483675" r:id="rId6"/>
    <p:sldMasterId id="2147483693" r:id="rId7"/>
  </p:sldMasterIdLst>
  <p:notesMasterIdLst>
    <p:notesMasterId r:id="rId38"/>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3"/>
    <a:srgbClr val="26676D"/>
    <a:srgbClr val="68858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74765" autoAdjust="0"/>
  </p:normalViewPr>
  <p:slideViewPr>
    <p:cSldViewPr snapToGrid="0">
      <p:cViewPr varScale="1">
        <p:scale>
          <a:sx n="51" d="100"/>
          <a:sy n="51" d="100"/>
        </p:scale>
        <p:origin x="167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2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3C911-87FE-45DC-9AE9-709CDADF72BB}" type="datetimeFigureOut">
              <a:rPr lang="en-US" smtClean="0"/>
              <a:t>10/16/2017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09360-B94E-4DE2-AA49-62361043EFA7}" type="slidenum">
              <a:rPr lang="en-US" smtClean="0"/>
              <a:t>‹#›</a:t>
            </a:fld>
            <a:endParaRPr lang="en-US"/>
          </a:p>
        </p:txBody>
      </p:sp>
    </p:spTree>
    <p:extLst>
      <p:ext uri="{BB962C8B-B14F-4D97-AF65-F5344CB8AC3E}">
        <p14:creationId xmlns:p14="http://schemas.microsoft.com/office/powerpoint/2010/main" val="183330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en.wikipedia.org/wiki/Systemics" TargetMode="External"/><Relationship Id="rId3" Type="http://schemas.openxmlformats.org/officeDocument/2006/relationships/hyperlink" Target="http://en.wikipedia.org/wiki/MIT_Sloan_School_of_Management" TargetMode="External"/><Relationship Id="rId7" Type="http://schemas.openxmlformats.org/officeDocument/2006/relationships/hyperlink" Target="http://en.wikipedia.org/wiki/Systems"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Learning_organization" TargetMode="External"/><Relationship Id="rId5" Type="http://schemas.openxmlformats.org/officeDocument/2006/relationships/hyperlink" Target="http://en.wikipedia.org/wiki/The_Fifth_Discipline" TargetMode="External"/><Relationship Id="rId4" Type="http://schemas.openxmlformats.org/officeDocument/2006/relationships/hyperlink" Target="http://en.wikipedia.org/wiki/Organizational_development"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en.wikipedia.org/wiki/Consultant" TargetMode="External"/><Relationship Id="rId13" Type="http://schemas.openxmlformats.org/officeDocument/2006/relationships/hyperlink" Target="http://en.wikipedia.org/wiki/Big_in_Japan_(phrase)" TargetMode="External"/><Relationship Id="rId3" Type="http://schemas.openxmlformats.org/officeDocument/2006/relationships/hyperlink" Target="http://en.wikipedia.org/wiki/United_States" TargetMode="External"/><Relationship Id="rId7" Type="http://schemas.openxmlformats.org/officeDocument/2006/relationships/hyperlink" Target="http://en.wikipedia.org/wiki/Lecturer" TargetMode="External"/><Relationship Id="rId12" Type="http://schemas.openxmlformats.org/officeDocument/2006/relationships/hyperlink" Target="http://en.wikipedia.org/wiki/Business"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en.wikipedia.org/wiki/Author" TargetMode="External"/><Relationship Id="rId11" Type="http://schemas.openxmlformats.org/officeDocument/2006/relationships/hyperlink" Target="http://en.wikipedia.org/wiki/Manufacturing" TargetMode="External"/><Relationship Id="rId5" Type="http://schemas.openxmlformats.org/officeDocument/2006/relationships/hyperlink" Target="http://en.wikipedia.org/wiki/Professor" TargetMode="External"/><Relationship Id="rId10" Type="http://schemas.openxmlformats.org/officeDocument/2006/relationships/hyperlink" Target="http://en.wikipedia.org/wiki/Innovative" TargetMode="External"/><Relationship Id="rId4" Type="http://schemas.openxmlformats.org/officeDocument/2006/relationships/hyperlink" Target="http://en.wikipedia.org/wiki/Statistician" TargetMode="External"/><Relationship Id="rId9" Type="http://schemas.openxmlformats.org/officeDocument/2006/relationships/hyperlink" Target="http://en.wikipedia.org/wiki/Japan"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Management"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en.wikipedia.org/w/index.php?title=Knowledge_worker_productivity&amp;action=edit&amp;redlink=1" TargetMode="External"/><Relationship Id="rId4" Type="http://schemas.openxmlformats.org/officeDocument/2006/relationships/hyperlink" Target="http://en.wikipedia.org/wiki/Knowledge_worker"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use</a:t>
            </a:r>
            <a:r>
              <a:rPr lang="en-US" baseline="0" dirty="0"/>
              <a:t> this Strategic Planning Event sample presentation – approximately a 60 – 90 minute presentation including discussion</a:t>
            </a:r>
          </a:p>
          <a:p>
            <a:endParaRPr lang="en-US" sz="1000" kern="1200" dirty="0">
              <a:solidFill>
                <a:srgbClr val="572E2D"/>
              </a:solidFill>
              <a:effectLst/>
              <a:latin typeface="+mn-lt"/>
              <a:ea typeface="Noteworthy Bold" charset="0"/>
              <a:cs typeface="Noteworthy Bold" charset="0"/>
              <a:sym typeface="Noteworthy Bold" charset="0"/>
            </a:endParaRPr>
          </a:p>
          <a:p>
            <a:pPr lvl="1"/>
            <a:r>
              <a:rPr lang="en-US" sz="1000" b="1" kern="1200" dirty="0">
                <a:solidFill>
                  <a:srgbClr val="572E2D"/>
                </a:solidFill>
                <a:effectLst/>
                <a:latin typeface="+mn-lt"/>
                <a:ea typeface="Noteworthy Bold" charset="0"/>
                <a:cs typeface="Noteworthy Bold" charset="0"/>
                <a:sym typeface="Noteworthy Bold" charset="0"/>
              </a:rPr>
              <a:t>Purpose of this Guide</a:t>
            </a:r>
            <a:endParaRPr lang="en-US" sz="1000" kern="1200" dirty="0">
              <a:solidFill>
                <a:srgbClr val="572E2D"/>
              </a:solidFill>
              <a:effectLst/>
              <a:latin typeface="+mn-lt"/>
              <a:ea typeface="Noteworthy Bold" charset="0"/>
              <a:cs typeface="Noteworthy Bold" charset="0"/>
              <a:sym typeface="Noteworthy Bold" charset="0"/>
            </a:endParaRPr>
          </a:p>
          <a:p>
            <a:pPr lvl="1"/>
            <a:r>
              <a:rPr lang="en-US" sz="1000" kern="1200" dirty="0">
                <a:solidFill>
                  <a:srgbClr val="572E2D"/>
                </a:solidFill>
                <a:effectLst/>
                <a:latin typeface="+mn-lt"/>
                <a:ea typeface="Noteworthy Bold" charset="0"/>
                <a:cs typeface="Noteworthy Bold" charset="0"/>
                <a:sym typeface="Noteworthy Bold" charset="0"/>
              </a:rPr>
              <a:t>This Program Strategic Plan sample</a:t>
            </a:r>
            <a:r>
              <a:rPr lang="en-US" sz="1000" kern="1200" baseline="0" dirty="0">
                <a:solidFill>
                  <a:srgbClr val="572E2D"/>
                </a:solidFill>
                <a:effectLst/>
                <a:latin typeface="+mn-lt"/>
                <a:ea typeface="Noteworthy Bold" charset="0"/>
                <a:cs typeface="Noteworthy Bold" charset="0"/>
                <a:sym typeface="Noteworthy Bold" charset="0"/>
              </a:rPr>
              <a:t> presentation </a:t>
            </a:r>
            <a:r>
              <a:rPr lang="en-US" sz="1000" kern="1200" dirty="0">
                <a:solidFill>
                  <a:srgbClr val="572E2D"/>
                </a:solidFill>
                <a:effectLst/>
                <a:latin typeface="+mn-lt"/>
                <a:ea typeface="Noteworthy Bold" charset="0"/>
                <a:cs typeface="Noteworthy Bold" charset="0"/>
                <a:sym typeface="Noteworthy Bold" charset="0"/>
              </a:rPr>
              <a:t>is designed to provide support to Network Development grantees to create an effective and participative strategic planning event with the result of having consensus of strategic objectives to guide the network over the coming 2-3 years.</a:t>
            </a:r>
          </a:p>
          <a:p>
            <a:pPr lvl="1"/>
            <a:endParaRPr lang="en-US" sz="1000" kern="1200" dirty="0">
              <a:solidFill>
                <a:srgbClr val="572E2D"/>
              </a:solidFill>
              <a:effectLst/>
              <a:latin typeface="+mn-lt"/>
              <a:ea typeface="Noteworthy Bold" charset="0"/>
              <a:cs typeface="Noteworthy Bold" charset="0"/>
              <a:sym typeface="Noteworthy Bold" charset="0"/>
            </a:endParaRPr>
          </a:p>
          <a:p>
            <a:pPr lvl="1"/>
            <a:r>
              <a:rPr lang="en-US" sz="1000" kern="1200" dirty="0">
                <a:solidFill>
                  <a:srgbClr val="572E2D"/>
                </a:solidFill>
                <a:effectLst/>
                <a:latin typeface="+mn-lt"/>
                <a:ea typeface="Noteworthy Bold" charset="0"/>
                <a:cs typeface="Noteworthy Bold" charset="0"/>
                <a:sym typeface="Noteworthy Bold" charset="0"/>
              </a:rPr>
              <a:t>This presentation includes</a:t>
            </a:r>
            <a:r>
              <a:rPr lang="en-US" sz="1000" kern="1200" baseline="0" dirty="0">
                <a:solidFill>
                  <a:srgbClr val="572E2D"/>
                </a:solidFill>
                <a:effectLst/>
                <a:latin typeface="+mn-lt"/>
                <a:ea typeface="Noteworthy Bold" charset="0"/>
                <a:cs typeface="Noteworthy Bold" charset="0"/>
                <a:sym typeface="Noteworthy Bold" charset="0"/>
              </a:rPr>
              <a:t> slides that provide strategic planning process description along with a suggested layout and order of the network organization’s mission, values, vision, environmental information at the national, regional, and network levels, and guidance on components of a strategic planning event.</a:t>
            </a:r>
            <a:endParaRPr lang="en-US" sz="1000" kern="1200" dirty="0">
              <a:solidFill>
                <a:srgbClr val="572E2D"/>
              </a:solidFill>
              <a:effectLst/>
              <a:latin typeface="+mn-lt"/>
              <a:ea typeface="Noteworthy Bold" charset="0"/>
              <a:cs typeface="Noteworthy Bold" charset="0"/>
              <a:sym typeface="Noteworthy Bold" charset="0"/>
            </a:endParaRPr>
          </a:p>
          <a:p>
            <a:pPr marL="0" marR="0" lvl="1" indent="0" algn="l" defTabSz="452438" rtl="0" eaLnBrk="0" fontAlgn="base" latinLnBrk="0" hangingPunct="0">
              <a:lnSpc>
                <a:spcPct val="100000"/>
              </a:lnSpc>
              <a:spcBef>
                <a:spcPts val="600"/>
              </a:spcBef>
              <a:spcAft>
                <a:spcPct val="0"/>
              </a:spcAft>
              <a:buClrTx/>
              <a:buSzTx/>
              <a:buFontTx/>
              <a:buNone/>
              <a:tabLst/>
              <a:defRPr/>
            </a:pPr>
            <a:endParaRPr lang="en-US" sz="1000" kern="1200" dirty="0">
              <a:solidFill>
                <a:srgbClr val="572E2D"/>
              </a:solidFill>
              <a:effectLst/>
              <a:latin typeface="+mn-lt"/>
              <a:ea typeface="Noteworthy Bold" charset="0"/>
              <a:cs typeface="Noteworthy Bold" charset="0"/>
              <a:sym typeface="Noteworthy Bold" charset="0"/>
            </a:endParaRPr>
          </a:p>
          <a:p>
            <a:pPr marL="0" marR="0" lvl="1" indent="0" algn="l" defTabSz="452438" rtl="0" eaLnBrk="0" fontAlgn="base" latinLnBrk="0" hangingPunct="0">
              <a:lnSpc>
                <a:spcPct val="100000"/>
              </a:lnSpc>
              <a:spcBef>
                <a:spcPts val="600"/>
              </a:spcBef>
              <a:spcAft>
                <a:spcPct val="0"/>
              </a:spcAft>
              <a:buClrTx/>
              <a:buSzTx/>
              <a:buFontTx/>
              <a:buNone/>
              <a:tabLst/>
              <a:defRPr/>
            </a:pPr>
            <a:r>
              <a:rPr lang="en-US" sz="1000" kern="1200" dirty="0">
                <a:solidFill>
                  <a:srgbClr val="572E2D"/>
                </a:solidFill>
                <a:effectLst/>
                <a:latin typeface="+mn-lt"/>
                <a:ea typeface="Noteworthy Bold" charset="0"/>
                <a:cs typeface="Noteworthy Bold" charset="0"/>
                <a:sym typeface="Noteworthy Bold" charset="0"/>
              </a:rPr>
              <a:t>Rural Health Innovations (RHI), LLC is a subsidiary of the National Rural Health Resource Center (The Center), a non-profit organization. Together, RHI and The Center are the nation’s leading technical assistance and knowledge centers in rural health. In partnership with The Center, RHI enhances the health of rural communities by providing products and services with a focus on excellence and innovation. RHI is providing technical assistance (TA) to the Network Development grantees through a contract with the Federal Office of Rural Health Policy.</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a:t>
            </a:fld>
            <a:endParaRPr lang="en-US"/>
          </a:p>
        </p:txBody>
      </p:sp>
    </p:spTree>
    <p:extLst>
      <p:ext uri="{BB962C8B-B14F-4D97-AF65-F5344CB8AC3E}">
        <p14:creationId xmlns:p14="http://schemas.microsoft.com/office/powerpoint/2010/main" val="2051186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1" fontAlgn="base" latinLnBrk="0" hangingPunct="0">
              <a:lnSpc>
                <a:spcPct val="100000"/>
              </a:lnSpc>
              <a:spcBef>
                <a:spcPts val="600"/>
              </a:spcBef>
              <a:spcAft>
                <a:spcPct val="0"/>
              </a:spcAft>
              <a:buClrTx/>
              <a:buSzTx/>
              <a:buFontTx/>
              <a:buNone/>
              <a:tabLst/>
              <a:defRPr/>
            </a:pPr>
            <a:r>
              <a:rPr lang="en-US" altLang="en-US" dirty="0"/>
              <a:t>1 min</a:t>
            </a:r>
          </a:p>
          <a:p>
            <a:pPr eaLnBrk="1"/>
            <a:r>
              <a:rPr lang="en-US" altLang="en-US" dirty="0"/>
              <a:t>Highlight and emphasize the dynamic and iterative nature of strategic planning.  It is indeed a cycle and with every cycle the current state changes position relative to the vision… as we make progress toward the vision and time ‘happens’ our current reality changes .  We use our strategies to stay on the path but need to monitor and adjust as we go..  The vision is so we don’t loose the way and we have something to aim for.</a:t>
            </a:r>
          </a:p>
          <a:p>
            <a:pPr eaLnBrk="1"/>
            <a:endParaRPr lang="en-US" altLang="en-US" dirty="0"/>
          </a:p>
          <a:p>
            <a:pPr eaLnBrk="1"/>
            <a:r>
              <a:rPr lang="en-US" altLang="en-US" dirty="0"/>
              <a:t>NOTE:</a:t>
            </a:r>
            <a:br>
              <a:rPr lang="en-US" altLang="en-US" dirty="0"/>
            </a:br>
            <a:r>
              <a:rPr lang="en-US" altLang="en-US" dirty="0"/>
              <a:t>Peter Michael Senge (born 1947) is an American scientist and director of the Center for Organizational Learning at the </a:t>
            </a:r>
            <a:r>
              <a:rPr lang="en-US" altLang="en-US" dirty="0">
                <a:hlinkClick r:id="rId3"/>
              </a:rPr>
              <a:t>MIT Sloan School of Management</a:t>
            </a:r>
            <a:r>
              <a:rPr lang="en-US" altLang="en-US" dirty="0"/>
              <a:t>. Senge emerged in the 1990s as a major figure in </a:t>
            </a:r>
            <a:r>
              <a:rPr lang="en-US" altLang="en-US" dirty="0">
                <a:hlinkClick r:id="rId4"/>
              </a:rPr>
              <a:t>organizational development</a:t>
            </a:r>
            <a:r>
              <a:rPr lang="en-US" altLang="en-US" dirty="0"/>
              <a:t> with his book </a:t>
            </a:r>
            <a:r>
              <a:rPr lang="en-US" altLang="en-US" dirty="0">
                <a:hlinkClick r:id="rId5"/>
              </a:rPr>
              <a:t>The Fifth Discipline</a:t>
            </a:r>
            <a:r>
              <a:rPr lang="en-US" altLang="en-US" dirty="0"/>
              <a:t> where he developed the notion of a </a:t>
            </a:r>
            <a:r>
              <a:rPr lang="en-US" altLang="en-US" dirty="0">
                <a:hlinkClick r:id="rId6"/>
              </a:rPr>
              <a:t>learning organization</a:t>
            </a:r>
            <a:r>
              <a:rPr lang="en-US" altLang="en-US" dirty="0"/>
              <a:t>. This views organizations as dynamical </a:t>
            </a:r>
            <a:r>
              <a:rPr lang="en-US" altLang="en-US" dirty="0">
                <a:hlinkClick r:id="rId7"/>
              </a:rPr>
              <a:t>systems</a:t>
            </a:r>
            <a:r>
              <a:rPr lang="en-US" altLang="en-US" dirty="0"/>
              <a:t> (as defined in </a:t>
            </a:r>
            <a:r>
              <a:rPr lang="en-US" altLang="en-US" dirty="0">
                <a:hlinkClick r:id="rId8"/>
              </a:rPr>
              <a:t>Systemic</a:t>
            </a:r>
            <a:r>
              <a:rPr lang="en-US" altLang="en-US" dirty="0"/>
              <a:t>) in a state of continuous adaptation and improvement.</a:t>
            </a:r>
          </a:p>
          <a:p>
            <a:r>
              <a:rPr lang="en-US" altLang="en-US" dirty="0"/>
              <a:t> through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10</a:t>
            </a:fld>
            <a:endParaRPr lang="en-US"/>
          </a:p>
        </p:txBody>
      </p:sp>
    </p:spTree>
    <p:extLst>
      <p:ext uri="{BB962C8B-B14F-4D97-AF65-F5344CB8AC3E}">
        <p14:creationId xmlns:p14="http://schemas.microsoft.com/office/powerpoint/2010/main" val="23212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10-15 min</a:t>
            </a:r>
          </a:p>
          <a:p>
            <a:r>
              <a:rPr lang="en-US" altLang="en-US" dirty="0"/>
              <a:t>“Our</a:t>
            </a:r>
            <a:r>
              <a:rPr lang="en-US" altLang="en-US" baseline="0" dirty="0"/>
              <a:t> Network vision … read through… is one that has </a:t>
            </a:r>
            <a:r>
              <a:rPr lang="en-US" altLang="en-US" dirty="0"/>
              <a:t>already been</a:t>
            </a:r>
            <a:r>
              <a:rPr lang="en-US" altLang="en-US" baseline="0" dirty="0"/>
              <a:t> a</a:t>
            </a:r>
            <a:r>
              <a:rPr lang="en-US" altLang="en-US" dirty="0"/>
              <a:t>pproved</a:t>
            </a:r>
            <a:r>
              <a:rPr lang="en-US" altLang="en-US" baseline="0" dirty="0"/>
              <a:t> by the governing board.  In this time of planning and careful consideration and due to the importance of having a vision that we all agree to aim for during the planning and over the course of implementing our plans in the coming 2-3 years; let’s </a:t>
            </a:r>
            <a:r>
              <a:rPr lang="en-US" altLang="en-US" dirty="0"/>
              <a:t>spend about 10-15 minutes talking about what this vision means for</a:t>
            </a:r>
            <a:r>
              <a:rPr lang="en-US" altLang="en-US" baseline="0" dirty="0"/>
              <a:t> our network and to us.”</a:t>
            </a:r>
            <a:endParaRPr lang="en-US" altLang="en-US" dirty="0"/>
          </a:p>
          <a:p>
            <a:pPr marL="0" marR="0" lvl="0" indent="0" algn="l" defTabSz="452438" rtl="0" eaLnBrk="0" fontAlgn="base" latinLnBrk="0" hangingPunct="0">
              <a:lnSpc>
                <a:spcPct val="100000"/>
              </a:lnSpc>
              <a:spcBef>
                <a:spcPts val="600"/>
              </a:spcBef>
              <a:spcAft>
                <a:spcPct val="0"/>
              </a:spcAft>
              <a:buClrTx/>
              <a:buSzTx/>
              <a:buFontTx/>
              <a:buNone/>
              <a:tabLst/>
              <a:defRPr/>
            </a:pPr>
            <a:endParaRPr lang="en-US" altLang="en-US" dirty="0"/>
          </a:p>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Focused Conversation</a:t>
            </a:r>
          </a:p>
          <a:p>
            <a:pPr marL="171450" indent="-171450">
              <a:buFont typeface="Arial" panose="020B0604020202020204" pitchFamily="34" charset="0"/>
              <a:buChar char="•"/>
            </a:pPr>
            <a:r>
              <a:rPr lang="en-US" altLang="en-US" dirty="0"/>
              <a:t>what specific word in this vision catches your attention ?</a:t>
            </a:r>
          </a:p>
          <a:p>
            <a:pPr marL="171450" indent="-171450">
              <a:buFont typeface="Arial" panose="020B0604020202020204" pitchFamily="34" charset="0"/>
              <a:buChar char="•"/>
            </a:pPr>
            <a:r>
              <a:rPr lang="en-US" altLang="en-US" dirty="0"/>
              <a:t>what about this vision resonates with you?  How does it hold your attention?</a:t>
            </a:r>
          </a:p>
          <a:p>
            <a:pPr marL="171450" indent="-171450">
              <a:buFont typeface="Arial" panose="020B0604020202020204" pitchFamily="34" charset="0"/>
              <a:buChar char="•"/>
            </a:pPr>
            <a:r>
              <a:rPr lang="en-US" altLang="en-US" dirty="0"/>
              <a:t>how does this vision describe what we want to become as a network in this region and for our members? </a:t>
            </a:r>
          </a:p>
          <a:p>
            <a:pPr marL="171450" marR="0" lvl="1" indent="-171450" algn="l" defTabSz="452438" rtl="0" eaLnBrk="0" fontAlgn="base" latinLnBrk="0" hangingPunct="0">
              <a:lnSpc>
                <a:spcPct val="100000"/>
              </a:lnSpc>
              <a:spcBef>
                <a:spcPts val="600"/>
              </a:spcBef>
              <a:spcAft>
                <a:spcPct val="0"/>
              </a:spcAft>
              <a:buClrTx/>
              <a:buSzTx/>
              <a:buFont typeface="Arial" panose="020B0604020202020204" pitchFamily="34" charset="0"/>
              <a:buChar char="•"/>
              <a:tabLst/>
              <a:defRPr/>
            </a:pPr>
            <a:r>
              <a:rPr lang="en-US" altLang="en-US" dirty="0"/>
              <a:t>what might be the impact be on your communities as [Rural Health Network] strives to become what is stated here?</a:t>
            </a:r>
          </a:p>
          <a:p>
            <a:pPr marL="171450" marR="0" lvl="1" indent="-171450" algn="l" defTabSz="452438" rtl="0" eaLnBrk="0" fontAlgn="base" latinLnBrk="0" hangingPunct="0">
              <a:lnSpc>
                <a:spcPct val="100000"/>
              </a:lnSpc>
              <a:spcBef>
                <a:spcPts val="600"/>
              </a:spcBef>
              <a:spcAft>
                <a:spcPct val="0"/>
              </a:spcAft>
              <a:buClrTx/>
              <a:buSzTx/>
              <a:buFont typeface="Arial" panose="020B0604020202020204" pitchFamily="34" charset="0"/>
              <a:buChar char="•"/>
              <a:tabLst/>
              <a:defRPr/>
            </a:pPr>
            <a:r>
              <a:rPr lang="en-US" altLang="en-US" dirty="0"/>
              <a:t> s this</a:t>
            </a:r>
            <a:r>
              <a:rPr lang="en-US" altLang="en-US" baseline="0" dirty="0"/>
              <a:t> </a:t>
            </a:r>
            <a:r>
              <a:rPr lang="en-US" altLang="en-US" dirty="0"/>
              <a:t>vision one we are all comfortable using as a beacon for our strategic planning?</a:t>
            </a:r>
          </a:p>
          <a:p>
            <a:pPr marL="509588" lvl="1" indent="-171450" eaLnBrk="1">
              <a:buFont typeface="Arial" panose="020B0604020202020204" pitchFamily="34" charset="0"/>
              <a:buChar char="•"/>
            </a:pPr>
            <a:r>
              <a:rPr lang="en-US" altLang="en-US" dirty="0"/>
              <a:t>if not:  what can we adjust to make it right for us today?  </a:t>
            </a:r>
          </a:p>
          <a:p>
            <a:pPr marL="0" lvl="0" indent="0" eaLnBrk="1">
              <a:buFont typeface="Arial" panose="020B0604020202020204" pitchFamily="34" charset="0"/>
              <a:buNone/>
            </a:pPr>
            <a:endParaRPr lang="en-US" altLang="en-US" dirty="0"/>
          </a:p>
          <a:p>
            <a:pPr marL="0" lvl="0" indent="0" eaLnBrk="1">
              <a:buFont typeface="Arial" panose="020B0604020202020204" pitchFamily="34" charset="0"/>
              <a:buNone/>
            </a:pPr>
            <a:r>
              <a:rPr lang="en-US" altLang="en-US" dirty="0"/>
              <a:t>Note:</a:t>
            </a:r>
            <a:r>
              <a:rPr lang="en-US" altLang="en-US" baseline="0" dirty="0"/>
              <a:t>  if the vision is close but the discussion identifies that there are needed revisions and input; consider getting a group consensus that it is close enough for planning and that a vision review will take place in the near future.  Set a timeline and ask an individual to take the lead on next steps</a:t>
            </a:r>
            <a:endParaRPr lang="en-US" altLang="en-US" dirty="0"/>
          </a:p>
          <a:p>
            <a:pPr marL="509588" lvl="1" indent="-171450" eaLnBrk="1">
              <a:buFont typeface="Arial" panose="020B0604020202020204" pitchFamily="34" charset="0"/>
              <a:buChar char="•"/>
            </a:pPr>
            <a:endParaRPr lang="en-US" altLang="en-US" dirty="0"/>
          </a:p>
          <a:p>
            <a:pPr marL="0" marR="0" lvl="0" indent="0" algn="l" defTabSz="452438" rtl="0" eaLnBrk="1" fontAlgn="base" latinLnBrk="0" hangingPunct="0">
              <a:lnSpc>
                <a:spcPct val="100000"/>
              </a:lnSpc>
              <a:spcBef>
                <a:spcPts val="600"/>
              </a:spcBef>
              <a:spcAft>
                <a:spcPct val="0"/>
              </a:spcAft>
              <a:buClrTx/>
              <a:buSzTx/>
              <a:buFontTx/>
              <a:buNone/>
              <a:tabLst/>
              <a:defRPr/>
            </a:pPr>
            <a:r>
              <a:rPr lang="en-US" altLang="en-US" dirty="0"/>
              <a:t>Do not proceed</a:t>
            </a:r>
            <a:r>
              <a:rPr lang="en-US" altLang="en-US" baseline="0" dirty="0"/>
              <a:t> with planning until all participants are in consensus that the vision is worthy as a target for strategic planning. </a:t>
            </a:r>
            <a:r>
              <a:rPr lang="en-US" altLang="en-US" dirty="0"/>
              <a:t>T</a:t>
            </a:r>
          </a:p>
          <a:p>
            <a:pPr marL="171450" marR="0" lvl="0" indent="-171450" algn="l" defTabSz="452438" rtl="0" eaLnBrk="1" fontAlgn="base" latinLnBrk="0" hangingPunct="0">
              <a:lnSpc>
                <a:spcPct val="100000"/>
              </a:lnSpc>
              <a:spcBef>
                <a:spcPts val="600"/>
              </a:spcBef>
              <a:spcAft>
                <a:spcPct val="0"/>
              </a:spcAft>
              <a:buClrTx/>
              <a:buSzTx/>
              <a:buFont typeface="Arial" panose="020B0604020202020204" pitchFamily="34" charset="0"/>
              <a:buChar char="•"/>
              <a:tabLst/>
              <a:defRPr/>
            </a:pPr>
            <a:r>
              <a:rPr lang="en-US" altLang="en-US" dirty="0"/>
              <a:t>o make sure </a:t>
            </a:r>
            <a:r>
              <a:rPr lang="en-US" altLang="en-US" u="sng" dirty="0"/>
              <a:t>all</a:t>
            </a:r>
            <a:r>
              <a:rPr lang="en-US" altLang="en-US" dirty="0"/>
              <a:t> participants are ready to move forward with</a:t>
            </a:r>
            <a:r>
              <a:rPr lang="en-US" altLang="en-US" baseline="0" dirty="0"/>
              <a:t> the vision for strategic planning: u</a:t>
            </a:r>
            <a:r>
              <a:rPr lang="en-US" altLang="en-US" dirty="0"/>
              <a:t>se a method of gaining commitment with the vision – thumbs-up (agree), flat (can</a:t>
            </a:r>
            <a:r>
              <a:rPr lang="en-US" altLang="en-US" baseline="0" dirty="0"/>
              <a:t> live with)</a:t>
            </a:r>
            <a:r>
              <a:rPr lang="en-US" altLang="en-US" dirty="0"/>
              <a:t>, or Thumbs-down</a:t>
            </a:r>
            <a:r>
              <a:rPr lang="en-US" altLang="en-US" baseline="0" dirty="0"/>
              <a:t> (can’t live with it and need additional discussion)</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11</a:t>
            </a:fld>
            <a:endParaRPr lang="en-US"/>
          </a:p>
        </p:txBody>
      </p:sp>
    </p:spTree>
    <p:extLst>
      <p:ext uri="{BB962C8B-B14F-4D97-AF65-F5344CB8AC3E}">
        <p14:creationId xmlns:p14="http://schemas.microsoft.com/office/powerpoint/2010/main" val="2928322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3 min</a:t>
            </a:r>
          </a:p>
          <a:p>
            <a:pPr eaLnBrk="1" hangingPunct="1"/>
            <a:r>
              <a:rPr lang="en-US" altLang="en-US" dirty="0"/>
              <a:t>In this dynamic and iterative environment of strategic planning there is a cycle.  Today we are in the analyze and plan phase.  When we are done then your organization will move to another phase – document and communicate.  </a:t>
            </a:r>
          </a:p>
          <a:p>
            <a:pPr eaLnBrk="1" hangingPunct="1"/>
            <a:endParaRPr lang="en-US" altLang="en-US" dirty="0"/>
          </a:p>
          <a:p>
            <a:pPr eaLnBrk="1" hangingPunct="1"/>
            <a:r>
              <a:rPr lang="en-US" altLang="en-US" dirty="0"/>
              <a:t>I also want to highlight different roles you all will play within this cycle.  It is the job of the board to set the vision and identify the strategic paths and you have a role of communication.  It is the job of the organization leadership and staff though to continue to move through the cycle through implementation and execution, monitoring and adapting.  So together you are setting the place to aim for, the vision and will be defining the paths for getting there and then it will be the leadership and staffs job to make it happen.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12</a:t>
            </a:fld>
            <a:endParaRPr lang="en-US"/>
          </a:p>
        </p:txBody>
      </p:sp>
    </p:spTree>
    <p:extLst>
      <p:ext uri="{BB962C8B-B14F-4D97-AF65-F5344CB8AC3E}">
        <p14:creationId xmlns:p14="http://schemas.microsoft.com/office/powerpoint/2010/main" val="3493907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3 min</a:t>
            </a:r>
          </a:p>
          <a:p>
            <a:r>
              <a:rPr lang="en-US" altLang="en-US" dirty="0"/>
              <a:t>Strategy is about getting the overview/perspective, and determining what actions that will bring you closer to your goal.</a:t>
            </a:r>
          </a:p>
          <a:p>
            <a:endParaRPr lang="en-US" altLang="en-US" dirty="0">
              <a:solidFill>
                <a:schemeClr val="tx1"/>
              </a:solidFill>
            </a:endParaRPr>
          </a:p>
          <a:p>
            <a:r>
              <a:rPr lang="en-US" altLang="en-US" dirty="0">
                <a:solidFill>
                  <a:schemeClr val="tx1"/>
                </a:solidFill>
              </a:rPr>
              <a:t>Tell story of loggers climbing a tree to find the ‘strategic’ log to pull from the jam.  </a:t>
            </a:r>
          </a:p>
          <a:p>
            <a:r>
              <a:rPr lang="en-US" altLang="en-US" dirty="0">
                <a:solidFill>
                  <a:schemeClr val="tx1"/>
                </a:solidFill>
              </a:rPr>
              <a:t>This picture comes with a story.  Many immigrants came to this country looking for work.  Some of them came to places where there was an abundance of timber and became lumberjacks.  The object of this work was to cut down the trees and get them to a river where the logs could float downstream to the mill.  Normally, things went along smoothly but occasionally, a log jam developed.  This was the point at which it was easy to distinguish the seasoned and wise fellows from the “newbies.”  The newbies would become aware of the problem and run to the river.  Once there, they would start taking logs out of the river until the jam was cleared and the flow started again.  It was exhausting, demanding work.  </a:t>
            </a:r>
          </a:p>
          <a:p>
            <a:r>
              <a:rPr lang="en-US" altLang="en-US" dirty="0">
                <a:solidFill>
                  <a:schemeClr val="tx1"/>
                </a:solidFill>
              </a:rPr>
              <a:t> </a:t>
            </a:r>
          </a:p>
          <a:p>
            <a:r>
              <a:rPr lang="en-US" altLang="en-US" dirty="0">
                <a:solidFill>
                  <a:schemeClr val="tx1"/>
                </a:solidFill>
              </a:rPr>
              <a:t>The seasoned lumberjacks, on the other hand, would become aware of the problem and (instead of going to the river) would immediately climb a tree.  From this vantage point, they could pinpoint which log was causing the jam.  They then climbed back down and removed the one or two logs that were holding up the process, and the flow was restored.  </a:t>
            </a:r>
          </a:p>
          <a:p>
            <a:r>
              <a:rPr lang="en-US" altLang="en-US" dirty="0">
                <a:solidFill>
                  <a:schemeClr val="tx1"/>
                </a:solidFill>
              </a:rPr>
              <a:t> </a:t>
            </a:r>
          </a:p>
          <a:p>
            <a:r>
              <a:rPr lang="en-US" altLang="en-US" dirty="0">
                <a:solidFill>
                  <a:schemeClr val="tx1"/>
                </a:solidFill>
              </a:rPr>
              <a:t>How does this relate to strategic thinking?  Ask participants and</a:t>
            </a:r>
            <a:r>
              <a:rPr lang="en-US" altLang="en-US" baseline="0" dirty="0">
                <a:solidFill>
                  <a:schemeClr val="tx1"/>
                </a:solidFill>
              </a:rPr>
              <a:t> be ready to add the following points:</a:t>
            </a:r>
            <a:endParaRPr lang="en-US" altLang="en-US" dirty="0">
              <a:solidFill>
                <a:schemeClr val="tx1"/>
              </a:solidFill>
            </a:endParaRPr>
          </a:p>
          <a:p>
            <a:pPr marL="171450" indent="-171450">
              <a:buFont typeface="Arial" panose="020B0604020202020204" pitchFamily="34" charset="0"/>
              <a:buChar char="•"/>
            </a:pPr>
            <a:r>
              <a:rPr lang="en-US" altLang="en-US" dirty="0">
                <a:solidFill>
                  <a:schemeClr val="tx1"/>
                </a:solidFill>
              </a:rPr>
              <a:t>It is useful to remove yourself from the day-to-day in order to get perspective on patterns and key drivers that influence your ability to succeed.  </a:t>
            </a:r>
          </a:p>
          <a:p>
            <a:pPr marL="171450" indent="-171450">
              <a:buFont typeface="Arial" panose="020B0604020202020204" pitchFamily="34" charset="0"/>
              <a:buChar char="•"/>
            </a:pPr>
            <a:r>
              <a:rPr lang="en-US" altLang="en-US" dirty="0">
                <a:solidFill>
                  <a:schemeClr val="tx1"/>
                </a:solidFill>
              </a:rPr>
              <a:t>Strategy helps you focus efforts on important things--after all, no one has excess time or money?  We can’t do everything at once, nor should we.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13</a:t>
            </a:fld>
            <a:endParaRPr lang="en-US"/>
          </a:p>
        </p:txBody>
      </p:sp>
    </p:spTree>
    <p:extLst>
      <p:ext uri="{BB962C8B-B14F-4D97-AF65-F5344CB8AC3E}">
        <p14:creationId xmlns:p14="http://schemas.microsoft.com/office/powerpoint/2010/main" val="302958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r>
              <a:rPr lang="en-US" altLang="en-US" dirty="0"/>
              <a:t>1 min</a:t>
            </a:r>
          </a:p>
          <a:p>
            <a:pPr eaLnBrk="1">
              <a:defRPr/>
            </a:pPr>
            <a:r>
              <a:rPr lang="en-US" altLang="en-US" dirty="0"/>
              <a:t>While in the environmental scan portion of the data</a:t>
            </a:r>
            <a:r>
              <a:rPr lang="en-US" altLang="en-US" baseline="0" dirty="0"/>
              <a:t> we will be looking for and considering…</a:t>
            </a:r>
            <a:endParaRPr lang="en-US" altLang="en-US" dirty="0"/>
          </a:p>
          <a:p>
            <a:pPr marL="171450" indent="-171450" eaLnBrk="1">
              <a:buFont typeface="Arial" panose="020B0604020202020204" pitchFamily="34" charset="0"/>
              <a:buChar char="•"/>
              <a:defRPr/>
            </a:pPr>
            <a:r>
              <a:rPr lang="en-US" altLang="en-US" dirty="0"/>
              <a:t>Where are the </a:t>
            </a:r>
            <a:r>
              <a:rPr lang="en-US" altLang="en-US" u="sng" dirty="0"/>
              <a:t>logs that need to be pulled out of the jam</a:t>
            </a:r>
            <a:r>
              <a:rPr lang="en-US" altLang="en-US" dirty="0"/>
              <a:t>?  </a:t>
            </a:r>
          </a:p>
          <a:p>
            <a:pPr marL="171450" indent="-171450" eaLnBrk="1">
              <a:buFont typeface="Arial" panose="020B0604020202020204" pitchFamily="34" charset="0"/>
              <a:buChar char="•"/>
              <a:defRPr/>
            </a:pPr>
            <a:r>
              <a:rPr lang="en-US" altLang="en-US" dirty="0"/>
              <a:t>Are we looking ahead at what might happen to </a:t>
            </a:r>
            <a:r>
              <a:rPr lang="en-US" altLang="en-US" u="sng" dirty="0"/>
              <a:t>avoid be crushed by our decisions</a:t>
            </a:r>
            <a:r>
              <a:rPr lang="en-US" altLang="en-US" dirty="0"/>
              <a:t>? Are there </a:t>
            </a:r>
            <a:r>
              <a:rPr lang="en-US" altLang="en-US" u="sng" dirty="0"/>
              <a:t>cause-and-effect</a:t>
            </a:r>
            <a:r>
              <a:rPr lang="en-US" altLang="en-US" dirty="0"/>
              <a:t> relationships between the factors? What factors are root causes and what factors are symptoms?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14</a:t>
            </a:fld>
            <a:endParaRPr lang="en-US"/>
          </a:p>
        </p:txBody>
      </p:sp>
    </p:spTree>
    <p:extLst>
      <p:ext uri="{BB962C8B-B14F-4D97-AF65-F5344CB8AC3E}">
        <p14:creationId xmlns:p14="http://schemas.microsoft.com/office/powerpoint/2010/main" val="3828178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354" indent="-87354" defTabSz="465814" eaLnBrk="1">
              <a:defRPr/>
            </a:pPr>
            <a:r>
              <a:rPr lang="en-US" altLang="en-US" dirty="0"/>
              <a:t>3-5 min (national Triple</a:t>
            </a:r>
            <a:r>
              <a:rPr lang="en-US" altLang="en-US" baseline="0" dirty="0"/>
              <a:t> Aim presented in slide)</a:t>
            </a:r>
          </a:p>
          <a:p>
            <a:pPr defTabSz="454025"/>
            <a:r>
              <a:rPr lang="en-US" altLang="en-US" dirty="0"/>
              <a:t>Present and discuss</a:t>
            </a:r>
            <a:r>
              <a:rPr lang="en-US" altLang="en-US" baseline="0" dirty="0"/>
              <a:t> what is happening in health care at the national level</a:t>
            </a:r>
          </a:p>
          <a:p>
            <a:pPr defTabSz="454025"/>
            <a:endParaRPr lang="en-US" altLang="en-US" baseline="0" dirty="0"/>
          </a:p>
          <a:p>
            <a:pPr defTabSz="454025"/>
            <a:r>
              <a:rPr lang="en-US" altLang="en-US" baseline="0" dirty="0"/>
              <a:t>Focused Conversation:</a:t>
            </a:r>
          </a:p>
          <a:p>
            <a:pPr marL="171450" indent="-171450" defTabSz="454025">
              <a:buFont typeface="Arial" panose="020B0604020202020204" pitchFamily="34" charset="0"/>
              <a:buChar char="•"/>
            </a:pPr>
            <a:r>
              <a:rPr lang="en-US" altLang="en-US" dirty="0"/>
              <a:t>What are you experiencing in your organization due to the changes in health care?</a:t>
            </a:r>
          </a:p>
          <a:p>
            <a:pPr marL="171450" indent="-171450" defTabSz="454025">
              <a:buFont typeface="Arial" panose="020B0604020202020204" pitchFamily="34" charset="0"/>
              <a:buChar char="•"/>
            </a:pPr>
            <a:r>
              <a:rPr lang="en-US" altLang="en-US" dirty="0"/>
              <a:t>What are the</a:t>
            </a:r>
            <a:r>
              <a:rPr lang="en-US" altLang="en-US" baseline="0" dirty="0"/>
              <a:t> opportunities that may develop for our members?</a:t>
            </a:r>
          </a:p>
          <a:p>
            <a:pPr marL="171450" indent="-171450" defTabSz="454025">
              <a:buFont typeface="Arial" panose="020B0604020202020204" pitchFamily="34" charset="0"/>
              <a:buChar char="•"/>
            </a:pPr>
            <a:r>
              <a:rPr lang="en-US" altLang="en-US" dirty="0"/>
              <a:t>What are the challenges</a:t>
            </a:r>
            <a:r>
              <a:rPr lang="en-US" altLang="en-US" baseline="0" dirty="0"/>
              <a:t> our members are experiencing?</a:t>
            </a:r>
          </a:p>
          <a:p>
            <a:pPr marL="171450" indent="-171450" defTabSz="454025">
              <a:buFont typeface="Arial" panose="020B0604020202020204" pitchFamily="34" charset="0"/>
              <a:buChar char="•"/>
            </a:pPr>
            <a:r>
              <a:rPr lang="en-US" altLang="en-US" baseline="0" dirty="0"/>
              <a:t>How might the network be impacted by these national changes or trends?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15</a:t>
            </a:fld>
            <a:endParaRPr lang="en-US"/>
          </a:p>
        </p:txBody>
      </p:sp>
    </p:spTree>
    <p:extLst>
      <p:ext uri="{BB962C8B-B14F-4D97-AF65-F5344CB8AC3E}">
        <p14:creationId xmlns:p14="http://schemas.microsoft.com/office/powerpoint/2010/main" val="2577561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4025"/>
            <a:r>
              <a:rPr lang="en-US" altLang="en-US" dirty="0"/>
              <a:t>3-5 min  (examples included in</a:t>
            </a:r>
            <a:r>
              <a:rPr lang="en-US" altLang="en-US" baseline="0" dirty="0"/>
              <a:t> slide)</a:t>
            </a:r>
            <a:endParaRPr lang="en-US" altLang="en-US" dirty="0"/>
          </a:p>
          <a:p>
            <a:pPr defTabSz="454025"/>
            <a:r>
              <a:rPr lang="en-US" altLang="en-US" dirty="0"/>
              <a:t>Present and discuss</a:t>
            </a:r>
            <a:r>
              <a:rPr lang="en-US" altLang="en-US" baseline="0" dirty="0"/>
              <a:t> what is happening in health care in the region and the state:</a:t>
            </a:r>
          </a:p>
          <a:p>
            <a:pPr defTabSz="454025"/>
            <a:endParaRPr lang="en-US" altLang="en-US" baseline="0" dirty="0"/>
          </a:p>
          <a:p>
            <a:pPr defTabSz="454025"/>
            <a:r>
              <a:rPr lang="en-US" altLang="en-US" baseline="0" dirty="0"/>
              <a:t>Focused Conversation:</a:t>
            </a:r>
          </a:p>
          <a:p>
            <a:pPr marL="171450" indent="-171450" defTabSz="454025">
              <a:buFont typeface="Arial" panose="020B0604020202020204" pitchFamily="34" charset="0"/>
              <a:buChar char="•"/>
            </a:pPr>
            <a:r>
              <a:rPr lang="en-US" altLang="en-US" dirty="0"/>
              <a:t>What are you experiencing in your organization due to the changes in health care?</a:t>
            </a:r>
          </a:p>
          <a:p>
            <a:pPr marL="171450" indent="-171450" defTabSz="454025">
              <a:buFont typeface="Arial" panose="020B0604020202020204" pitchFamily="34" charset="0"/>
              <a:buChar char="•"/>
            </a:pPr>
            <a:r>
              <a:rPr lang="en-US" altLang="en-US" dirty="0"/>
              <a:t>What are the</a:t>
            </a:r>
            <a:r>
              <a:rPr lang="en-US" altLang="en-US" baseline="0" dirty="0"/>
              <a:t> opportunities that may develop for our members?</a:t>
            </a:r>
          </a:p>
          <a:p>
            <a:pPr marL="171450" indent="-171450" defTabSz="454025">
              <a:buFont typeface="Arial" panose="020B0604020202020204" pitchFamily="34" charset="0"/>
              <a:buChar char="•"/>
            </a:pPr>
            <a:r>
              <a:rPr lang="en-US" altLang="en-US" dirty="0"/>
              <a:t>What are the challenges</a:t>
            </a:r>
            <a:r>
              <a:rPr lang="en-US" altLang="en-US" baseline="0" dirty="0"/>
              <a:t> our members are experiencing?</a:t>
            </a:r>
          </a:p>
          <a:p>
            <a:pPr marL="171450" indent="-171450" defTabSz="454025">
              <a:buFont typeface="Arial" panose="020B0604020202020204" pitchFamily="34" charset="0"/>
              <a:buChar char="•"/>
            </a:pPr>
            <a:r>
              <a:rPr lang="en-US" altLang="en-US" baseline="0" dirty="0"/>
              <a:t>How might the network be impacted by these national changes or trends?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16</a:t>
            </a:fld>
            <a:endParaRPr lang="en-US"/>
          </a:p>
        </p:txBody>
      </p:sp>
    </p:spTree>
    <p:extLst>
      <p:ext uri="{BB962C8B-B14F-4D97-AF65-F5344CB8AC3E}">
        <p14:creationId xmlns:p14="http://schemas.microsoft.com/office/powerpoint/2010/main" val="2492305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2-5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presents findings or progress</a:t>
            </a:r>
            <a:r>
              <a:rPr lang="en-US" altLang="en-US" baseline="0" dirty="0"/>
              <a:t> updates</a:t>
            </a:r>
            <a:endParaRPr lang="en-US" altLang="en-US" dirty="0"/>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17</a:t>
            </a:fld>
            <a:endParaRPr lang="en-US"/>
          </a:p>
        </p:txBody>
      </p:sp>
    </p:spTree>
    <p:extLst>
      <p:ext uri="{BB962C8B-B14F-4D97-AF65-F5344CB8AC3E}">
        <p14:creationId xmlns:p14="http://schemas.microsoft.com/office/powerpoint/2010/main" val="1935376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presents members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18</a:t>
            </a:fld>
            <a:endParaRPr lang="en-US"/>
          </a:p>
        </p:txBody>
      </p:sp>
    </p:spTree>
    <p:extLst>
      <p:ext uri="{BB962C8B-B14F-4D97-AF65-F5344CB8AC3E}">
        <p14:creationId xmlns:p14="http://schemas.microsoft.com/office/powerpoint/2010/main" val="1303488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talks about governance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19</a:t>
            </a:fld>
            <a:endParaRPr lang="en-US"/>
          </a:p>
        </p:txBody>
      </p:sp>
    </p:spTree>
    <p:extLst>
      <p:ext uri="{BB962C8B-B14F-4D97-AF65-F5344CB8AC3E}">
        <p14:creationId xmlns:p14="http://schemas.microsoft.com/office/powerpoint/2010/main" val="79665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eaLnBrk="1" hangingPunct="1">
              <a:spcBef>
                <a:spcPct val="0"/>
              </a:spcBef>
            </a:pPr>
            <a:r>
              <a:rPr lang="en-US" altLang="en-US" dirty="0">
                <a:solidFill>
                  <a:srgbClr val="505153"/>
                </a:solidFill>
                <a:ea typeface="Verdana" panose="020B0604030504040204" pitchFamily="34" charset="0"/>
                <a:cs typeface="Verdana" panose="020B0604030504040204" pitchFamily="34" charset="0"/>
              </a:rPr>
              <a:t>10 min</a:t>
            </a:r>
          </a:p>
          <a:p>
            <a:pPr defTabSz="914400" eaLnBrk="1" hangingPunct="1">
              <a:spcBef>
                <a:spcPct val="0"/>
              </a:spcBef>
            </a:pPr>
            <a:r>
              <a:rPr lang="en-US" altLang="en-US" dirty="0">
                <a:solidFill>
                  <a:srgbClr val="505153"/>
                </a:solidFill>
                <a:ea typeface="Verdana" panose="020B0604030504040204" pitchFamily="34" charset="0"/>
                <a:cs typeface="Verdana" panose="020B0604030504040204" pitchFamily="34" charset="0"/>
              </a:rPr>
              <a:t>Introduce participants</a:t>
            </a:r>
          </a:p>
          <a:p>
            <a:pPr defTabSz="914400" eaLnBrk="1" hangingPunct="1">
              <a:spcBef>
                <a:spcPct val="0"/>
              </a:spcBef>
            </a:pPr>
            <a:endParaRPr lang="en-US" altLang="en-US" dirty="0">
              <a:solidFill>
                <a:srgbClr val="505153"/>
              </a:solidFill>
              <a:ea typeface="Verdana" panose="020B0604030504040204" pitchFamily="34" charset="0"/>
              <a:cs typeface="Verdana" panose="020B0604030504040204" pitchFamily="34" charset="0"/>
            </a:endParaRPr>
          </a:p>
          <a:p>
            <a:pPr defTabSz="914400" eaLnBrk="1" hangingPunct="1">
              <a:spcBef>
                <a:spcPct val="0"/>
              </a:spcBef>
            </a:pPr>
            <a:r>
              <a:rPr lang="en-US" altLang="en-US" dirty="0">
                <a:solidFill>
                  <a:srgbClr val="505153"/>
                </a:solidFill>
                <a:ea typeface="Verdana" panose="020B0604030504040204" pitchFamily="34" charset="0"/>
                <a:cs typeface="Verdana" panose="020B0604030504040204" pitchFamily="34" charset="0"/>
              </a:rPr>
              <a:t>We are here today and tomorrow to get some good planning work for [Rural Health Network].  We will be considering our organization and the environment that [Rural Health Network] works within.  I would like to emphasize Edward Deming’s remark – “it is not enough to just do your best or work hard.  You must know what to work on”.  Deming is a quality improvement thinker from the 50’s, 60’s that helped transform the Japanese economy with the idea that measuring and making adjustments based on the results was a good thing to do – it allowed the system to know what to work on.   We are going to be walking on this path with Deming today; getting started looking for leverage points and identifying barriers that we need to work around or to change in order to move the organization forward.</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a:t>
            </a:fld>
            <a:endParaRPr lang="en-US"/>
          </a:p>
        </p:txBody>
      </p:sp>
    </p:spTree>
    <p:extLst>
      <p:ext uri="{BB962C8B-B14F-4D97-AF65-F5344CB8AC3E}">
        <p14:creationId xmlns:p14="http://schemas.microsoft.com/office/powerpoint/2010/main" val="4060995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presents current services </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20</a:t>
            </a:fld>
            <a:endParaRPr lang="en-US"/>
          </a:p>
        </p:txBody>
      </p:sp>
    </p:spTree>
    <p:extLst>
      <p:ext uri="{BB962C8B-B14F-4D97-AF65-F5344CB8AC3E}">
        <p14:creationId xmlns:p14="http://schemas.microsoft.com/office/powerpoint/2010/main" val="1374990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presents Financial update</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21</a:t>
            </a:fld>
            <a:endParaRPr lang="en-US"/>
          </a:p>
        </p:txBody>
      </p:sp>
    </p:spTree>
    <p:extLst>
      <p:ext uri="{BB962C8B-B14F-4D97-AF65-F5344CB8AC3E}">
        <p14:creationId xmlns:p14="http://schemas.microsoft.com/office/powerpoint/2010/main" val="3486350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Network Director presents programs and initiative update</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22</a:t>
            </a:fld>
            <a:endParaRPr lang="en-US"/>
          </a:p>
        </p:txBody>
      </p:sp>
    </p:spTree>
    <p:extLst>
      <p:ext uri="{BB962C8B-B14F-4D97-AF65-F5344CB8AC3E}">
        <p14:creationId xmlns:p14="http://schemas.microsoft.com/office/powerpoint/2010/main" val="122491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1-3 mins</a:t>
            </a:r>
          </a:p>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Present environmental</a:t>
            </a:r>
            <a:r>
              <a:rPr lang="en-US" altLang="en-US" baseline="0" dirty="0"/>
              <a:t> data – secondary data analysis</a:t>
            </a:r>
          </a:p>
          <a:p>
            <a:pPr lvl="1"/>
            <a:endParaRPr lang="en-US" altLang="en-US" dirty="0"/>
          </a:p>
          <a:p>
            <a:pPr marL="509588" lvl="1" indent="-171450">
              <a:buFont typeface="Arial" panose="020B0604020202020204" pitchFamily="34" charset="0"/>
              <a:buChar char="•"/>
            </a:pPr>
            <a:r>
              <a:rPr lang="en-US" altLang="en-US" dirty="0"/>
              <a:t>Demographics Income, </a:t>
            </a:r>
          </a:p>
          <a:p>
            <a:pPr marL="509588" lvl="1" indent="-171450">
              <a:buFont typeface="Arial" panose="020B0604020202020204" pitchFamily="34" charset="0"/>
              <a:buChar char="•"/>
            </a:pPr>
            <a:r>
              <a:rPr lang="en-US" altLang="en-US" dirty="0"/>
              <a:t>education, </a:t>
            </a:r>
          </a:p>
          <a:p>
            <a:pPr marL="509588" lvl="1" indent="-171450">
              <a:buFont typeface="Arial" panose="020B0604020202020204" pitchFamily="34" charset="0"/>
              <a:buChar char="•"/>
            </a:pPr>
            <a:r>
              <a:rPr lang="en-US" altLang="en-US" dirty="0"/>
              <a:t>population (aging)  </a:t>
            </a:r>
          </a:p>
          <a:p>
            <a:pPr marL="0" lvl="0" indent="0">
              <a:buFont typeface="Arial" panose="020B0604020202020204" pitchFamily="34" charset="0"/>
              <a:buNone/>
            </a:pPr>
            <a:r>
              <a:rPr lang="en-US" altLang="en-US" dirty="0"/>
              <a:t>US</a:t>
            </a:r>
            <a:r>
              <a:rPr lang="en-US" altLang="en-US" baseline="0" dirty="0"/>
              <a:t> Census Bureau, and Bureau of Labor Statistics</a:t>
            </a:r>
            <a:endParaRPr lang="en-US" altLang="en-US" dirty="0"/>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23</a:t>
            </a:fld>
            <a:endParaRPr lang="en-US"/>
          </a:p>
        </p:txBody>
      </p:sp>
    </p:spTree>
    <p:extLst>
      <p:ext uri="{BB962C8B-B14F-4D97-AF65-F5344CB8AC3E}">
        <p14:creationId xmlns:p14="http://schemas.microsoft.com/office/powerpoint/2010/main" val="3559437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1-3 mins</a:t>
            </a:r>
          </a:p>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Present environmental</a:t>
            </a:r>
            <a:r>
              <a:rPr lang="en-US" altLang="en-US" baseline="0" dirty="0"/>
              <a:t> data – secondary data analysis</a:t>
            </a:r>
          </a:p>
          <a:p>
            <a:pPr lvl="1"/>
            <a:endParaRPr lang="en-US" altLang="en-US" dirty="0"/>
          </a:p>
          <a:p>
            <a:pPr marL="509588" lvl="1" indent="-171450">
              <a:buFont typeface="Arial" panose="020B0604020202020204" pitchFamily="34" charset="0"/>
              <a:buChar char="•"/>
            </a:pPr>
            <a:r>
              <a:rPr lang="en-US" altLang="en-US" dirty="0"/>
              <a:t>Behavioral health factors,</a:t>
            </a:r>
            <a:r>
              <a:rPr lang="en-US" altLang="en-US" baseline="0" dirty="0"/>
              <a:t> </a:t>
            </a:r>
          </a:p>
          <a:p>
            <a:pPr marL="509588" lvl="1" indent="-171450">
              <a:buFont typeface="Arial" panose="020B0604020202020204" pitchFamily="34" charset="0"/>
              <a:buChar char="•"/>
            </a:pPr>
            <a:r>
              <a:rPr lang="en-US" altLang="en-US" dirty="0"/>
              <a:t>public health issues,  </a:t>
            </a:r>
          </a:p>
          <a:p>
            <a:pPr marL="509588" lvl="1" indent="-171450">
              <a:buFont typeface="Arial" panose="020B0604020202020204" pitchFamily="34" charset="0"/>
              <a:buChar char="•"/>
            </a:pPr>
            <a:r>
              <a:rPr lang="en-US" altLang="en-US" dirty="0"/>
              <a:t>Community Health profile </a:t>
            </a:r>
            <a:r>
              <a:rPr lang="en-US" altLang="en-US" baseline="0" dirty="0"/>
              <a:t>by county. </a:t>
            </a:r>
          </a:p>
          <a:p>
            <a:pPr marL="0" lvl="0" indent="0">
              <a:buFont typeface="Arial" panose="020B0604020202020204" pitchFamily="34" charset="0"/>
              <a:buNone/>
            </a:pPr>
            <a:endParaRPr lang="en-US" altLang="en-US" baseline="0" dirty="0"/>
          </a:p>
          <a:p>
            <a:pPr marL="0" lvl="0" indent="0">
              <a:buFont typeface="Arial" panose="020B0604020202020204" pitchFamily="34" charset="0"/>
              <a:buNone/>
            </a:pPr>
            <a:r>
              <a:rPr lang="en-US" altLang="en-US" baseline="0" dirty="0"/>
              <a:t>County Health Rankings</a:t>
            </a:r>
            <a:endParaRPr lang="en-US" altLang="en-US" dirty="0"/>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24</a:t>
            </a:fld>
            <a:endParaRPr lang="en-US"/>
          </a:p>
        </p:txBody>
      </p:sp>
    </p:spTree>
    <p:extLst>
      <p:ext uri="{BB962C8B-B14F-4D97-AF65-F5344CB8AC3E}">
        <p14:creationId xmlns:p14="http://schemas.microsoft.com/office/powerpoint/2010/main" val="1204274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1-3 mins</a:t>
            </a:r>
          </a:p>
          <a:p>
            <a:r>
              <a:rPr lang="en-US" altLang="en-US" dirty="0"/>
              <a:t>Key Informant or Interview data of members and partners and community members can be very helpful for gathering insights on the</a:t>
            </a:r>
            <a:r>
              <a:rPr lang="en-US" altLang="en-US" baseline="0" dirty="0"/>
              <a:t> networks strengths and gaps as an organization</a:t>
            </a:r>
            <a:r>
              <a:rPr lang="en-US" altLang="en-US" dirty="0"/>
              <a:t>.</a:t>
            </a:r>
          </a:p>
          <a:p>
            <a:pPr lvl="0"/>
            <a:endParaRPr lang="en-US" altLang="en-US" dirty="0"/>
          </a:p>
          <a:p>
            <a:pPr lvl="0"/>
            <a:r>
              <a:rPr lang="en-US" altLang="en-US" dirty="0"/>
              <a:t>Key informant interview summaries and Focus</a:t>
            </a:r>
            <a:r>
              <a:rPr lang="en-US" altLang="en-US" baseline="0" dirty="0"/>
              <a:t> Groups</a:t>
            </a:r>
          </a:p>
          <a:p>
            <a:pPr marL="566738" lvl="1" indent="-228600">
              <a:buAutoNum type="arabicParenR"/>
            </a:pPr>
            <a:r>
              <a:rPr lang="en-US" altLang="en-US" baseline="0" dirty="0"/>
              <a:t>Describe methodology</a:t>
            </a:r>
          </a:p>
          <a:p>
            <a:pPr marL="566738" lvl="1" indent="-228600">
              <a:buAutoNum type="arabicParenR"/>
            </a:pPr>
            <a:r>
              <a:rPr lang="en-US" altLang="en-US" baseline="0" dirty="0"/>
              <a:t>Provide summary results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25</a:t>
            </a:fld>
            <a:endParaRPr lang="en-US"/>
          </a:p>
        </p:txBody>
      </p:sp>
    </p:spTree>
    <p:extLst>
      <p:ext uri="{BB962C8B-B14F-4D97-AF65-F5344CB8AC3E}">
        <p14:creationId xmlns:p14="http://schemas.microsoft.com/office/powerpoint/2010/main" val="5514584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1-3 mins</a:t>
            </a:r>
          </a:p>
          <a:p>
            <a:r>
              <a:rPr lang="en-US" altLang="en-US" dirty="0"/>
              <a:t>Key Informant or Interview data of members and partners and community members can be very helpful for an initial and current ‘member needs assessment’ and identifying network opportunities for providing value to members.</a:t>
            </a:r>
          </a:p>
          <a:p>
            <a:pPr lvl="0"/>
            <a:endParaRPr lang="en-US" altLang="en-US" dirty="0"/>
          </a:p>
          <a:p>
            <a:pPr lvl="0"/>
            <a:r>
              <a:rPr lang="en-US" altLang="en-US" dirty="0"/>
              <a:t>Key informant interview summaries and Focus</a:t>
            </a:r>
            <a:r>
              <a:rPr lang="en-US" altLang="en-US" baseline="0" dirty="0"/>
              <a:t> Groups</a:t>
            </a:r>
          </a:p>
          <a:p>
            <a:pPr marL="566738" lvl="1" indent="-228600">
              <a:buAutoNum type="arabicParenR"/>
            </a:pPr>
            <a:r>
              <a:rPr lang="en-US" altLang="en-US" baseline="0" dirty="0"/>
              <a:t>Describe methodology</a:t>
            </a:r>
          </a:p>
          <a:p>
            <a:pPr marL="566738" lvl="1" indent="-228600">
              <a:buAutoNum type="arabicParenR"/>
            </a:pPr>
            <a:r>
              <a:rPr lang="en-US" altLang="en-US" baseline="0" dirty="0"/>
              <a:t>Provide summary results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26</a:t>
            </a:fld>
            <a:endParaRPr lang="en-US"/>
          </a:p>
        </p:txBody>
      </p:sp>
    </p:spTree>
    <p:extLst>
      <p:ext uri="{BB962C8B-B14F-4D97-AF65-F5344CB8AC3E}">
        <p14:creationId xmlns:p14="http://schemas.microsoft.com/office/powerpoint/2010/main" val="1417010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1" fontAlgn="base" latinLnBrk="0" hangingPunct="0">
              <a:lnSpc>
                <a:spcPct val="100000"/>
              </a:lnSpc>
              <a:spcBef>
                <a:spcPts val="600"/>
              </a:spcBef>
              <a:spcAft>
                <a:spcPct val="0"/>
              </a:spcAft>
              <a:buClrTx/>
              <a:buSzTx/>
              <a:buFontTx/>
              <a:buNone/>
              <a:tabLst/>
              <a:defRPr/>
            </a:pPr>
            <a:r>
              <a:rPr lang="en-US" altLang="en-US" dirty="0"/>
              <a:t>1 min</a:t>
            </a:r>
          </a:p>
          <a:p>
            <a:pPr eaLnBrk="1"/>
            <a:r>
              <a:rPr lang="en-US" altLang="en-US" baseline="0" dirty="0"/>
              <a:t>Transition to next step…we need to “know what to work on”  with the presentation of environmental data the next step is to carefully consider this information and identify together the levers that will help us move toward the vision and the blocks that will get in our way.  This will help us know what to work on.</a:t>
            </a:r>
            <a:endParaRPr lang="en-US" altLang="en-US" dirty="0"/>
          </a:p>
          <a:p>
            <a:pPr eaLnBrk="1"/>
            <a:endParaRPr lang="en-US" altLang="en-US" dirty="0"/>
          </a:p>
          <a:p>
            <a:pPr eaLnBrk="1"/>
            <a:r>
              <a:rPr lang="en-US" altLang="en-US" dirty="0"/>
              <a:t>NOTE:</a:t>
            </a:r>
          </a:p>
          <a:p>
            <a:pPr eaLnBrk="1"/>
            <a:r>
              <a:rPr lang="en-US" altLang="en-US" dirty="0"/>
              <a:t>William Edwards Deming (October 20, 1900 – December 20, 1993) was an </a:t>
            </a:r>
            <a:r>
              <a:rPr lang="en-US" altLang="en-US" dirty="0">
                <a:hlinkClick r:id="rId3"/>
              </a:rPr>
              <a:t>American</a:t>
            </a:r>
            <a:r>
              <a:rPr lang="en-US" altLang="en-US" dirty="0"/>
              <a:t> </a:t>
            </a:r>
            <a:r>
              <a:rPr lang="en-US" altLang="en-US" dirty="0">
                <a:hlinkClick r:id="rId4"/>
              </a:rPr>
              <a:t>statistician</a:t>
            </a:r>
            <a:r>
              <a:rPr lang="en-US" altLang="en-US" dirty="0"/>
              <a:t>, </a:t>
            </a:r>
            <a:r>
              <a:rPr lang="en-US" altLang="en-US" dirty="0">
                <a:hlinkClick r:id="rId5"/>
              </a:rPr>
              <a:t>professor</a:t>
            </a:r>
            <a:r>
              <a:rPr lang="en-US" altLang="en-US" dirty="0"/>
              <a:t>, </a:t>
            </a:r>
            <a:r>
              <a:rPr lang="en-US" altLang="en-US" dirty="0">
                <a:hlinkClick r:id="rId6"/>
              </a:rPr>
              <a:t>author</a:t>
            </a:r>
            <a:r>
              <a:rPr lang="en-US" altLang="en-US" dirty="0"/>
              <a:t>, </a:t>
            </a:r>
            <a:r>
              <a:rPr lang="en-US" altLang="en-US" dirty="0">
                <a:hlinkClick r:id="rId7"/>
              </a:rPr>
              <a:t>lecturer</a:t>
            </a:r>
            <a:r>
              <a:rPr lang="en-US" altLang="en-US" dirty="0"/>
              <a:t> and </a:t>
            </a:r>
            <a:r>
              <a:rPr lang="en-US" altLang="en-US" dirty="0">
                <a:hlinkClick r:id="rId8"/>
              </a:rPr>
              <a:t>consultant</a:t>
            </a:r>
            <a:r>
              <a:rPr lang="en-US" altLang="en-US" dirty="0"/>
              <a:t>. He is perhaps best known for his work in </a:t>
            </a:r>
            <a:r>
              <a:rPr lang="en-US" altLang="en-US" dirty="0">
                <a:hlinkClick r:id="rId9"/>
              </a:rPr>
              <a:t>Japan</a:t>
            </a:r>
            <a:r>
              <a:rPr lang="en-US" altLang="en-US" dirty="0"/>
              <a:t>. There, from 1950 onward, he taught top management how to improve design (and thus service), product quality, testing, and sales (the last through global markets)[1] through various methods, including the application of statistical methods.</a:t>
            </a:r>
          </a:p>
          <a:p>
            <a:pPr eaLnBrk="1"/>
            <a:r>
              <a:rPr lang="en-US" altLang="en-US" dirty="0"/>
              <a:t>Deming made a significant contribution to Japan's later reputation for </a:t>
            </a:r>
            <a:r>
              <a:rPr lang="en-US" altLang="en-US" dirty="0">
                <a:hlinkClick r:id="rId10"/>
              </a:rPr>
              <a:t>innovative</a:t>
            </a:r>
            <a:r>
              <a:rPr lang="en-US" altLang="en-US" dirty="0"/>
              <a:t> high-quality products and its economic power. He is regarded as having had more impact upon Japanese </a:t>
            </a:r>
            <a:r>
              <a:rPr lang="en-US" altLang="en-US" dirty="0">
                <a:hlinkClick r:id="rId11"/>
              </a:rPr>
              <a:t>manufacturing</a:t>
            </a:r>
            <a:r>
              <a:rPr lang="en-US" altLang="en-US" dirty="0"/>
              <a:t> and </a:t>
            </a:r>
            <a:r>
              <a:rPr lang="en-US" altLang="en-US" dirty="0">
                <a:hlinkClick r:id="rId12"/>
              </a:rPr>
              <a:t>business</a:t>
            </a:r>
            <a:r>
              <a:rPr lang="en-US" altLang="en-US" dirty="0"/>
              <a:t> than any other individual not of Japanese heritage. Despite being considered something of a </a:t>
            </a:r>
            <a:r>
              <a:rPr lang="en-US" altLang="en-US" dirty="0">
                <a:hlinkClick r:id="rId13"/>
              </a:rPr>
              <a:t>hero in Japan</a:t>
            </a:r>
            <a:r>
              <a:rPr lang="en-US" altLang="en-US" dirty="0"/>
              <a:t>, he was only just beginning to win widespread recognition in the U.S. at the time of his death.[2] President Reagan awarded the National Medal of Technology to Deming in 1987. He received in 1988 the Distinguished Career in Science award from the National Academy of Sciences.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27</a:t>
            </a:fld>
            <a:endParaRPr lang="en-US"/>
          </a:p>
        </p:txBody>
      </p:sp>
    </p:spTree>
    <p:extLst>
      <p:ext uri="{BB962C8B-B14F-4D97-AF65-F5344CB8AC3E}">
        <p14:creationId xmlns:p14="http://schemas.microsoft.com/office/powerpoint/2010/main" val="2990985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r>
              <a:rPr lang="en-US" dirty="0"/>
              <a:t>After we spend</a:t>
            </a:r>
            <a:r>
              <a:rPr lang="en-US" baseline="0" dirty="0"/>
              <a:t> time talking through the levers and blocks, we will put on our strategic thinking hats and work to find those paths toward our vision.  </a:t>
            </a:r>
            <a:endParaRPr lang="en-US" dirty="0"/>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28</a:t>
            </a:fld>
            <a:endParaRPr lang="en-US"/>
          </a:p>
        </p:txBody>
      </p:sp>
    </p:spTree>
    <p:extLst>
      <p:ext uri="{BB962C8B-B14F-4D97-AF65-F5344CB8AC3E}">
        <p14:creationId xmlns:p14="http://schemas.microsoft.com/office/powerpoint/2010/main" val="1899824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2438" rtl="0" eaLnBrk="0" fontAlgn="base" latinLnBrk="0" hangingPunct="0">
              <a:lnSpc>
                <a:spcPct val="100000"/>
              </a:lnSpc>
              <a:spcBef>
                <a:spcPts val="600"/>
              </a:spcBef>
              <a:spcAft>
                <a:spcPct val="0"/>
              </a:spcAft>
              <a:buClrTx/>
              <a:buSzTx/>
              <a:buFontTx/>
              <a:buNone/>
              <a:tabLst/>
              <a:defRPr/>
            </a:pPr>
            <a:r>
              <a:rPr lang="en-US" altLang="en-US" dirty="0"/>
              <a:t>10 mins</a:t>
            </a:r>
          </a:p>
          <a:p>
            <a:r>
              <a:rPr lang="en-US" baseline="0" dirty="0"/>
              <a:t>break before Levers and Blocks Analysis workshop</a:t>
            </a:r>
            <a:endParaRPr lang="en-US" dirty="0"/>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29</a:t>
            </a:fld>
            <a:endParaRPr lang="en-US"/>
          </a:p>
        </p:txBody>
      </p:sp>
    </p:spTree>
    <p:extLst>
      <p:ext uri="{BB962C8B-B14F-4D97-AF65-F5344CB8AC3E}">
        <p14:creationId xmlns:p14="http://schemas.microsoft.com/office/powerpoint/2010/main" val="2469655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1 Min</a:t>
            </a:r>
          </a:p>
          <a:p>
            <a:r>
              <a:rPr lang="en-US" altLang="en-US" dirty="0"/>
              <a:t>This slide is one we use to remind ourselves that working together is a good idea for coming up with solutions to complex issues, for bringing stronger voices to the forefront of discussion and decision making, and for leveraging the strengths of diversity.  Today with you planning work you will consider what collaborative paths you will be taking over the coming months to get through the maze of your network’s future.</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3</a:t>
            </a:fld>
            <a:endParaRPr lang="en-US"/>
          </a:p>
        </p:txBody>
      </p:sp>
    </p:spTree>
    <p:extLst>
      <p:ext uri="{BB962C8B-B14F-4D97-AF65-F5344CB8AC3E}">
        <p14:creationId xmlns:p14="http://schemas.microsoft.com/office/powerpoint/2010/main" val="5441335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Fill in your information</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30</a:t>
            </a:fld>
            <a:endParaRPr lang="en-US"/>
          </a:p>
        </p:txBody>
      </p:sp>
    </p:spTree>
    <p:extLst>
      <p:ext uri="{BB962C8B-B14F-4D97-AF65-F5344CB8AC3E}">
        <p14:creationId xmlns:p14="http://schemas.microsoft.com/office/powerpoint/2010/main" val="3570562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r>
              <a:rPr lang="en-US" altLang="en-US" dirty="0"/>
              <a:t>2 min</a:t>
            </a:r>
          </a:p>
          <a:p>
            <a:pPr eaLnBrk="1"/>
            <a:endParaRPr lang="en-US" altLang="en-US" dirty="0"/>
          </a:p>
          <a:p>
            <a:pPr eaLnBrk="1"/>
            <a:r>
              <a:rPr lang="en-US" altLang="en-US" dirty="0"/>
              <a:t>We will spend time getting started today considering what is strategic planning so that we are all comfortable with the work we are going to be doing and to be clear on the outcomes for your hospital and clinic.</a:t>
            </a:r>
          </a:p>
          <a:p>
            <a:pPr eaLnBrk="1"/>
            <a:endParaRPr lang="en-US" altLang="en-US" dirty="0"/>
          </a:p>
          <a:p>
            <a:pPr eaLnBrk="1"/>
            <a:r>
              <a:rPr lang="en-US" altLang="en-US" dirty="0"/>
              <a:t>We will spend the first half of the planning ‘priming the pump’ for really good strategic thinking in the second half.  In the strategic objective workshop setting you will have opportunity to do some individual thinking, we will work in pairs to share our thoughts and then as a large group come to consensus on strategic objectives for the [Rural Health Network].  At the end of the planning we will check back to your organizations mission and vision and consider next steps.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4</a:t>
            </a:fld>
            <a:endParaRPr lang="en-US"/>
          </a:p>
        </p:txBody>
      </p:sp>
    </p:spTree>
    <p:extLst>
      <p:ext uri="{BB962C8B-B14F-4D97-AF65-F5344CB8AC3E}">
        <p14:creationId xmlns:p14="http://schemas.microsoft.com/office/powerpoint/2010/main" val="1963540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3 min</a:t>
            </a:r>
          </a:p>
          <a:p>
            <a:r>
              <a:rPr lang="en-US" altLang="en-US" dirty="0"/>
              <a:t>Experience and Expectation Check in</a:t>
            </a:r>
          </a:p>
          <a:p>
            <a:r>
              <a:rPr lang="en-US" altLang="en-US" dirty="0"/>
              <a:t>Focus</a:t>
            </a:r>
            <a:r>
              <a:rPr lang="en-US" altLang="en-US" baseline="0" dirty="0"/>
              <a:t> Conversation:</a:t>
            </a:r>
          </a:p>
          <a:p>
            <a:endParaRPr lang="en-US" altLang="en-US" dirty="0"/>
          </a:p>
          <a:p>
            <a:pPr marL="0" indent="0">
              <a:buFont typeface="Arial" panose="020B0604020202020204" pitchFamily="34" charset="0"/>
              <a:buNone/>
            </a:pPr>
            <a:r>
              <a:rPr lang="en-US" altLang="en-US" dirty="0"/>
              <a:t>Before we agree on some ground rules for today, let’s check-in with each other on today’s expectations and strategic planning experience..  </a:t>
            </a:r>
          </a:p>
          <a:p>
            <a:pPr marL="171450" indent="-171450">
              <a:buFont typeface="Arial" panose="020B0604020202020204" pitchFamily="34" charset="0"/>
              <a:buChar char="•"/>
            </a:pPr>
            <a:r>
              <a:rPr lang="en-US" altLang="en-US" dirty="0"/>
              <a:t>How many of you have been involved in strategic planning?  …With other organizations?  Other kinds of planning work?   </a:t>
            </a:r>
          </a:p>
          <a:p>
            <a:pPr marL="171450" indent="-171450">
              <a:buFont typeface="Arial" panose="020B0604020202020204" pitchFamily="34" charset="0"/>
              <a:buChar char="•"/>
            </a:pPr>
            <a:r>
              <a:rPr lang="en-US" altLang="en-US" dirty="0"/>
              <a:t>On a scale of 1/10 how happy are you all about doing this planning work today? </a:t>
            </a:r>
          </a:p>
          <a:p>
            <a:pPr marL="171450" indent="-171450">
              <a:buFont typeface="Arial" panose="020B0604020202020204" pitchFamily="34" charset="0"/>
              <a:buChar char="•"/>
            </a:pPr>
            <a:r>
              <a:rPr lang="en-US" altLang="en-US" dirty="0"/>
              <a:t> And what is your expectations or hopes for todays and tomorrow mornings efforts?</a:t>
            </a:r>
          </a:p>
          <a:p>
            <a:pPr marL="171450" indent="-171450">
              <a:buFont typeface="Arial" panose="020B0604020202020204" pitchFamily="34" charset="0"/>
              <a:buChar char="•"/>
            </a:pPr>
            <a:endParaRPr lang="en-US" altLang="en-US" dirty="0"/>
          </a:p>
          <a:p>
            <a:pPr marL="171450" indent="-171450">
              <a:buFont typeface="Arial" panose="020B0604020202020204" pitchFamily="34" charset="0"/>
              <a:buChar char="•"/>
            </a:pPr>
            <a:endParaRPr lang="en-US" altLang="en-US" dirty="0"/>
          </a:p>
          <a:p>
            <a:pPr marL="0" indent="0">
              <a:buFont typeface="Arial" panose="020B0604020202020204" pitchFamily="34" charset="0"/>
              <a:buNone/>
            </a:pPr>
            <a:r>
              <a:rPr lang="en-US" altLang="en-US" dirty="0"/>
              <a:t>What are the ground rules we are going to work within today?  (record on flip chart paper and post up</a:t>
            </a:r>
            <a:r>
              <a:rPr lang="en-US" altLang="en-US" baseline="0" dirty="0"/>
              <a:t> front or near front to the side)</a:t>
            </a:r>
            <a:endParaRPr lang="en-US" altLang="en-US" dirty="0"/>
          </a:p>
          <a:p>
            <a:pPr marL="171450" indent="-171450">
              <a:buFont typeface="Arial" panose="020B0604020202020204" pitchFamily="34" charset="0"/>
              <a:buChar char="•"/>
            </a:pPr>
            <a:r>
              <a:rPr lang="en-US" altLang="en-US" dirty="0"/>
              <a:t>What do we agree on for our behaviors during the planning session that will make this planning session the best it can be?   (prompt – no cell phones, email, work)  and  (listen, be open, direct, honest)…  facilitators rules: be careful of the time and check in with the group with any process questions, give permission to be comfortable, have some fun.</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5</a:t>
            </a:fld>
            <a:endParaRPr lang="en-US"/>
          </a:p>
        </p:txBody>
      </p:sp>
    </p:spTree>
    <p:extLst>
      <p:ext uri="{BB962C8B-B14F-4D97-AF65-F5344CB8AC3E}">
        <p14:creationId xmlns:p14="http://schemas.microsoft.com/office/powerpoint/2010/main" val="211108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r>
              <a:rPr lang="en-US" altLang="en-US" dirty="0"/>
              <a:t>1 min</a:t>
            </a:r>
          </a:p>
          <a:p>
            <a:pPr eaLnBrk="1"/>
            <a:r>
              <a:rPr lang="en-US" altLang="en-US" dirty="0"/>
              <a:t>Peter Drucker is a management thinker from the 50’s and 60’s.  He is credited with coining the term  ‘ knowledge worker’.</a:t>
            </a:r>
          </a:p>
          <a:p>
            <a:pPr eaLnBrk="1"/>
            <a:endParaRPr lang="en-US" altLang="en-US" dirty="0"/>
          </a:p>
          <a:p>
            <a:pPr eaLnBrk="1"/>
            <a:r>
              <a:rPr lang="en-US" altLang="en-US" dirty="0"/>
              <a:t>The reason we are here today is for you all to participate in creating the future of the organization.  </a:t>
            </a:r>
          </a:p>
          <a:p>
            <a:pPr eaLnBrk="1"/>
            <a:endParaRPr lang="en-US" altLang="en-US" dirty="0"/>
          </a:p>
          <a:p>
            <a:pPr eaLnBrk="1"/>
            <a:r>
              <a:rPr lang="en-US" altLang="en-US" dirty="0"/>
              <a:t>NOTE: </a:t>
            </a:r>
          </a:p>
          <a:p>
            <a:pPr eaLnBrk="1"/>
            <a:r>
              <a:rPr lang="en-US" altLang="en-US" dirty="0"/>
              <a:t>Drucker – management expert,   NYU, 1950-1971</a:t>
            </a:r>
          </a:p>
          <a:p>
            <a:pPr eaLnBrk="1"/>
            <a:r>
              <a:rPr lang="en-US" altLang="en-US" dirty="0"/>
              <a:t>Wikipedia Introduction: He is one of the best-known and most widely influential thinkers and writers on the subject of </a:t>
            </a:r>
            <a:r>
              <a:rPr lang="en-US" altLang="en-US" dirty="0">
                <a:hlinkClick r:id="rId3"/>
              </a:rPr>
              <a:t>management</a:t>
            </a:r>
            <a:r>
              <a:rPr lang="en-US" altLang="en-US" dirty="0"/>
              <a:t> theory and practice. His writings have predicted many of the major developments of the late twentieth century, including privatization and decentralization; the rise of Japan to economic world power; the decisive importance of marketing; and the emergence of the information society with its necessity of lifelong learning.[3] In 1959, Drucker coined the term “</a:t>
            </a:r>
            <a:r>
              <a:rPr lang="en-US" altLang="en-US" dirty="0">
                <a:hlinkClick r:id="rId4"/>
              </a:rPr>
              <a:t>knowledge worker</a:t>
            </a:r>
            <a:r>
              <a:rPr lang="en-US" altLang="en-US" dirty="0"/>
              <a:t>" and later in his life considered </a:t>
            </a:r>
            <a:r>
              <a:rPr lang="en-US" altLang="en-US" dirty="0">
                <a:hlinkClick r:id="rId5"/>
              </a:rPr>
              <a:t>knowledge worker productivity</a:t>
            </a:r>
            <a:r>
              <a:rPr lang="en-US" altLang="en-US" dirty="0"/>
              <a:t> to be the next frontier of management.</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6</a:t>
            </a:fld>
            <a:endParaRPr lang="en-US"/>
          </a:p>
        </p:txBody>
      </p:sp>
    </p:spTree>
    <p:extLst>
      <p:ext uri="{BB962C8B-B14F-4D97-AF65-F5344CB8AC3E}">
        <p14:creationId xmlns:p14="http://schemas.microsoft.com/office/powerpoint/2010/main" val="3095455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ct val="0"/>
              </a:spcBef>
              <a:buFontTx/>
              <a:buNone/>
              <a:defRPr/>
            </a:pPr>
            <a:r>
              <a:rPr lang="en-US" altLang="en-US" dirty="0"/>
              <a:t>3</a:t>
            </a:r>
            <a:r>
              <a:rPr lang="en-US" altLang="en-US" baseline="0" dirty="0"/>
              <a:t> -5 </a:t>
            </a:r>
            <a:r>
              <a:rPr lang="en-US" altLang="en-US" dirty="0"/>
              <a:t>Min</a:t>
            </a:r>
          </a:p>
          <a:p>
            <a:pPr>
              <a:spcBef>
                <a:spcPct val="0"/>
              </a:spcBef>
              <a:defRPr/>
            </a:pPr>
            <a:r>
              <a:rPr lang="en-US" altLang="en-US" dirty="0"/>
              <a:t>Introduce planning</a:t>
            </a:r>
            <a:r>
              <a:rPr lang="en-US" altLang="en-US" baseline="0" dirty="0"/>
              <a:t> methodology:</a:t>
            </a:r>
          </a:p>
          <a:p>
            <a:pPr>
              <a:spcBef>
                <a:spcPct val="0"/>
              </a:spcBef>
              <a:defRPr/>
            </a:pPr>
            <a:r>
              <a:rPr lang="en-US" altLang="en-US" dirty="0"/>
              <a:t>Robert Kaplan and David Norton,  writers/thinkers of Balanced Scorecard, out of Harvard in 1980’s.  Studied organizations to figure out why some succeed and others don’t‘.  Discovered that those succeeding had a holistic way of approaching their organizations.  In this they identified four ‘perspectives’ that helped the organization look at the whole company:  financial, customers, internal processes, culture, people, tools</a:t>
            </a:r>
          </a:p>
          <a:p>
            <a:pPr>
              <a:spcBef>
                <a:spcPct val="0"/>
              </a:spcBef>
              <a:defRPr/>
            </a:pPr>
            <a:endParaRPr lang="en-US" altLang="en-US" dirty="0"/>
          </a:p>
          <a:p>
            <a:pPr>
              <a:spcBef>
                <a:spcPct val="0"/>
              </a:spcBef>
              <a:defRPr/>
            </a:pPr>
            <a:r>
              <a:rPr lang="en-US" altLang="en-US" dirty="0"/>
              <a:t>Use a baseball game metaphor to differentiate between Mission Values and Vision:</a:t>
            </a:r>
          </a:p>
          <a:p>
            <a:pPr>
              <a:spcBef>
                <a:spcPct val="0"/>
              </a:spcBef>
              <a:defRPr/>
            </a:pPr>
            <a:r>
              <a:rPr lang="en-US" altLang="en-US" dirty="0"/>
              <a:t>Mission (what we do)  = play baseball</a:t>
            </a:r>
          </a:p>
          <a:p>
            <a:pPr>
              <a:spcBef>
                <a:spcPct val="0"/>
              </a:spcBef>
              <a:defRPr/>
            </a:pPr>
            <a:r>
              <a:rPr lang="en-US" altLang="en-US" dirty="0"/>
              <a:t>Values  (how</a:t>
            </a:r>
            <a:r>
              <a:rPr lang="en-US" altLang="en-US" baseline="0" dirty="0"/>
              <a:t> we do it)</a:t>
            </a:r>
            <a:r>
              <a:rPr lang="en-US" altLang="en-US" dirty="0"/>
              <a:t>=  play fair and play hard</a:t>
            </a:r>
          </a:p>
          <a:p>
            <a:pPr>
              <a:spcBef>
                <a:spcPct val="0"/>
              </a:spcBef>
              <a:defRPr/>
            </a:pPr>
            <a:r>
              <a:rPr lang="en-US" altLang="en-US" dirty="0"/>
              <a:t>Vision (what we want to achieve or become) =  entertain the fans, have the biggest trophy ever, be the envy of all other baseball teams</a:t>
            </a:r>
          </a:p>
          <a:p>
            <a:pPr>
              <a:spcBef>
                <a:spcPct val="0"/>
              </a:spcBef>
              <a:defRPr/>
            </a:pPr>
            <a:r>
              <a:rPr lang="en-US" altLang="en-US" dirty="0"/>
              <a:t>Strategy = our game plan  </a:t>
            </a:r>
          </a:p>
          <a:p>
            <a:pPr lvl="1">
              <a:spcBef>
                <a:spcPct val="0"/>
              </a:spcBef>
              <a:defRPr/>
            </a:pPr>
            <a:r>
              <a:rPr lang="en-US" altLang="en-US" dirty="0"/>
              <a:t>Business – sell tickets to our games</a:t>
            </a:r>
          </a:p>
          <a:p>
            <a:pPr lvl="1">
              <a:spcBef>
                <a:spcPct val="0"/>
              </a:spcBef>
              <a:defRPr/>
            </a:pPr>
            <a:r>
              <a:rPr lang="en-US" altLang="en-US" dirty="0"/>
              <a:t>Customers – entertain – so be athletic and have some showmanship</a:t>
            </a:r>
          </a:p>
          <a:p>
            <a:pPr lvl="1">
              <a:spcBef>
                <a:spcPct val="0"/>
              </a:spcBef>
              <a:defRPr/>
            </a:pPr>
            <a:r>
              <a:rPr lang="en-US" altLang="en-US" dirty="0"/>
              <a:t>Internal process – know the plays and tactics and be very effective at implementation</a:t>
            </a:r>
          </a:p>
          <a:p>
            <a:pPr lvl="1">
              <a:spcBef>
                <a:spcPct val="0"/>
              </a:spcBef>
              <a:defRPr/>
            </a:pPr>
            <a:r>
              <a:rPr lang="en-US" altLang="en-US" dirty="0"/>
              <a:t>Learning/growth - be smart players, be a supportive / positive team, have the tools we need to train</a:t>
            </a:r>
          </a:p>
          <a:p>
            <a:pPr>
              <a:spcBef>
                <a:spcPct val="0"/>
              </a:spcBef>
              <a:defRPr/>
            </a:pPr>
            <a:r>
              <a:rPr lang="en-US" altLang="en-US" dirty="0"/>
              <a:t>(10 min total) Using Small Groups – have them brainstorm answers to these questions (5 min)  and report back to large group for discussion (5 min)</a:t>
            </a:r>
          </a:p>
          <a:p>
            <a:pPr lvl="1">
              <a:spcBef>
                <a:spcPct val="0"/>
              </a:spcBef>
              <a:defRPr/>
            </a:pPr>
            <a:r>
              <a:rPr lang="en-US" altLang="en-US" dirty="0"/>
              <a:t>Wont’ win though until the whole team knows what the mission , values, vision, and strategies are so…</a:t>
            </a:r>
          </a:p>
          <a:p>
            <a:pPr lvl="1">
              <a:spcBef>
                <a:spcPct val="0"/>
              </a:spcBef>
              <a:defRPr/>
            </a:pPr>
            <a:r>
              <a:rPr lang="en-US" altLang="en-US" dirty="0"/>
              <a:t>Communicate and Operationalize  w/ practice</a:t>
            </a:r>
          </a:p>
          <a:p>
            <a:pPr lvl="1">
              <a:spcBef>
                <a:spcPct val="0"/>
              </a:spcBef>
              <a:defRPr/>
            </a:pPr>
            <a:r>
              <a:rPr lang="en-US" altLang="en-US" dirty="0"/>
              <a:t>Won’t win though until we know what we want to improve </a:t>
            </a:r>
          </a:p>
          <a:p>
            <a:pPr lvl="1">
              <a:spcBef>
                <a:spcPct val="0"/>
              </a:spcBef>
              <a:defRPr/>
            </a:pPr>
            <a:r>
              <a:rPr lang="en-US" altLang="en-US" dirty="0"/>
              <a:t>Quality Management includes choosing the measurements that make sense to see if we are making a difference in our strategies – </a:t>
            </a:r>
          </a:p>
          <a:p>
            <a:pPr lvl="2">
              <a:spcBef>
                <a:spcPct val="0"/>
              </a:spcBef>
              <a:defRPr/>
            </a:pPr>
            <a:r>
              <a:rPr lang="en-US" altLang="en-US" dirty="0"/>
              <a:t>Business – ticket sales in numbers and dollars</a:t>
            </a:r>
          </a:p>
          <a:p>
            <a:pPr lvl="2">
              <a:spcBef>
                <a:spcPct val="0"/>
              </a:spcBef>
              <a:defRPr/>
            </a:pPr>
            <a:r>
              <a:rPr lang="en-US" altLang="en-US" dirty="0"/>
              <a:t>Customers –  customer enthusiasm scores, number of fans in bad weather, number at away games</a:t>
            </a:r>
          </a:p>
          <a:p>
            <a:pPr lvl="2">
              <a:spcBef>
                <a:spcPct val="0"/>
              </a:spcBef>
              <a:defRPr/>
            </a:pPr>
            <a:r>
              <a:rPr lang="en-US" altLang="en-US" dirty="0"/>
              <a:t>Internal process – player errors, homeruns, sprint times, % catches and outs</a:t>
            </a:r>
          </a:p>
          <a:p>
            <a:pPr lvl="2">
              <a:spcBef>
                <a:spcPct val="0"/>
              </a:spcBef>
              <a:defRPr/>
            </a:pPr>
            <a:r>
              <a:rPr lang="en-US" altLang="en-US" dirty="0"/>
              <a:t>Learning/growth – player outlook on team future scores, number of returning players, …?</a:t>
            </a:r>
          </a:p>
          <a:p>
            <a:pPr lvl="1">
              <a:spcBef>
                <a:spcPct val="0"/>
              </a:spcBef>
              <a:defRPr/>
            </a:pPr>
            <a:r>
              <a:rPr lang="en-US" altLang="en-US" dirty="0"/>
              <a:t>Won’t win until we are actually measuring and monitoring our progress and check in with results in order to make changes and adaptations</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7</a:t>
            </a:fld>
            <a:endParaRPr lang="en-US"/>
          </a:p>
        </p:txBody>
      </p:sp>
    </p:spTree>
    <p:extLst>
      <p:ext uri="{BB962C8B-B14F-4D97-AF65-F5344CB8AC3E}">
        <p14:creationId xmlns:p14="http://schemas.microsoft.com/office/powerpoint/2010/main" val="298388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r>
              <a:rPr lang="en-US" dirty="0"/>
              <a:t>Read through</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8</a:t>
            </a:fld>
            <a:endParaRPr lang="en-US"/>
          </a:p>
        </p:txBody>
      </p:sp>
    </p:spTree>
    <p:extLst>
      <p:ext uri="{BB962C8B-B14F-4D97-AF65-F5344CB8AC3E}">
        <p14:creationId xmlns:p14="http://schemas.microsoft.com/office/powerpoint/2010/main" val="3505125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2438" rtl="0" eaLnBrk="0" fontAlgn="base" latinLnBrk="0" hangingPunct="0">
              <a:lnSpc>
                <a:spcPct val="100000"/>
              </a:lnSpc>
              <a:spcBef>
                <a:spcPts val="600"/>
              </a:spcBef>
              <a:spcAft>
                <a:spcPct val="0"/>
              </a:spcAft>
              <a:buClrTx/>
              <a:buSzTx/>
              <a:buFontTx/>
              <a:buNone/>
              <a:tabLst/>
              <a:defRPr/>
            </a:pPr>
            <a:r>
              <a:rPr lang="en-US" altLang="en-US" dirty="0"/>
              <a:t>1 min</a:t>
            </a:r>
          </a:p>
          <a:p>
            <a:r>
              <a:rPr lang="en-US" altLang="en-US" dirty="0"/>
              <a:t>Read through</a:t>
            </a:r>
          </a:p>
          <a:p>
            <a:endParaRPr lang="en-US" dirty="0"/>
          </a:p>
        </p:txBody>
      </p:sp>
      <p:sp>
        <p:nvSpPr>
          <p:cNvPr id="4" name="Slide Number Placeholder 3"/>
          <p:cNvSpPr>
            <a:spLocks noGrp="1"/>
          </p:cNvSpPr>
          <p:nvPr>
            <p:ph type="sldNum" sz="quarter" idx="10"/>
          </p:nvPr>
        </p:nvSpPr>
        <p:spPr/>
        <p:txBody>
          <a:bodyPr/>
          <a:lstStyle/>
          <a:p>
            <a:fld id="{46C09360-B94E-4DE2-AA49-62361043EFA7}" type="slidenum">
              <a:rPr lang="en-US" smtClean="0"/>
              <a:t>9</a:t>
            </a:fld>
            <a:endParaRPr lang="en-US"/>
          </a:p>
        </p:txBody>
      </p:sp>
    </p:spTree>
    <p:extLst>
      <p:ext uri="{BB962C8B-B14F-4D97-AF65-F5344CB8AC3E}">
        <p14:creationId xmlns:p14="http://schemas.microsoft.com/office/powerpoint/2010/main" val="272358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ruralcenter.org" TargetMode="External"/><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ne Present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772" y="1672046"/>
            <a:ext cx="9142228" cy="2473233"/>
          </a:xfrm>
          <a:prstGeom prst="rect">
            <a:avLst/>
          </a:prstGeom>
        </p:spPr>
        <p:txBody>
          <a:bodyPr anchor="ctr"/>
          <a:lstStyle>
            <a:lvl1pPr algn="ctr">
              <a:defRPr lang="en-US" sz="4000" noProof="0" dirty="0" smtClean="0">
                <a:solidFill>
                  <a:srgbClr val="505153"/>
                </a:solidFill>
              </a:defRPr>
            </a:lvl1pPr>
          </a:lstStyle>
          <a:p>
            <a:r>
              <a:rPr lang="en-US" dirty="0"/>
              <a:t>Presentation Title</a:t>
            </a:r>
          </a:p>
        </p:txBody>
      </p:sp>
      <p:sp>
        <p:nvSpPr>
          <p:cNvPr id="7" name="Presenter Name"/>
          <p:cNvSpPr>
            <a:spLocks noGrp="1"/>
          </p:cNvSpPr>
          <p:nvPr>
            <p:ph type="body" sz="quarter" idx="16" hasCustomPrompt="1"/>
          </p:nvPr>
        </p:nvSpPr>
        <p:spPr>
          <a:xfrm>
            <a:off x="4462818" y="4828001"/>
            <a:ext cx="4157307" cy="394492"/>
          </a:xfrm>
          <a:prstGeom prst="rect">
            <a:avLst/>
          </a:prstGeom>
        </p:spPr>
        <p:txBody>
          <a:bodyPr anchor="ctr">
            <a:noAutofit/>
          </a:bodyPr>
          <a:lstStyle>
            <a:lvl1pPr marL="0" indent="0" algn="r">
              <a:buNone/>
              <a:defRPr sz="2800" i="0">
                <a:solidFill>
                  <a:srgbClr val="26676D"/>
                </a:solidFill>
                <a:latin typeface="Lucida Fax" panose="02060602050505020204" pitchFamily="18" charset="0"/>
              </a:defRPr>
            </a:lvl1pPr>
          </a:lstStyle>
          <a:p>
            <a:pPr lvl="0"/>
            <a:r>
              <a:rPr lang="en-US" dirty="0"/>
              <a:t>Name</a:t>
            </a:r>
          </a:p>
        </p:txBody>
      </p:sp>
      <p:sp>
        <p:nvSpPr>
          <p:cNvPr id="6" name="Presenter Title"/>
          <p:cNvSpPr>
            <a:spLocks noGrp="1"/>
          </p:cNvSpPr>
          <p:nvPr>
            <p:ph type="body" sz="quarter" idx="12" hasCustomPrompt="1"/>
          </p:nvPr>
        </p:nvSpPr>
        <p:spPr>
          <a:xfrm>
            <a:off x="4462818" y="5244009"/>
            <a:ext cx="4157307" cy="379812"/>
          </a:xfrm>
          <a:prstGeom prst="rect">
            <a:avLst/>
          </a:prstGeom>
        </p:spPr>
        <p:txBody>
          <a:bodyPr anchor="ctr">
            <a:noAutofit/>
          </a:bodyPr>
          <a:lstStyle>
            <a:lvl1pPr marL="0" marR="0" indent="0" algn="r" defTabSz="914400" rtl="0" eaLnBrk="1" fontAlgn="auto" latinLnBrk="0" hangingPunct="1">
              <a:lnSpc>
                <a:spcPct val="113000"/>
              </a:lnSpc>
              <a:spcBef>
                <a:spcPts val="0"/>
              </a:spcBef>
              <a:spcAft>
                <a:spcPts val="0"/>
              </a:spcAft>
              <a:buClrTx/>
              <a:buSzTx/>
              <a:buFontTx/>
              <a:buNone/>
              <a:tabLst/>
              <a:defRPr sz="1800">
                <a:solidFill>
                  <a:srgbClr val="505153"/>
                </a:solidFill>
              </a:defRPr>
            </a:lvl1pPr>
          </a:lstStyle>
          <a:p>
            <a:pPr marL="0" marR="0" lvl="0" indent="0" algn="r" defTabSz="914400" rtl="0" eaLnBrk="1" fontAlgn="auto" latinLnBrk="0" hangingPunct="1">
              <a:lnSpc>
                <a:spcPct val="113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05153"/>
                </a:solidFill>
                <a:effectLst/>
                <a:uLnTx/>
                <a:uFillTx/>
                <a:latin typeface="Verdana" pitchFamily="34" charset="0"/>
                <a:ea typeface="Verdana" panose="020B0604030504040204" pitchFamily="34" charset="0"/>
                <a:cs typeface="Verdana" panose="020B0604030504040204" pitchFamily="34" charset="0"/>
              </a:rPr>
              <a:t>Job Title</a:t>
            </a:r>
          </a:p>
        </p:txBody>
      </p:sp>
      <p:sp>
        <p:nvSpPr>
          <p:cNvPr id="5" name="Presenter Date"/>
          <p:cNvSpPr>
            <a:spLocks noGrp="1"/>
          </p:cNvSpPr>
          <p:nvPr>
            <p:ph type="body" sz="quarter" idx="14" hasCustomPrompt="1"/>
          </p:nvPr>
        </p:nvSpPr>
        <p:spPr>
          <a:xfrm>
            <a:off x="4462818" y="5634579"/>
            <a:ext cx="4157307" cy="270636"/>
          </a:xfrm>
          <a:prstGeom prst="rect">
            <a:avLst/>
          </a:prstGeom>
        </p:spPr>
        <p:txBody>
          <a:bodyPr anchor="ctr">
            <a:normAutofit/>
          </a:bodyPr>
          <a:lstStyle>
            <a:lvl1pPr marL="0" indent="0" algn="r">
              <a:buNone/>
              <a:defRPr sz="1800">
                <a:solidFill>
                  <a:srgbClr val="505153"/>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Date</a:t>
            </a:r>
          </a:p>
        </p:txBody>
      </p:sp>
      <p:sp>
        <p:nvSpPr>
          <p:cNvPr id="8" name="Presenter Photo"/>
          <p:cNvSpPr>
            <a:spLocks noGrp="1"/>
          </p:cNvSpPr>
          <p:nvPr>
            <p:ph type="pic" sz="quarter" idx="15" hasCustomPrompt="1"/>
          </p:nvPr>
        </p:nvSpPr>
        <p:spPr>
          <a:xfrm>
            <a:off x="2694622" y="4293324"/>
            <a:ext cx="1618488" cy="2000250"/>
          </a:xfrm>
          <a:prstGeom prst="rect">
            <a:avLst/>
          </a:prstGeom>
        </p:spPr>
        <p:txBody>
          <a:bodyPr anchor="ctr"/>
          <a:lstStyle>
            <a:lvl1pPr marL="0" indent="0" algn="ctr">
              <a:buNone/>
              <a:defRPr/>
            </a:lvl1pPr>
          </a:lstStyle>
          <a:p>
            <a:r>
              <a:rPr lang="en-US" dirty="0"/>
              <a:t>Picture</a:t>
            </a:r>
          </a:p>
          <a:p>
            <a:r>
              <a:rPr lang="en-US" dirty="0"/>
              <a:t>for</a:t>
            </a:r>
          </a:p>
          <a:p>
            <a:r>
              <a:rPr lang="en-US" dirty="0"/>
              <a:t>Webinars</a:t>
            </a:r>
          </a:p>
        </p:txBody>
      </p:sp>
      <p:sp>
        <p:nvSpPr>
          <p:cNvPr id="3" name="Slide Number Placeholder 2"/>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342176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ouble Column Right Imag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12" name="Left Column"/>
          <p:cNvSpPr>
            <a:spLocks noGrp="1"/>
          </p:cNvSpPr>
          <p:nvPr>
            <p:ph type="body" sz="quarter" idx="12"/>
          </p:nvPr>
        </p:nvSpPr>
        <p:spPr>
          <a:xfrm>
            <a:off x="4572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5" name="Right Column Image"/>
          <p:cNvSpPr>
            <a:spLocks noGrp="1"/>
          </p:cNvSpPr>
          <p:nvPr>
            <p:ph type="pic" sz="quarter" idx="13"/>
          </p:nvPr>
        </p:nvSpPr>
        <p:spPr>
          <a:xfrm>
            <a:off x="4797911" y="1143000"/>
            <a:ext cx="3886200" cy="4937760"/>
          </a:xfrm>
          <a:prstGeom prst="rect">
            <a:avLst/>
          </a:prstGeom>
        </p:spPr>
        <p:txBody>
          <a:bodyPr>
            <a:normAutofit/>
          </a:bodyPr>
          <a:lstStyle>
            <a:lvl1pPr marL="0" indent="0">
              <a:buNone/>
              <a:defRPr sz="2600"/>
            </a:lvl1pPr>
          </a:lstStyle>
          <a:p>
            <a:r>
              <a:rPr lang="en-US"/>
              <a:t>Click icon to add picture</a:t>
            </a:r>
            <a:endParaRPr lang="en-US" dirty="0"/>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50943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ouble Column with Heading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Left Column Header"/>
          <p:cNvSpPr>
            <a:spLocks noGrp="1"/>
          </p:cNvSpPr>
          <p:nvPr>
            <p:ph type="body" sz="quarter" idx="13"/>
          </p:nvPr>
        </p:nvSpPr>
        <p:spPr>
          <a:xfrm>
            <a:off x="457200" y="1143000"/>
            <a:ext cx="3889375" cy="731520"/>
          </a:xfrm>
          <a:prstGeom prst="rect">
            <a:avLst/>
          </a:prstGeom>
        </p:spPr>
        <p:txBody>
          <a:bodyPr anchor="ctr">
            <a:normAutofit/>
          </a:bodyPr>
          <a:lstStyle>
            <a:lvl1pPr marL="0" indent="0">
              <a:buNone/>
              <a:defRPr sz="2600">
                <a:solidFill>
                  <a:srgbClr val="505153"/>
                </a:solidFill>
              </a:defRPr>
            </a:lvl1pPr>
          </a:lstStyle>
          <a:p>
            <a:pPr lvl="0"/>
            <a:r>
              <a:rPr lang="en-US"/>
              <a:t>Click to edit Master text styles</a:t>
            </a:r>
          </a:p>
        </p:txBody>
      </p:sp>
      <p:sp>
        <p:nvSpPr>
          <p:cNvPr id="12" name="Left Column Body"/>
          <p:cNvSpPr>
            <a:spLocks noGrp="1"/>
          </p:cNvSpPr>
          <p:nvPr>
            <p:ph type="body" sz="quarter" idx="12"/>
          </p:nvPr>
        </p:nvSpPr>
        <p:spPr>
          <a:xfrm>
            <a:off x="457200" y="2057400"/>
            <a:ext cx="3889375" cy="411480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9" name="Right Column Header"/>
          <p:cNvSpPr>
            <a:spLocks noGrp="1"/>
          </p:cNvSpPr>
          <p:nvPr>
            <p:ph type="body" sz="quarter" idx="14"/>
          </p:nvPr>
        </p:nvSpPr>
        <p:spPr>
          <a:xfrm>
            <a:off x="4797425" y="1143000"/>
            <a:ext cx="3889375" cy="731520"/>
          </a:xfrm>
          <a:prstGeom prst="rect">
            <a:avLst/>
          </a:prstGeom>
        </p:spPr>
        <p:txBody>
          <a:bodyPr anchor="ctr">
            <a:normAutofit/>
          </a:bodyPr>
          <a:lstStyle>
            <a:lvl1pPr marL="0" indent="0">
              <a:buNone/>
              <a:defRPr sz="2600">
                <a:solidFill>
                  <a:srgbClr val="505153"/>
                </a:solidFill>
              </a:defRPr>
            </a:lvl1pPr>
          </a:lstStyle>
          <a:p>
            <a:pPr lvl="0"/>
            <a:r>
              <a:rPr lang="en-US" dirty="0"/>
              <a:t>Click to edit Master text styles</a:t>
            </a:r>
          </a:p>
        </p:txBody>
      </p:sp>
      <p:sp>
        <p:nvSpPr>
          <p:cNvPr id="13" name="Right Column Body"/>
          <p:cNvSpPr>
            <a:spLocks noGrp="1"/>
          </p:cNvSpPr>
          <p:nvPr>
            <p:ph type="body" sz="quarter" idx="15"/>
          </p:nvPr>
        </p:nvSpPr>
        <p:spPr>
          <a:xfrm>
            <a:off x="4797424" y="2057400"/>
            <a:ext cx="3889375" cy="411480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dirty="0"/>
              <a:t>Click to edit Master text styles</a:t>
            </a:r>
          </a:p>
          <a:p>
            <a:pPr lvl="1"/>
            <a:r>
              <a:rPr lang="en-US" dirty="0"/>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70686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5" name="Caption"/>
          <p:cNvSpPr>
            <a:spLocks noGrp="1"/>
          </p:cNvSpPr>
          <p:nvPr>
            <p:ph type="body" sz="quarter" idx="12" hasCustomPrompt="1"/>
          </p:nvPr>
        </p:nvSpPr>
        <p:spPr>
          <a:xfrm>
            <a:off x="0" y="5760720"/>
            <a:ext cx="9144000" cy="365760"/>
          </a:xfrm>
          <a:prstGeom prst="rect">
            <a:avLst/>
          </a:prstGeom>
        </p:spPr>
        <p:txBody>
          <a:bodyPr>
            <a:normAutofit/>
          </a:bodyPr>
          <a:lstStyle>
            <a:lvl1pPr marL="0" indent="0" algn="ctr">
              <a:buNone/>
              <a:defRPr sz="1200">
                <a:solidFill>
                  <a:srgbClr val="505153"/>
                </a:solidFill>
              </a:defRPr>
            </a:lvl1pPr>
          </a:lstStyle>
          <a:p>
            <a:pPr lvl="0"/>
            <a:r>
              <a:rPr lang="en-US" dirty="0"/>
              <a:t>Citation or Source</a:t>
            </a:r>
          </a:p>
        </p:txBody>
      </p:sp>
      <p:sp>
        <p:nvSpPr>
          <p:cNvPr id="13" name="Image"/>
          <p:cNvSpPr>
            <a:spLocks noGrp="1"/>
          </p:cNvSpPr>
          <p:nvPr>
            <p:ph type="pic" sz="quarter" idx="11" hasCustomPrompt="1"/>
          </p:nvPr>
        </p:nvSpPr>
        <p:spPr>
          <a:xfrm>
            <a:off x="1600200" y="1143000"/>
            <a:ext cx="5943600" cy="4572000"/>
          </a:xfrm>
          <a:prstGeom prst="rect">
            <a:avLst/>
          </a:prstGeom>
        </p:spPr>
        <p:txBody>
          <a:bodyPr anchor="ctr"/>
          <a:lstStyle>
            <a:lvl1pPr marL="0" indent="0" algn="ctr">
              <a:buNone/>
              <a:defRPr baseline="0"/>
            </a:lvl1pPr>
          </a:lstStyle>
          <a:p>
            <a:r>
              <a:rPr lang="en-US" dirty="0"/>
              <a:t>Insert Picture Here</a:t>
            </a:r>
          </a:p>
          <a:p>
            <a:endParaRPr lang="en-US" dirty="0"/>
          </a:p>
          <a:p>
            <a:endParaRPr lang="en-US" dirty="0"/>
          </a:p>
        </p:txBody>
      </p:sp>
      <p:sp>
        <p:nvSpPr>
          <p:cNvPr id="2" name="Slide Number Placeholder 1"/>
          <p:cNvSpPr>
            <a:spLocks noGrp="1"/>
          </p:cNvSpPr>
          <p:nvPr>
            <p:ph type="sldNum" sz="quarter" idx="13"/>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168984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0" name="Name"/>
          <p:cNvSpPr>
            <a:spLocks noGrp="1"/>
          </p:cNvSpPr>
          <p:nvPr>
            <p:ph type="body" sz="quarter" idx="10" hasCustomPrompt="1"/>
          </p:nvPr>
        </p:nvSpPr>
        <p:spPr>
          <a:xfrm>
            <a:off x="457200" y="1143000"/>
            <a:ext cx="6400800" cy="594360"/>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11" name="Title"/>
          <p:cNvSpPr>
            <a:spLocks noGrp="1"/>
          </p:cNvSpPr>
          <p:nvPr>
            <p:ph type="body" sz="quarter" idx="14" hasCustomPrompt="1"/>
          </p:nvPr>
        </p:nvSpPr>
        <p:spPr>
          <a:xfrm>
            <a:off x="457200" y="1920240"/>
            <a:ext cx="6400800" cy="411480"/>
          </a:xfrm>
          <a:prstGeom prst="rect">
            <a:avLst/>
          </a:prstGeom>
        </p:spPr>
        <p:txBody>
          <a:bodyPr>
            <a:noAutofit/>
          </a:bodyPr>
          <a:lstStyle>
            <a:lvl1pPr marL="0" indent="0" algn="ctr">
              <a:buNone/>
              <a:defRPr sz="2600" baseline="0">
                <a:solidFill>
                  <a:srgbClr val="505153"/>
                </a:solidFill>
              </a:defRPr>
            </a:lvl1pPr>
          </a:lstStyle>
          <a:p>
            <a:pPr lvl="0"/>
            <a:r>
              <a:rPr lang="en-US" dirty="0"/>
              <a:t>Job Title</a:t>
            </a:r>
          </a:p>
        </p:txBody>
      </p:sp>
      <p:sp>
        <p:nvSpPr>
          <p:cNvPr id="13" name="Organization"/>
          <p:cNvSpPr>
            <a:spLocks noGrp="1"/>
          </p:cNvSpPr>
          <p:nvPr>
            <p:ph type="body" sz="quarter" idx="15" hasCustomPrompt="1"/>
          </p:nvPr>
        </p:nvSpPr>
        <p:spPr>
          <a:xfrm>
            <a:off x="457200" y="2514600"/>
            <a:ext cx="6400800" cy="411480"/>
          </a:xfrm>
          <a:prstGeom prst="rect">
            <a:avLst/>
          </a:prstGeom>
        </p:spPr>
        <p:txBody>
          <a:bodyPr>
            <a:noAutofit/>
          </a:bodyPr>
          <a:lstStyle>
            <a:lvl1pPr marL="0" indent="0" algn="ctr">
              <a:buNone/>
              <a:defRPr sz="2600" baseline="0">
                <a:solidFill>
                  <a:srgbClr val="505153"/>
                </a:solidFill>
              </a:defRPr>
            </a:lvl1pPr>
          </a:lstStyle>
          <a:p>
            <a:pPr lvl="0"/>
            <a:r>
              <a:rPr lang="en-US" dirty="0"/>
              <a:t>Organization</a:t>
            </a:r>
          </a:p>
        </p:txBody>
      </p:sp>
      <p:sp>
        <p:nvSpPr>
          <p:cNvPr id="9" name="Image"/>
          <p:cNvSpPr>
            <a:spLocks noGrp="1"/>
          </p:cNvSpPr>
          <p:nvPr>
            <p:ph type="pic" sz="quarter" idx="11"/>
          </p:nvPr>
        </p:nvSpPr>
        <p:spPr>
          <a:xfrm>
            <a:off x="7086600" y="1143000"/>
            <a:ext cx="1600200" cy="1783080"/>
          </a:xfrm>
          <a:prstGeom prst="rect">
            <a:avLst/>
          </a:prstGeom>
        </p:spPr>
        <p:txBody>
          <a:bodyPr anchor="t"/>
          <a:lstStyle>
            <a:lvl1pPr marL="0" indent="0" algn="ctr">
              <a:buNone/>
              <a:defRPr/>
            </a:lvl1pPr>
          </a:lstStyle>
          <a:p>
            <a:r>
              <a:rPr lang="en-US"/>
              <a:t>Click icon to add picture</a:t>
            </a:r>
            <a:endParaRPr lang="en-US" dirty="0"/>
          </a:p>
        </p:txBody>
      </p:sp>
      <p:sp>
        <p:nvSpPr>
          <p:cNvPr id="12" name="Bio"/>
          <p:cNvSpPr>
            <a:spLocks noGrp="1"/>
          </p:cNvSpPr>
          <p:nvPr>
            <p:ph type="body" sz="quarter" idx="12" hasCustomPrompt="1"/>
          </p:nvPr>
        </p:nvSpPr>
        <p:spPr>
          <a:xfrm>
            <a:off x="457200" y="3108960"/>
            <a:ext cx="8229601" cy="2971800"/>
          </a:xfrm>
          <a:prstGeom prst="rect">
            <a:avLst/>
          </a:prstGeom>
        </p:spPr>
        <p:txBody>
          <a:bodyPr>
            <a:normAutofit/>
          </a:bodyPr>
          <a:lstStyle>
            <a:lvl1pPr marL="0" indent="0" algn="l">
              <a:buNone/>
              <a:defRPr sz="2400">
                <a:solidFill>
                  <a:srgbClr val="505153"/>
                </a:solidFill>
              </a:defRPr>
            </a:lvl1pPr>
          </a:lstStyle>
          <a:p>
            <a:pPr lvl="0"/>
            <a:r>
              <a:rPr lang="en-US" dirty="0"/>
              <a:t>Biography</a:t>
            </a:r>
          </a:p>
        </p:txBody>
      </p:sp>
      <p:sp>
        <p:nvSpPr>
          <p:cNvPr id="2" name="Slide Number Placeholder 1"/>
          <p:cNvSpPr>
            <a:spLocks noGrp="1"/>
          </p:cNvSpPr>
          <p:nvPr>
            <p:ph type="sldNum" sz="quarter" idx="13"/>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72858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Info: Two Presenters">
    <p:spTree>
      <p:nvGrpSpPr>
        <p:cNvPr id="1" name=""/>
        <p:cNvGrpSpPr/>
        <p:nvPr/>
      </p:nvGrpSpPr>
      <p:grpSpPr>
        <a:xfrm>
          <a:off x="0" y="0"/>
          <a:ext cx="0" cy="0"/>
          <a:chOff x="0" y="0"/>
          <a:chExt cx="0" cy="0"/>
        </a:xfrm>
      </p:grpSpPr>
      <p:sp>
        <p:nvSpPr>
          <p:cNvPr id="4" name="Title" descr="Presentation Contact Information"/>
          <p:cNvSpPr>
            <a:spLocks noGrp="1"/>
          </p:cNvSpPr>
          <p:nvPr>
            <p:ph type="title" hasCustomPrompt="1"/>
          </p:nvPr>
        </p:nvSpPr>
        <p:spPr>
          <a:xfrm>
            <a:off x="452487" y="1690362"/>
            <a:ext cx="8194774" cy="590925"/>
          </a:xfrm>
          <a:prstGeom prst="rect">
            <a:avLst/>
          </a:prstGeom>
        </p:spPr>
        <p:txBody>
          <a:bodyPr/>
          <a:lstStyle>
            <a:lvl1pPr algn="ctr">
              <a:defRPr baseline="0">
                <a:solidFill>
                  <a:srgbClr val="505153"/>
                </a:solidFill>
              </a:defRPr>
            </a:lvl1pPr>
          </a:lstStyle>
          <a:p>
            <a:r>
              <a:rPr lang="en-US" dirty="0"/>
              <a:t>Contact Information</a:t>
            </a:r>
          </a:p>
        </p:txBody>
      </p:sp>
      <p:sp>
        <p:nvSpPr>
          <p:cNvPr id="3" name="Presenter 1 Name"/>
          <p:cNvSpPr>
            <a:spLocks noGrp="1"/>
          </p:cNvSpPr>
          <p:nvPr>
            <p:ph type="body" sz="quarter" idx="10" hasCustomPrompt="1"/>
          </p:nvPr>
        </p:nvSpPr>
        <p:spPr>
          <a:xfrm>
            <a:off x="225822" y="3082550"/>
            <a:ext cx="4162989" cy="580818"/>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5" name="Presenter 1 Title"/>
          <p:cNvSpPr>
            <a:spLocks noGrp="1"/>
          </p:cNvSpPr>
          <p:nvPr>
            <p:ph type="body" sz="quarter" idx="11" hasCustomPrompt="1"/>
          </p:nvPr>
        </p:nvSpPr>
        <p:spPr>
          <a:xfrm>
            <a:off x="225822" y="3845597"/>
            <a:ext cx="4162989" cy="377171"/>
          </a:xfrm>
          <a:prstGeom prst="rect">
            <a:avLst/>
          </a:prstGeom>
        </p:spPr>
        <p:txBody>
          <a:bodyPr>
            <a:normAutofit/>
          </a:bodyPr>
          <a:lstStyle>
            <a:lvl1pPr marL="0" indent="0" algn="ctr">
              <a:buNone/>
              <a:defRPr sz="2000" baseline="0">
                <a:solidFill>
                  <a:srgbClr val="505153"/>
                </a:solidFill>
              </a:defRPr>
            </a:lvl1pPr>
          </a:lstStyle>
          <a:p>
            <a:pPr lvl="0"/>
            <a:r>
              <a:rPr lang="en-US" dirty="0"/>
              <a:t>Job Title</a:t>
            </a:r>
          </a:p>
        </p:txBody>
      </p:sp>
      <p:sp>
        <p:nvSpPr>
          <p:cNvPr id="15" name="Presenter 1 Phone"/>
          <p:cNvSpPr>
            <a:spLocks noGrp="1"/>
          </p:cNvSpPr>
          <p:nvPr>
            <p:ph type="body" sz="quarter" idx="12" hasCustomPrompt="1"/>
          </p:nvPr>
        </p:nvSpPr>
        <p:spPr>
          <a:xfrm>
            <a:off x="223044" y="4351544"/>
            <a:ext cx="4162988" cy="355585"/>
          </a:xfrm>
          <a:prstGeom prst="rect">
            <a:avLst/>
          </a:prstGeom>
        </p:spPr>
        <p:txBody>
          <a:bodyPr>
            <a:normAutofit/>
          </a:bodyPr>
          <a:lstStyle>
            <a:lvl1pPr marL="0" indent="0" algn="ctr">
              <a:buNone/>
              <a:defRPr sz="2000" baseline="0">
                <a:solidFill>
                  <a:srgbClr val="505153"/>
                </a:solidFill>
              </a:defRPr>
            </a:lvl1pPr>
          </a:lstStyle>
          <a:p>
            <a:pPr lvl="0"/>
            <a:r>
              <a:rPr lang="en-US" dirty="0"/>
              <a:t>Insert Phone Number</a:t>
            </a:r>
          </a:p>
        </p:txBody>
      </p:sp>
      <p:sp>
        <p:nvSpPr>
          <p:cNvPr id="17" name="Presenter 1 Email"/>
          <p:cNvSpPr>
            <a:spLocks noGrp="1"/>
          </p:cNvSpPr>
          <p:nvPr>
            <p:ph type="body" sz="quarter" idx="13" hasCustomPrompt="1"/>
          </p:nvPr>
        </p:nvSpPr>
        <p:spPr>
          <a:xfrm>
            <a:off x="217488" y="4835905"/>
            <a:ext cx="4168544" cy="317939"/>
          </a:xfrm>
          <a:prstGeom prst="rect">
            <a:avLst/>
          </a:prstGeom>
        </p:spPr>
        <p:txBody>
          <a:bodyPr>
            <a:normAutofit/>
          </a:bodyPr>
          <a:lstStyle>
            <a:lvl1pPr marL="0" indent="0" algn="ctr">
              <a:buNone/>
              <a:defRPr sz="2000" baseline="0">
                <a:solidFill>
                  <a:srgbClr val="505153"/>
                </a:solidFill>
              </a:defRPr>
            </a:lvl1pPr>
          </a:lstStyle>
          <a:p>
            <a:pPr lvl="0"/>
            <a:r>
              <a:rPr lang="en-US" dirty="0"/>
              <a:t>Insert Email Address</a:t>
            </a:r>
          </a:p>
        </p:txBody>
      </p:sp>
      <p:sp>
        <p:nvSpPr>
          <p:cNvPr id="24" name="Presenter 2 Name"/>
          <p:cNvSpPr>
            <a:spLocks noGrp="1"/>
          </p:cNvSpPr>
          <p:nvPr>
            <p:ph type="body" sz="quarter" idx="14" hasCustomPrompt="1"/>
          </p:nvPr>
        </p:nvSpPr>
        <p:spPr>
          <a:xfrm>
            <a:off x="4797911" y="3082454"/>
            <a:ext cx="4120178" cy="582144"/>
          </a:xfrm>
          <a:prstGeom prst="rect">
            <a:avLst/>
          </a:prstGeom>
        </p:spPr>
        <p:txBody>
          <a:bodyPr>
            <a:normAutofit/>
          </a:bodyPr>
          <a:lstStyle>
            <a:lvl1pPr marL="0" indent="0" algn="ctr">
              <a:buNone/>
              <a:defRPr sz="3600" baseline="0">
                <a:solidFill>
                  <a:srgbClr val="688586"/>
                </a:solidFill>
                <a:latin typeface="Lucida Fax" panose="02060602050505020204" pitchFamily="18" charset="0"/>
              </a:defRPr>
            </a:lvl1pPr>
          </a:lstStyle>
          <a:p>
            <a:pPr lvl="0"/>
            <a:r>
              <a:rPr lang="en-US" dirty="0"/>
              <a:t>Full Name</a:t>
            </a:r>
          </a:p>
        </p:txBody>
      </p:sp>
      <p:sp>
        <p:nvSpPr>
          <p:cNvPr id="25" name="Presenter 2 Title"/>
          <p:cNvSpPr>
            <a:spLocks noGrp="1"/>
          </p:cNvSpPr>
          <p:nvPr>
            <p:ph type="body" sz="quarter" idx="15" hasCustomPrompt="1"/>
          </p:nvPr>
        </p:nvSpPr>
        <p:spPr>
          <a:xfrm>
            <a:off x="4797911" y="3846827"/>
            <a:ext cx="4120178" cy="377171"/>
          </a:xfrm>
          <a:prstGeom prst="rect">
            <a:avLst/>
          </a:prstGeom>
        </p:spPr>
        <p:txBody>
          <a:bodyPr>
            <a:normAutofit/>
          </a:bodyPr>
          <a:lstStyle>
            <a:lvl1pPr marL="0" indent="0" algn="ctr">
              <a:buNone/>
              <a:defRPr sz="2000" baseline="0">
                <a:solidFill>
                  <a:srgbClr val="505153"/>
                </a:solidFill>
              </a:defRPr>
            </a:lvl1pPr>
          </a:lstStyle>
          <a:p>
            <a:pPr lvl="0"/>
            <a:r>
              <a:rPr lang="en-US" dirty="0"/>
              <a:t>Job Title</a:t>
            </a:r>
          </a:p>
        </p:txBody>
      </p:sp>
      <p:sp>
        <p:nvSpPr>
          <p:cNvPr id="30" name="Presenter 2 Phone"/>
          <p:cNvSpPr>
            <a:spLocks noGrp="1"/>
          </p:cNvSpPr>
          <p:nvPr>
            <p:ph type="body" sz="quarter" idx="20" hasCustomPrompt="1"/>
          </p:nvPr>
        </p:nvSpPr>
        <p:spPr>
          <a:xfrm>
            <a:off x="4803467" y="4351544"/>
            <a:ext cx="4162988" cy="355585"/>
          </a:xfrm>
          <a:prstGeom prst="rect">
            <a:avLst/>
          </a:prstGeom>
        </p:spPr>
        <p:txBody>
          <a:bodyPr>
            <a:normAutofit/>
          </a:bodyPr>
          <a:lstStyle>
            <a:lvl1pPr marL="0" indent="0" algn="ctr">
              <a:buNone/>
              <a:defRPr sz="2000" baseline="0">
                <a:solidFill>
                  <a:srgbClr val="505153"/>
                </a:solidFill>
              </a:defRPr>
            </a:lvl1pPr>
          </a:lstStyle>
          <a:p>
            <a:pPr lvl="0"/>
            <a:r>
              <a:rPr lang="en-US" dirty="0"/>
              <a:t>Insert Phone Number</a:t>
            </a:r>
          </a:p>
        </p:txBody>
      </p:sp>
      <p:sp>
        <p:nvSpPr>
          <p:cNvPr id="26" name="Presenter 2 Email"/>
          <p:cNvSpPr>
            <a:spLocks noGrp="1"/>
          </p:cNvSpPr>
          <p:nvPr>
            <p:ph type="body" sz="quarter" idx="19" hasCustomPrompt="1"/>
          </p:nvPr>
        </p:nvSpPr>
        <p:spPr>
          <a:xfrm>
            <a:off x="4797911" y="4835905"/>
            <a:ext cx="4168544" cy="317939"/>
          </a:xfrm>
          <a:prstGeom prst="rect">
            <a:avLst/>
          </a:prstGeom>
        </p:spPr>
        <p:txBody>
          <a:bodyPr>
            <a:normAutofit/>
          </a:bodyPr>
          <a:lstStyle>
            <a:lvl1pPr marL="0" indent="0" algn="ctr">
              <a:buNone/>
              <a:defRPr sz="2000" baseline="0">
                <a:solidFill>
                  <a:srgbClr val="505153"/>
                </a:solidFill>
              </a:defRPr>
            </a:lvl1pPr>
          </a:lstStyle>
          <a:p>
            <a:pPr lvl="0"/>
            <a:r>
              <a:rPr lang="en-US" dirty="0"/>
              <a:t>Insert Email Address</a:t>
            </a:r>
          </a:p>
        </p:txBody>
      </p:sp>
      <p:sp>
        <p:nvSpPr>
          <p:cNvPr id="2" name="Slide Number Placeholder 1"/>
          <p:cNvSpPr>
            <a:spLocks noGrp="1"/>
          </p:cNvSpPr>
          <p:nvPr>
            <p:ph type="sldNum" sz="quarter" idx="18"/>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261276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One Presenter">
    <p:spTree>
      <p:nvGrpSpPr>
        <p:cNvPr id="1" name=""/>
        <p:cNvGrpSpPr/>
        <p:nvPr/>
      </p:nvGrpSpPr>
      <p:grpSpPr>
        <a:xfrm>
          <a:off x="0" y="0"/>
          <a:ext cx="0" cy="0"/>
          <a:chOff x="0" y="0"/>
          <a:chExt cx="0" cy="0"/>
        </a:xfrm>
      </p:grpSpPr>
      <p:sp>
        <p:nvSpPr>
          <p:cNvPr id="3" name="Title"/>
          <p:cNvSpPr>
            <a:spLocks noGrp="1"/>
          </p:cNvSpPr>
          <p:nvPr>
            <p:ph type="title" hasCustomPrompt="1"/>
          </p:nvPr>
        </p:nvSpPr>
        <p:spPr>
          <a:xfrm>
            <a:off x="457200" y="1691640"/>
            <a:ext cx="8193024" cy="594360"/>
          </a:xfrm>
          <a:prstGeom prst="rect">
            <a:avLst/>
          </a:prstGeom>
        </p:spPr>
        <p:txBody>
          <a:bodyPr/>
          <a:lstStyle>
            <a:lvl1pPr algn="ctr">
              <a:defRPr>
                <a:solidFill>
                  <a:srgbClr val="505153"/>
                </a:solidFill>
              </a:defRPr>
            </a:lvl1pPr>
          </a:lstStyle>
          <a:p>
            <a:r>
              <a:rPr lang="en-US" dirty="0"/>
              <a:t>Contact Information</a:t>
            </a:r>
          </a:p>
        </p:txBody>
      </p:sp>
      <p:sp>
        <p:nvSpPr>
          <p:cNvPr id="7" name="Presenter Name"/>
          <p:cNvSpPr>
            <a:spLocks noGrp="1"/>
          </p:cNvSpPr>
          <p:nvPr>
            <p:ph type="body" sz="quarter" idx="10" hasCustomPrompt="1"/>
          </p:nvPr>
        </p:nvSpPr>
        <p:spPr>
          <a:xfrm>
            <a:off x="785308" y="2842657"/>
            <a:ext cx="7594898" cy="710044"/>
          </a:xfrm>
          <a:prstGeom prst="rect">
            <a:avLst/>
          </a:prstGeom>
        </p:spPr>
        <p:txBody>
          <a:bodyPr/>
          <a:lstStyle>
            <a:lvl1pPr marL="0" indent="0" algn="ctr">
              <a:buNone/>
              <a:defRPr sz="4600" baseline="0">
                <a:solidFill>
                  <a:srgbClr val="688586"/>
                </a:solidFill>
                <a:latin typeface="Lucida Fax" panose="02060602050505020204" pitchFamily="18" charset="0"/>
              </a:defRPr>
            </a:lvl1pPr>
          </a:lstStyle>
          <a:p>
            <a:pPr lvl="0"/>
            <a:r>
              <a:rPr lang="en-US" dirty="0"/>
              <a:t>Name</a:t>
            </a:r>
          </a:p>
        </p:txBody>
      </p:sp>
      <p:sp>
        <p:nvSpPr>
          <p:cNvPr id="9" name="Presenter Title"/>
          <p:cNvSpPr>
            <a:spLocks noGrp="1"/>
          </p:cNvSpPr>
          <p:nvPr>
            <p:ph type="body" sz="quarter" idx="11" hasCustomPrompt="1"/>
          </p:nvPr>
        </p:nvSpPr>
        <p:spPr>
          <a:xfrm>
            <a:off x="785308" y="3659910"/>
            <a:ext cx="7594898" cy="462298"/>
          </a:xfrm>
          <a:prstGeom prst="rect">
            <a:avLst/>
          </a:prstGeom>
        </p:spPr>
        <p:txBody>
          <a:bodyPr>
            <a:normAutofit/>
          </a:bodyPr>
          <a:lstStyle>
            <a:lvl1pPr marL="0" indent="0" algn="ctr">
              <a:buNone/>
              <a:defRPr sz="2700" baseline="0">
                <a:solidFill>
                  <a:srgbClr val="505153"/>
                </a:solidFill>
              </a:defRPr>
            </a:lvl1pPr>
          </a:lstStyle>
          <a:p>
            <a:pPr lvl="0"/>
            <a:r>
              <a:rPr lang="en-US" dirty="0"/>
              <a:t>Title</a:t>
            </a:r>
          </a:p>
        </p:txBody>
      </p:sp>
      <p:sp>
        <p:nvSpPr>
          <p:cNvPr id="10" name="Presenter Phone"/>
          <p:cNvSpPr>
            <a:spLocks noGrp="1"/>
          </p:cNvSpPr>
          <p:nvPr>
            <p:ph type="body" sz="quarter" idx="12" hasCustomPrompt="1"/>
          </p:nvPr>
        </p:nvSpPr>
        <p:spPr>
          <a:xfrm>
            <a:off x="785308" y="4229415"/>
            <a:ext cx="7594898" cy="462298"/>
          </a:xfrm>
          <a:prstGeom prst="rect">
            <a:avLst/>
          </a:prstGeom>
        </p:spPr>
        <p:txBody>
          <a:bodyPr>
            <a:normAutofit/>
          </a:bodyPr>
          <a:lstStyle>
            <a:lvl1pPr marL="0" indent="0" algn="ctr">
              <a:buNone/>
              <a:defRPr sz="2700" baseline="0">
                <a:solidFill>
                  <a:srgbClr val="505153"/>
                </a:solidFill>
              </a:defRPr>
            </a:lvl1pPr>
          </a:lstStyle>
          <a:p>
            <a:pPr lvl="0"/>
            <a:r>
              <a:rPr lang="en-US" dirty="0"/>
              <a:t>Phone Number</a:t>
            </a:r>
          </a:p>
        </p:txBody>
      </p:sp>
      <p:sp>
        <p:nvSpPr>
          <p:cNvPr id="12" name="Presenter Email"/>
          <p:cNvSpPr>
            <a:spLocks noGrp="1"/>
          </p:cNvSpPr>
          <p:nvPr>
            <p:ph type="body" sz="quarter" idx="13" hasCustomPrompt="1"/>
          </p:nvPr>
        </p:nvSpPr>
        <p:spPr>
          <a:xfrm>
            <a:off x="785308" y="4798924"/>
            <a:ext cx="7594899" cy="452400"/>
          </a:xfrm>
          <a:prstGeom prst="rect">
            <a:avLst/>
          </a:prstGeom>
        </p:spPr>
        <p:txBody>
          <a:bodyPr>
            <a:normAutofit/>
          </a:bodyPr>
          <a:lstStyle>
            <a:lvl1pPr marL="0" indent="0" algn="ctr">
              <a:buNone/>
              <a:defRPr sz="2700" u="none"/>
            </a:lvl1pPr>
          </a:lstStyle>
          <a:p>
            <a:pPr lvl="0"/>
            <a:r>
              <a:rPr lang="en-US" dirty="0"/>
              <a:t>email@address.com</a:t>
            </a:r>
          </a:p>
        </p:txBody>
      </p:sp>
      <p:sp>
        <p:nvSpPr>
          <p:cNvPr id="2" name="Slide Number Placeholder 1"/>
          <p:cNvSpPr>
            <a:spLocks noGrp="1"/>
          </p:cNvSpPr>
          <p:nvPr>
            <p:ph type="sldNum" sz="quarter" idx="14"/>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13334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Two Presenters">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1772" y="1672046"/>
            <a:ext cx="9142228" cy="2473233"/>
          </a:xfrm>
          <a:prstGeom prst="rect">
            <a:avLst/>
          </a:prstGeom>
        </p:spPr>
        <p:txBody>
          <a:bodyPr anchor="ctr"/>
          <a:lstStyle>
            <a:lvl1pPr algn="ctr">
              <a:defRPr lang="en-US" sz="4000" noProof="0" dirty="0" smtClean="0">
                <a:solidFill>
                  <a:srgbClr val="505153"/>
                </a:solidFill>
              </a:defRPr>
            </a:lvl1pPr>
          </a:lstStyle>
          <a:p>
            <a:r>
              <a:rPr lang="en-US" dirty="0"/>
              <a:t>Presentation Title</a:t>
            </a:r>
          </a:p>
        </p:txBody>
      </p:sp>
      <p:sp>
        <p:nvSpPr>
          <p:cNvPr id="11" name="Presenter 1 Name"/>
          <p:cNvSpPr>
            <a:spLocks noGrp="1"/>
          </p:cNvSpPr>
          <p:nvPr>
            <p:ph type="body" sz="quarter" idx="19" hasCustomPrompt="1"/>
          </p:nvPr>
        </p:nvSpPr>
        <p:spPr>
          <a:xfrm>
            <a:off x="228599" y="4849517"/>
            <a:ext cx="4157307" cy="394492"/>
          </a:xfrm>
          <a:prstGeom prst="rect">
            <a:avLst/>
          </a:prstGeom>
        </p:spPr>
        <p:txBody>
          <a:bodyPr anchor="ctr">
            <a:noAutofit/>
          </a:bodyPr>
          <a:lstStyle>
            <a:lvl1pPr marL="0" indent="0" algn="l">
              <a:buNone/>
              <a:defRPr sz="2800" i="0">
                <a:solidFill>
                  <a:srgbClr val="26676D"/>
                </a:solidFill>
                <a:latin typeface="Lucida Fax" panose="02060602050505020204" pitchFamily="18" charset="0"/>
              </a:defRPr>
            </a:lvl1pPr>
          </a:lstStyle>
          <a:p>
            <a:pPr lvl="0"/>
            <a:r>
              <a:rPr lang="en-US" dirty="0"/>
              <a:t>Name</a:t>
            </a:r>
          </a:p>
        </p:txBody>
      </p:sp>
      <p:sp>
        <p:nvSpPr>
          <p:cNvPr id="13" name="Presenter 1 Title"/>
          <p:cNvSpPr>
            <a:spLocks noGrp="1"/>
          </p:cNvSpPr>
          <p:nvPr>
            <p:ph type="body" sz="quarter" idx="20" hasCustomPrompt="1"/>
          </p:nvPr>
        </p:nvSpPr>
        <p:spPr>
          <a:xfrm>
            <a:off x="228600" y="5283705"/>
            <a:ext cx="4157663" cy="383564"/>
          </a:xfrm>
          <a:prstGeom prst="rect">
            <a:avLst/>
          </a:prstGeom>
        </p:spPr>
        <p:txBody>
          <a:bodyPr/>
          <a:lstStyle>
            <a:lvl1pPr marL="0" indent="0">
              <a:buNone/>
              <a:defRPr sz="1800">
                <a:solidFill>
                  <a:srgbClr val="505153"/>
                </a:solidFill>
              </a:defRPr>
            </a:lvl1pPr>
          </a:lstStyle>
          <a:p>
            <a:pPr lvl="0"/>
            <a:r>
              <a:rPr lang="en-US" sz="1800" dirty="0"/>
              <a:t>Title</a:t>
            </a:r>
          </a:p>
        </p:txBody>
      </p:sp>
      <p:sp>
        <p:nvSpPr>
          <p:cNvPr id="7" name="Presenter 2 Name"/>
          <p:cNvSpPr>
            <a:spLocks noGrp="1"/>
          </p:cNvSpPr>
          <p:nvPr>
            <p:ph type="body" sz="quarter" idx="16" hasCustomPrompt="1"/>
          </p:nvPr>
        </p:nvSpPr>
        <p:spPr>
          <a:xfrm>
            <a:off x="4814510" y="4849517"/>
            <a:ext cx="4157307" cy="394492"/>
          </a:xfrm>
          <a:prstGeom prst="rect">
            <a:avLst/>
          </a:prstGeom>
        </p:spPr>
        <p:txBody>
          <a:bodyPr anchor="ctr">
            <a:noAutofit/>
          </a:bodyPr>
          <a:lstStyle>
            <a:lvl1pPr marL="0" indent="0" algn="r">
              <a:buNone/>
              <a:defRPr sz="2800" i="0">
                <a:solidFill>
                  <a:srgbClr val="26676D"/>
                </a:solidFill>
                <a:latin typeface="Lucida Fax" panose="02060602050505020204" pitchFamily="18" charset="0"/>
              </a:defRPr>
            </a:lvl1pPr>
          </a:lstStyle>
          <a:p>
            <a:pPr lvl="0"/>
            <a:r>
              <a:rPr lang="en-US" dirty="0"/>
              <a:t>Name</a:t>
            </a:r>
          </a:p>
        </p:txBody>
      </p:sp>
      <p:sp>
        <p:nvSpPr>
          <p:cNvPr id="14" name="Presenter 2 Title"/>
          <p:cNvSpPr>
            <a:spLocks noGrp="1"/>
          </p:cNvSpPr>
          <p:nvPr>
            <p:ph type="body" sz="quarter" idx="21" hasCustomPrompt="1"/>
          </p:nvPr>
        </p:nvSpPr>
        <p:spPr>
          <a:xfrm>
            <a:off x="4814154" y="5283705"/>
            <a:ext cx="4157663" cy="383564"/>
          </a:xfrm>
          <a:prstGeom prst="rect">
            <a:avLst/>
          </a:prstGeom>
        </p:spPr>
        <p:txBody>
          <a:bodyPr/>
          <a:lstStyle>
            <a:lvl1pPr marL="0" indent="0" algn="r">
              <a:buNone/>
              <a:defRPr sz="1800">
                <a:solidFill>
                  <a:srgbClr val="505153"/>
                </a:solidFill>
              </a:defRPr>
            </a:lvl1pPr>
          </a:lstStyle>
          <a:p>
            <a:pPr lvl="0"/>
            <a:r>
              <a:rPr lang="en-US" sz="1800" dirty="0"/>
              <a:t>Title</a:t>
            </a:r>
          </a:p>
        </p:txBody>
      </p:sp>
      <p:sp>
        <p:nvSpPr>
          <p:cNvPr id="15" name="Date"/>
          <p:cNvSpPr>
            <a:spLocks noGrp="1"/>
          </p:cNvSpPr>
          <p:nvPr>
            <p:ph type="body" sz="quarter" idx="22" hasCustomPrompt="1"/>
          </p:nvPr>
        </p:nvSpPr>
        <p:spPr>
          <a:xfrm>
            <a:off x="4814153" y="6347960"/>
            <a:ext cx="4157663" cy="383564"/>
          </a:xfrm>
          <a:prstGeom prst="rect">
            <a:avLst/>
          </a:prstGeom>
        </p:spPr>
        <p:txBody>
          <a:bodyPr/>
          <a:lstStyle>
            <a:lvl1pPr marL="0" indent="0" algn="r">
              <a:buNone/>
              <a:defRPr sz="1800">
                <a:solidFill>
                  <a:srgbClr val="505153"/>
                </a:solidFill>
              </a:defRPr>
            </a:lvl1pPr>
          </a:lstStyle>
          <a:p>
            <a:pPr lvl="0"/>
            <a:r>
              <a:rPr lang="en-US" sz="1800" dirty="0"/>
              <a:t>Date</a:t>
            </a:r>
          </a:p>
        </p:txBody>
      </p:sp>
      <p:sp>
        <p:nvSpPr>
          <p:cNvPr id="3" name="Slide Number Placeholder"/>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178206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urpos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Rural Health Innovations’ Purpose</a:t>
            </a:r>
          </a:p>
        </p:txBody>
      </p:sp>
      <p:sp>
        <p:nvSpPr>
          <p:cNvPr id="6" name="Purpose Text"/>
          <p:cNvSpPr txBox="1"/>
          <p:nvPr userDrawn="1"/>
        </p:nvSpPr>
        <p:spPr>
          <a:xfrm>
            <a:off x="457200" y="1143000"/>
            <a:ext cx="8229600" cy="3115533"/>
          </a:xfrm>
          <a:prstGeom prst="rect">
            <a:avLst/>
          </a:prstGeom>
          <a:noFill/>
        </p:spPr>
        <p:txBody>
          <a:bodyPr wrap="square" rtlCol="0">
            <a:spAutoFit/>
          </a:bodyPr>
          <a:lstStyle/>
          <a:p>
            <a:pPr marL="0" marR="0" lvl="0" indent="0" algn="l" defTabSz="914400" rtl="0" eaLnBrk="1" fontAlgn="auto" latinLnBrk="0" hangingPunct="1">
              <a:lnSpc>
                <a:spcPct val="113000"/>
              </a:lnSpc>
              <a:spcBef>
                <a:spcPts val="0"/>
              </a:spcBef>
              <a:spcAft>
                <a:spcPts val="600"/>
              </a:spcAft>
              <a:buClrTx/>
              <a:buSzTx/>
              <a:buFont typeface="Arial" pitchFamily="34" charset="0"/>
              <a:buNone/>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Rural Health Innovations (RHI), LLC, is a subsidiary of the National Rural Health Resource Center (The Center), a non-profit organization. Together, RHI and The Center are the nation’s leading technical assistance and knowledge centers in rural health. In partnership with The Center, RHI connects rural health organizations with innovations that enhance the health of rural communities.</a:t>
            </a:r>
            <a:endParaRPr lang="en-US" dirty="0"/>
          </a:p>
        </p:txBody>
      </p:sp>
      <p:pic>
        <p:nvPicPr>
          <p:cNvPr id="7" name="Center Logo" descr="National Rural Health Resource Center Logo"/>
          <p:cNvPicPr>
            <a:picLocks noChangeAspect="1"/>
          </p:cNvPicPr>
          <p:nvPr userDrawn="1"/>
        </p:nvPicPr>
        <p:blipFill>
          <a:blip r:embed="rId2" cstate="print"/>
          <a:stretch>
            <a:fillRect/>
          </a:stretch>
        </p:blipFill>
        <p:spPr>
          <a:xfrm>
            <a:off x="928201" y="4601782"/>
            <a:ext cx="3605088" cy="1066800"/>
          </a:xfrm>
          <a:prstGeom prst="rect">
            <a:avLst/>
          </a:prstGeom>
        </p:spPr>
      </p:pic>
      <p:pic>
        <p:nvPicPr>
          <p:cNvPr id="5" name="RHI Logo" descr="Rural Health Innovations logo">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5840" y="4459700"/>
            <a:ext cx="3169958" cy="1208882"/>
          </a:xfrm>
          <a:prstGeom prst="rect">
            <a:avLst/>
          </a:prstGeom>
        </p:spPr>
      </p:pic>
      <p:sp>
        <p:nvSpPr>
          <p:cNvPr id="3" name="Slide Number Placeholder 2"/>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304259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rpos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The Center’s Purpose</a:t>
            </a:r>
          </a:p>
        </p:txBody>
      </p:sp>
      <p:sp>
        <p:nvSpPr>
          <p:cNvPr id="6" name="TextBox 5"/>
          <p:cNvSpPr txBox="1"/>
          <p:nvPr userDrawn="1"/>
        </p:nvSpPr>
        <p:spPr>
          <a:xfrm>
            <a:off x="457200" y="1143000"/>
            <a:ext cx="8229600" cy="4937760"/>
          </a:xfrm>
          <a:prstGeom prst="rect">
            <a:avLst/>
          </a:prstGeom>
          <a:noFill/>
        </p:spPr>
        <p:txBody>
          <a:bodyPr wrap="square" rtlCol="0">
            <a:spAutoFit/>
          </a:bodyPr>
          <a:lstStyle/>
          <a:p>
            <a:pPr marL="0" marR="0" lvl="0" indent="0" algn="l" defTabSz="914400" rtl="0" eaLnBrk="1" fontAlgn="auto" latinLnBrk="0" hangingPunct="1">
              <a:lnSpc>
                <a:spcPct val="113000"/>
              </a:lnSpc>
              <a:spcBef>
                <a:spcPts val="0"/>
              </a:spcBef>
              <a:spcAft>
                <a:spcPts val="600"/>
              </a:spcAft>
              <a:buClrTx/>
              <a:buSzTx/>
              <a:buFont typeface="Arial" pitchFamily="34" charset="0"/>
              <a:buNone/>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The National Rural Health Resource Center </a:t>
            </a:r>
            <a:b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(The Center) is a nonprofit organization dedicated to sustaining and improving health care in rural communities. As the nation’s leading technical assistance and knowledge center in rural health, The Center focuses on five core areas:</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Transition to Value and Population Health</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Collaboration and Partnership</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Performance Improvement</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Health Information Technology</a:t>
            </a:r>
          </a:p>
          <a:p>
            <a:pPr marL="687388" marR="0" lvl="1" indent="-227013" algn="l" defTabSz="914400" rtl="0" eaLnBrk="1" fontAlgn="auto" latinLnBrk="0" hangingPunct="1">
              <a:lnSpc>
                <a:spcPct val="113000"/>
              </a:lnSpc>
              <a:spcBef>
                <a:spcPct val="2000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505153"/>
                </a:solidFill>
                <a:effectLst/>
                <a:uLnTx/>
                <a:uFillTx/>
                <a:latin typeface="Verdana" panose="020B0604030504040204" pitchFamily="34" charset="0"/>
                <a:ea typeface="Verdana" panose="020B0604030504040204" pitchFamily="34" charset="0"/>
                <a:cs typeface="Verdana" panose="020B0604030504040204" pitchFamily="34" charset="0"/>
              </a:rPr>
              <a:t>Workforce</a:t>
            </a:r>
          </a:p>
          <a:p>
            <a:endParaRPr lang="en-US" dirty="0"/>
          </a:p>
        </p:txBody>
      </p:sp>
      <p:pic>
        <p:nvPicPr>
          <p:cNvPr id="5" name="Picture 4" descr=" "/>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1504" y="6261640"/>
            <a:ext cx="1454252" cy="409885"/>
          </a:xfrm>
          <a:prstGeom prst="rect">
            <a:avLst/>
          </a:prstGeom>
        </p:spPr>
      </p:pic>
      <p:sp>
        <p:nvSpPr>
          <p:cNvPr id="3" name="Slide Number Placeholder 2"/>
          <p:cNvSpPr>
            <a:spLocks noGrp="1"/>
          </p:cNvSpPr>
          <p:nvPr>
            <p:ph type="sldNum" sz="quarter" idx="10"/>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98304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ntent Bullet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3" hasCustomPrompt="1"/>
          </p:nvPr>
        </p:nvSpPr>
        <p:spPr>
          <a:xfrm>
            <a:off x="457200" y="1143000"/>
            <a:ext cx="8229600" cy="4937760"/>
          </a:xfrm>
          <a:prstGeom prst="rect">
            <a:avLst/>
          </a:prstGeom>
        </p:spPr>
        <p:txBody>
          <a:bodyPr>
            <a:normAutofit/>
          </a:bodyPr>
          <a:lstStyle>
            <a:lvl1pPr marL="246888" indent="-246888">
              <a:lnSpc>
                <a:spcPct val="113000"/>
              </a:lnSpc>
              <a:spcBef>
                <a:spcPts val="0"/>
              </a:spcBef>
              <a:spcAft>
                <a:spcPts val="600"/>
              </a:spcAft>
              <a:buFont typeface="Arial" panose="020B0604020202020204" pitchFamily="34" charset="0"/>
              <a:buChar char="•"/>
              <a:defRPr sz="2600" baseline="0">
                <a:solidFill>
                  <a:srgbClr val="505153"/>
                </a:solidFill>
              </a:defRPr>
            </a:lvl1pPr>
            <a:lvl2pPr marL="685800" indent="-347472">
              <a:lnSpc>
                <a:spcPct val="113000"/>
              </a:lnSpc>
              <a:spcBef>
                <a:spcPts val="0"/>
              </a:spcBef>
              <a:spcAft>
                <a:spcPts val="600"/>
              </a:spcAft>
              <a:buFont typeface="Verdana" panose="020B0604030504040204" pitchFamily="34" charset="0"/>
              <a:buChar char="◦"/>
              <a:defRPr sz="2600">
                <a:solidFill>
                  <a:srgbClr val="505153"/>
                </a:solidFill>
              </a:defRPr>
            </a:lvl2pPr>
            <a:lvl3pPr marL="820674" indent="0">
              <a:lnSpc>
                <a:spcPct val="113000"/>
              </a:lnSpc>
              <a:spcBef>
                <a:spcPts val="0"/>
              </a:spcBef>
              <a:spcAft>
                <a:spcPts val="600"/>
              </a:spcAft>
              <a:buFont typeface="Arial" panose="020B0604020202020204" pitchFamily="34" charset="0"/>
              <a:buNone/>
              <a:defRPr sz="2600">
                <a:solidFill>
                  <a:srgbClr val="505153"/>
                </a:solidFill>
              </a:defRPr>
            </a:lvl3pPr>
            <a:lvl4pPr marL="953262" indent="0">
              <a:lnSpc>
                <a:spcPct val="113000"/>
              </a:lnSpc>
              <a:spcAft>
                <a:spcPts val="600"/>
              </a:spcAft>
              <a:buFont typeface="Arial" panose="020B0604020202020204" pitchFamily="34" charset="0"/>
              <a:buNone/>
              <a:defRPr sz="2600">
                <a:solidFill>
                  <a:srgbClr val="505153"/>
                </a:solidFill>
              </a:defRPr>
            </a:lvl4pPr>
            <a:lvl5pPr marL="1753362" indent="-457200">
              <a:lnSpc>
                <a:spcPct val="113000"/>
              </a:lnSpc>
              <a:spcAft>
                <a:spcPts val="600"/>
              </a:spcAft>
              <a:buFont typeface="Arial" panose="020B0604020202020204" pitchFamily="34" charset="0"/>
              <a:buChar char="•"/>
              <a:defRPr sz="2600">
                <a:solidFill>
                  <a:srgbClr val="505153"/>
                </a:solidFill>
              </a:defRPr>
            </a:lvl5pPr>
          </a:lstStyle>
          <a:p>
            <a:pPr lvl="0"/>
            <a:r>
              <a:rPr lang="en-US" dirty="0"/>
              <a:t>Click to Edit First Level</a:t>
            </a:r>
          </a:p>
          <a:p>
            <a:pPr lvl="1"/>
            <a:r>
              <a:rPr lang="en-US" dirty="0"/>
              <a:t>Second Level</a:t>
            </a:r>
          </a:p>
        </p:txBody>
      </p:sp>
      <p:sp>
        <p:nvSpPr>
          <p:cNvPr id="2" name="Slide Number Placeholder 1"/>
          <p:cNvSpPr>
            <a:spLocks noGrp="1"/>
          </p:cNvSpPr>
          <p:nvPr>
            <p:ph type="sldNum" sz="quarter" idx="12"/>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04143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ntent no Bullets">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3"/>
          </p:nvPr>
        </p:nvSpPr>
        <p:spPr>
          <a:xfrm>
            <a:off x="457200" y="1146411"/>
            <a:ext cx="8229600" cy="4937760"/>
          </a:xfrm>
          <a:prstGeom prst="rect">
            <a:avLst/>
          </a:prstGeom>
        </p:spPr>
        <p:txBody>
          <a:bodyPr>
            <a:normAutofit/>
          </a:bodyPr>
          <a:lstStyle>
            <a:lvl1pPr marL="0" indent="0">
              <a:buNone/>
              <a:defRPr sz="2600" baseline="0">
                <a:solidFill>
                  <a:srgbClr val="505153"/>
                </a:solidFill>
              </a:defRPr>
            </a:lvl1pPr>
          </a:lstStyle>
          <a:p>
            <a:pPr lvl="0"/>
            <a:r>
              <a:rPr lang="en-US" dirty="0"/>
              <a:t>Click to edit Master text styles</a:t>
            </a:r>
          </a:p>
        </p:txBody>
      </p:sp>
      <p:sp>
        <p:nvSpPr>
          <p:cNvPr id="2" name="Slide Number Placeholder 1"/>
          <p:cNvSpPr>
            <a:spLocks noGrp="1"/>
          </p:cNvSpPr>
          <p:nvPr>
            <p:ph type="sldNum" sz="quarter" idx="12"/>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37083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75235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ouble Column">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4" name="Left Column"/>
          <p:cNvSpPr>
            <a:spLocks noGrp="1"/>
          </p:cNvSpPr>
          <p:nvPr>
            <p:ph type="body" sz="quarter" idx="12"/>
          </p:nvPr>
        </p:nvSpPr>
        <p:spPr>
          <a:xfrm>
            <a:off x="4572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9" name="Right Column"/>
          <p:cNvSpPr>
            <a:spLocks noGrp="1"/>
          </p:cNvSpPr>
          <p:nvPr>
            <p:ph type="body" sz="quarter" idx="13"/>
          </p:nvPr>
        </p:nvSpPr>
        <p:spPr>
          <a:xfrm>
            <a:off x="48006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8975" indent="-346075">
              <a:lnSpc>
                <a:spcPct val="114000"/>
              </a:lnSpc>
              <a:spcAft>
                <a:spcPts val="600"/>
              </a:spcAft>
              <a:buFont typeface="Verdana" panose="020B0604030504040204" pitchFamily="34" charset="0"/>
              <a:buChar char="◦"/>
              <a:defRPr sz="2600">
                <a:solidFill>
                  <a:srgbClr val="505153"/>
                </a:solidFill>
              </a:defRPr>
            </a:lvl2pPr>
          </a:lstStyle>
          <a:p>
            <a:pPr lvl="0"/>
            <a:r>
              <a:rPr lang="en-US" dirty="0"/>
              <a:t>Click to edit Master text styles</a:t>
            </a:r>
          </a:p>
          <a:p>
            <a:pPr lvl="1"/>
            <a:r>
              <a:rPr lang="en-US" dirty="0"/>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9114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uble Column Left Imag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5" name="Left Column Image"/>
          <p:cNvSpPr>
            <a:spLocks noGrp="1"/>
          </p:cNvSpPr>
          <p:nvPr>
            <p:ph type="pic" sz="quarter" idx="13"/>
          </p:nvPr>
        </p:nvSpPr>
        <p:spPr>
          <a:xfrm>
            <a:off x="457200" y="1143000"/>
            <a:ext cx="3886200" cy="4937760"/>
          </a:xfrm>
          <a:prstGeom prst="rect">
            <a:avLst/>
          </a:prstGeom>
        </p:spPr>
        <p:txBody>
          <a:bodyPr>
            <a:normAutofit/>
          </a:bodyPr>
          <a:lstStyle>
            <a:lvl1pPr marL="0" indent="0">
              <a:buNone/>
              <a:defRPr sz="2600"/>
            </a:lvl1pPr>
          </a:lstStyle>
          <a:p>
            <a:r>
              <a:rPr lang="en-US"/>
              <a:t>Click icon to add picture</a:t>
            </a:r>
            <a:endParaRPr lang="en-US" dirty="0"/>
          </a:p>
        </p:txBody>
      </p:sp>
      <p:sp>
        <p:nvSpPr>
          <p:cNvPr id="12" name="Right Column"/>
          <p:cNvSpPr>
            <a:spLocks noGrp="1"/>
          </p:cNvSpPr>
          <p:nvPr>
            <p:ph type="body" sz="quarter" idx="12"/>
          </p:nvPr>
        </p:nvSpPr>
        <p:spPr>
          <a:xfrm>
            <a:off x="4800600" y="1143000"/>
            <a:ext cx="3889375" cy="4937760"/>
          </a:xfrm>
          <a:prstGeom prst="rect">
            <a:avLst/>
          </a:prstGeom>
        </p:spPr>
        <p:txBody>
          <a:bodyPr/>
          <a:lstStyle>
            <a:lvl1pPr marL="246888" indent="-246888">
              <a:lnSpc>
                <a:spcPct val="114000"/>
              </a:lnSpc>
              <a:spcBef>
                <a:spcPts val="0"/>
              </a:spcBef>
              <a:spcAft>
                <a:spcPts val="600"/>
              </a:spcAft>
              <a:defRPr sz="2600">
                <a:solidFill>
                  <a:srgbClr val="505153"/>
                </a:solidFill>
              </a:defRPr>
            </a:lvl1pPr>
            <a:lvl2pPr marL="685800" indent="-347472">
              <a:lnSpc>
                <a:spcPct val="114000"/>
              </a:lnSpc>
              <a:spcAft>
                <a:spcPts val="600"/>
              </a:spcAft>
              <a:buFont typeface="Verdana" panose="020B0604030504040204" pitchFamily="34" charset="0"/>
              <a:buChar char="◦"/>
              <a:defRPr sz="2600">
                <a:solidFill>
                  <a:srgbClr val="505153"/>
                </a:solidFill>
              </a:defRPr>
            </a:lvl2pPr>
          </a:lstStyle>
          <a:p>
            <a:pPr lvl="0"/>
            <a:r>
              <a:rPr lang="en-US"/>
              <a:t>Click to edit Master text styles</a:t>
            </a:r>
          </a:p>
          <a:p>
            <a:pPr lvl="1"/>
            <a:r>
              <a:rPr lang="en-US"/>
              <a:t>Second level</a:t>
            </a:r>
          </a:p>
        </p:txBody>
      </p:sp>
      <p:sp>
        <p:nvSpPr>
          <p:cNvPr id="2" name="Slide Number Placeholder 1"/>
          <p:cNvSpPr>
            <a:spLocks noGrp="1"/>
          </p:cNvSpPr>
          <p:nvPr>
            <p:ph type="sldNum" sz="quarter" idx="11"/>
          </p:nvPr>
        </p:nvSpPr>
        <p:spPr/>
        <p:txBody>
          <a:body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2517818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2.png"/><Relationship Id="rId5" Type="http://schemas.openxmlformats.org/officeDocument/2006/relationships/slideLayout" Target="../slideLayouts/slideLayout9.xml"/><Relationship Id="rId10" Type="http://schemas.openxmlformats.org/officeDocument/2006/relationships/theme" Target="../theme/theme3.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heme" Target="../theme/theme4.xml"/><Relationship Id="rId7" Type="http://schemas.openxmlformats.org/officeDocument/2006/relationships/image" Target="../media/image8.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hyperlink" Target="http://www.ruralcenter.org/" TargetMode="External"/><Relationship Id="rId4" Type="http://schemas.openxmlformats.org/officeDocument/2006/relationships/image" Target="../media/image1.png"/><Relationship Id="rId9"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Logo" descr="Rural Health Innovations logo"/>
          <p:cNvPicPr>
            <a:picLocks noChangeAspect="1"/>
          </p:cNvPicPr>
          <p:nvPr userDrawn="1"/>
        </p:nvPicPr>
        <p:blipFill rotWithShape="1">
          <a:blip r:embed="rId4">
            <a:extLst>
              <a:ext uri="{28A0092B-C50C-407E-A947-70E740481C1C}">
                <a14:useLocalDpi xmlns:a14="http://schemas.microsoft.com/office/drawing/2010/main" val="0"/>
              </a:ext>
            </a:extLst>
          </a:blip>
          <a:srcRect r="50599"/>
          <a:stretch/>
        </p:blipFill>
        <p:spPr>
          <a:xfrm>
            <a:off x="1" y="0"/>
            <a:ext cx="9144000" cy="1527048"/>
          </a:xfrm>
          <a:prstGeom prst="rect">
            <a:avLst/>
          </a:prstGeom>
        </p:spPr>
      </p:pic>
      <p:sp>
        <p:nvSpPr>
          <p:cNvPr id="6" name="Slide Number Placeholder"/>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81913500"/>
      </p:ext>
    </p:extLst>
  </p:cSld>
  <p:clrMap bg1="lt1" tx1="dk1" bg2="lt2" tx2="dk2" accent1="accent1" accent2="accent2" accent3="accent3" accent4="accent4" accent5="accent5" accent6="accent6" hlink="hlink" folHlink="folHlink"/>
  <p:sldLayoutIdLst>
    <p:sldLayoutId id="2147483674" r:id="rId1"/>
    <p:sldLayoutId id="214748369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0" y="1"/>
            <a:ext cx="9144000" cy="941832"/>
          </a:xfrm>
          <a:prstGeom prst="rect">
            <a:avLst/>
          </a:prstGeom>
        </p:spPr>
        <p:txBody>
          <a:bodyPr vert="horz" lIns="91440" tIns="45720" rIns="91440" bIns="45720" rtlCol="0" anchor="ctr">
            <a:normAutofit/>
          </a:bodyPr>
          <a:lstStyle/>
          <a:p>
            <a:r>
              <a:rPr lang="en-US" dirty="0"/>
              <a:t>Click to edit Master title style</a:t>
            </a:r>
          </a:p>
        </p:txBody>
      </p:sp>
      <p:pic>
        <p:nvPicPr>
          <p:cNvPr id="2" name="Picture 1" descr=" "/>
          <p:cNvPicPr>
            <a:picLocks noChangeAspect="1"/>
          </p:cNvPicPr>
          <p:nvPr userDrawn="1"/>
        </p:nvPicPr>
        <p:blipFill rotWithShape="1">
          <a:blip r:embed="rId4">
            <a:extLst>
              <a:ext uri="{28A0092B-C50C-407E-A947-70E740481C1C}">
                <a14:useLocalDpi xmlns:a14="http://schemas.microsoft.com/office/drawing/2010/main" val="0"/>
              </a:ext>
            </a:extLst>
          </a:blip>
          <a:srcRect r="50000"/>
          <a:stretch/>
        </p:blipFill>
        <p:spPr>
          <a:xfrm>
            <a:off x="0" y="0"/>
            <a:ext cx="9144000" cy="1005840"/>
          </a:xfrm>
          <a:prstGeom prst="rect">
            <a:avLst/>
          </a:prstGeom>
        </p:spPr>
      </p:pic>
      <p:sp>
        <p:nvSpPr>
          <p:cNvPr id="6" name="Slide Number Placeholder 5"/>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858580458"/>
      </p:ext>
    </p:extLst>
  </p:cSld>
  <p:clrMap bg1="lt1" tx1="dk1" bg2="lt2" tx2="dk2" accent1="accent1" accent2="accent2" accent3="accent3" accent4="accent4" accent5="accent5" accent6="accent6" hlink="hlink" folHlink="folHlink"/>
  <p:sldLayoutIdLst>
    <p:sldLayoutId id="2147483702" r:id="rId1"/>
    <p:sldLayoutId id="2147483701" r:id="rId2"/>
  </p:sldLayoutIdLst>
  <p:hf hdr="0" ftr="0" dt="0"/>
  <p:txStyles>
    <p:titleStyle>
      <a:lvl1pPr algn="ctr" defTabSz="685800" rtl="0" eaLnBrk="1" latinLnBrk="0" hangingPunct="1">
        <a:lnSpc>
          <a:spcPct val="90000"/>
        </a:lnSpc>
        <a:spcBef>
          <a:spcPct val="0"/>
        </a:spcBef>
        <a:buNone/>
        <a:defRPr sz="2800" kern="1200">
          <a:solidFill>
            <a:srgbClr val="50515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pic>
        <p:nvPicPr>
          <p:cNvPr id="2" name="Picture 1" descr=" "/>
          <p:cNvPicPr>
            <a:picLocks noChangeAspect="1"/>
          </p:cNvPicPr>
          <p:nvPr userDrawn="1"/>
        </p:nvPicPr>
        <p:blipFill rotWithShape="1">
          <a:blip r:embed="rId11">
            <a:extLst>
              <a:ext uri="{28A0092B-C50C-407E-A947-70E740481C1C}">
                <a14:useLocalDpi xmlns:a14="http://schemas.microsoft.com/office/drawing/2010/main" val="0"/>
              </a:ext>
            </a:extLst>
          </a:blip>
          <a:srcRect r="50000"/>
          <a:stretch/>
        </p:blipFill>
        <p:spPr>
          <a:xfrm>
            <a:off x="0" y="0"/>
            <a:ext cx="9144000" cy="1005840"/>
          </a:xfrm>
          <a:prstGeom prst="rect">
            <a:avLst/>
          </a:prstGeom>
        </p:spPr>
      </p:pic>
      <p:sp>
        <p:nvSpPr>
          <p:cNvPr id="3" name="Title Placeholder 2"/>
          <p:cNvSpPr>
            <a:spLocks noGrp="1"/>
          </p:cNvSpPr>
          <p:nvPr>
            <p:ph type="title"/>
          </p:nvPr>
        </p:nvSpPr>
        <p:spPr>
          <a:xfrm>
            <a:off x="0" y="1"/>
            <a:ext cx="9144000" cy="941832"/>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 "/>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461504" y="6172200"/>
            <a:ext cx="1454252" cy="588766"/>
          </a:xfrm>
          <a:prstGeom prst="rect">
            <a:avLst/>
          </a:prstGeom>
        </p:spPr>
      </p:pic>
    </p:spTree>
    <p:extLst>
      <p:ext uri="{BB962C8B-B14F-4D97-AF65-F5344CB8AC3E}">
        <p14:creationId xmlns:p14="http://schemas.microsoft.com/office/powerpoint/2010/main" val="420780612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98" r:id="rId5"/>
    <p:sldLayoutId id="2147483684" r:id="rId6"/>
    <p:sldLayoutId id="2147483685" r:id="rId7"/>
    <p:sldLayoutId id="2147483688" r:id="rId8"/>
    <p:sldLayoutId id="2147483691" r:id="rId9"/>
  </p:sldLayoutIdLst>
  <p:hf hdr="0" ftr="0" dt="0"/>
  <p:txStyles>
    <p:titleStyle>
      <a:lvl1pPr algn="ctr" defTabSz="685800" rtl="0" eaLnBrk="1" latinLnBrk="0" hangingPunct="1">
        <a:lnSpc>
          <a:spcPct val="90000"/>
        </a:lnSpc>
        <a:spcBef>
          <a:spcPct val="0"/>
        </a:spcBef>
        <a:buNone/>
        <a:defRPr sz="2800" kern="1200">
          <a:solidFill>
            <a:srgbClr val="50515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Logo" descr="Rural Health Innovations logo"/>
          <p:cNvPicPr>
            <a:picLocks noChangeAspect="1"/>
          </p:cNvPicPr>
          <p:nvPr userDrawn="1"/>
        </p:nvPicPr>
        <p:blipFill rotWithShape="1">
          <a:blip r:embed="rId4">
            <a:extLst>
              <a:ext uri="{28A0092B-C50C-407E-A947-70E740481C1C}">
                <a14:useLocalDpi xmlns:a14="http://schemas.microsoft.com/office/drawing/2010/main" val="0"/>
              </a:ext>
            </a:extLst>
          </a:blip>
          <a:srcRect r="50599"/>
          <a:stretch/>
        </p:blipFill>
        <p:spPr>
          <a:xfrm>
            <a:off x="1" y="0"/>
            <a:ext cx="9144000" cy="1527048"/>
          </a:xfrm>
          <a:prstGeom prst="rect">
            <a:avLst/>
          </a:prstGeom>
        </p:spPr>
      </p:pic>
      <p:sp>
        <p:nvSpPr>
          <p:cNvPr id="9" name="Get to know us"/>
          <p:cNvSpPr txBox="1"/>
          <p:nvPr userDrawn="1"/>
        </p:nvSpPr>
        <p:spPr>
          <a:xfrm>
            <a:off x="2698594" y="5341257"/>
            <a:ext cx="3713033" cy="923330"/>
          </a:xfrm>
          <a:prstGeom prst="rect">
            <a:avLst/>
          </a:prstGeom>
          <a:noFill/>
        </p:spPr>
        <p:txBody>
          <a:bodyPr wrap="square" rtlCol="0">
            <a:spAutoFit/>
          </a:bodyPr>
          <a:lstStyle/>
          <a:p>
            <a:pPr algn="ctr"/>
            <a:r>
              <a:rPr lang="en-US" dirty="0">
                <a:solidFill>
                  <a:srgbClr val="505153"/>
                </a:solidFill>
                <a:latin typeface="Verdana" panose="020B0604030504040204" pitchFamily="34" charset="0"/>
                <a:ea typeface="Verdana" panose="020B0604030504040204" pitchFamily="34" charset="0"/>
                <a:cs typeface="Verdana" panose="020B0604030504040204" pitchFamily="34" charset="0"/>
              </a:rPr>
              <a:t>Get to know us better:</a:t>
            </a:r>
          </a:p>
          <a:p>
            <a:pPr algn="ctr"/>
            <a:r>
              <a:rPr lang="en-US" dirty="0">
                <a:solidFill>
                  <a:srgbClr val="505153"/>
                </a:solidFill>
                <a:latin typeface="Verdana" panose="020B0604030504040204" pitchFamily="34" charset="0"/>
                <a:ea typeface="Verdana" panose="020B0604030504040204" pitchFamily="34" charset="0"/>
                <a:cs typeface="Verdana" panose="020B0604030504040204" pitchFamily="34" charset="0"/>
                <a:hlinkClick r:id="rId5"/>
              </a:rPr>
              <a:t>http://www.ruralcenter.org</a:t>
            </a:r>
            <a:endParaRPr lang="en-US" dirty="0">
              <a:solidFill>
                <a:srgbClr val="505153"/>
              </a:solidFill>
              <a:latin typeface="Verdana" panose="020B0604030504040204" pitchFamily="34" charset="0"/>
              <a:ea typeface="Verdana" panose="020B0604030504040204" pitchFamily="34" charset="0"/>
              <a:cs typeface="Verdana" panose="020B0604030504040204" pitchFamily="34" charset="0"/>
            </a:endParaRPr>
          </a:p>
          <a:p>
            <a:pPr algn="ctr"/>
            <a:endParaRPr lang="en-US" dirty="0">
              <a:solidFill>
                <a:srgbClr val="505153"/>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Facebook" descr="Facebook"/>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356182" y="6092079"/>
            <a:ext cx="274320" cy="274320"/>
          </a:xfrm>
          <a:prstGeom prst="rect">
            <a:avLst/>
          </a:prstGeom>
        </p:spPr>
      </p:pic>
      <p:pic>
        <p:nvPicPr>
          <p:cNvPr id="3" name="Blogger" descr="Blog icon"/>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075288" y="6092079"/>
            <a:ext cx="274320" cy="274320"/>
          </a:xfrm>
          <a:prstGeom prst="rect">
            <a:avLst/>
          </a:prstGeom>
        </p:spPr>
      </p:pic>
      <p:pic>
        <p:nvPicPr>
          <p:cNvPr id="10" name="Twitter" descr="Twitte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794394" y="6092079"/>
            <a:ext cx="274320" cy="274320"/>
          </a:xfrm>
          <a:prstGeom prst="rect">
            <a:avLst/>
          </a:prstGeom>
        </p:spPr>
      </p:pic>
      <p:pic>
        <p:nvPicPr>
          <p:cNvPr id="11" name="LinkedIn" descr="LinkedIn"/>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513499" y="6092079"/>
            <a:ext cx="274320" cy="274320"/>
          </a:xfrm>
          <a:prstGeom prst="rect">
            <a:avLst/>
          </a:prstGeom>
        </p:spPr>
      </p:pic>
      <p:sp>
        <p:nvSpPr>
          <p:cNvPr id="6" name="Slide Number Placeholder"/>
          <p:cNvSpPr>
            <a:spLocks noGrp="1"/>
          </p:cNvSpPr>
          <p:nvPr>
            <p:ph type="sldNum" sz="quarter" idx="4"/>
          </p:nvPr>
        </p:nvSpPr>
        <p:spPr>
          <a:xfrm>
            <a:off x="228599" y="6366399"/>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37A975-91C0-4859-B923-C2532CBFCE1A}" type="slidenum">
              <a:rPr lang="en-US" smtClean="0"/>
              <a:pPr/>
              <a:t>‹#›</a:t>
            </a:fld>
            <a:endParaRPr lang="en-US" dirty="0"/>
          </a:p>
        </p:txBody>
      </p:sp>
    </p:spTree>
    <p:extLst>
      <p:ext uri="{BB962C8B-B14F-4D97-AF65-F5344CB8AC3E}">
        <p14:creationId xmlns:p14="http://schemas.microsoft.com/office/powerpoint/2010/main" val="916634289"/>
      </p:ext>
    </p:extLst>
  </p:cSld>
  <p:clrMap bg1="lt1" tx1="dk1" bg2="lt2" tx2="dk2" accent1="accent1" accent2="accent2" accent3="accent3" accent4="accent4" accent5="accent5" accent6="accent6" hlink="hlink" folHlink="folHlink"/>
  <p:sldLayoutIdLst>
    <p:sldLayoutId id="2147483696" r:id="rId1"/>
    <p:sldLayoutId id="2147483697"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Planning Presentation Template</a:t>
            </a:r>
            <a:br>
              <a:rPr lang="en-US" dirty="0"/>
            </a:br>
            <a:r>
              <a:rPr lang="en-US" dirty="0"/>
              <a:t>Rural Health Network</a:t>
            </a:r>
          </a:p>
        </p:txBody>
      </p:sp>
      <p:sp>
        <p:nvSpPr>
          <p:cNvPr id="3" name="Text Placeholder 2"/>
          <p:cNvSpPr>
            <a:spLocks noGrp="1"/>
          </p:cNvSpPr>
          <p:nvPr>
            <p:ph type="body" sz="quarter" idx="16"/>
          </p:nvPr>
        </p:nvSpPr>
        <p:spPr/>
        <p:txBody>
          <a:bodyPr/>
          <a:lstStyle/>
          <a:p>
            <a:r>
              <a:rPr lang="en-US" dirty="0"/>
              <a:t>Facilitator Name</a:t>
            </a:r>
          </a:p>
        </p:txBody>
      </p:sp>
      <p:sp>
        <p:nvSpPr>
          <p:cNvPr id="4" name="Text Placeholder 3"/>
          <p:cNvSpPr>
            <a:spLocks noGrp="1"/>
          </p:cNvSpPr>
          <p:nvPr>
            <p:ph type="body" sz="quarter" idx="12"/>
          </p:nvPr>
        </p:nvSpPr>
        <p:spPr/>
        <p:txBody>
          <a:bodyPr/>
          <a:lstStyle/>
          <a:p>
            <a:r>
              <a:rPr lang="en-US" dirty="0"/>
              <a:t>Job Title</a:t>
            </a:r>
          </a:p>
        </p:txBody>
      </p:sp>
      <p:sp>
        <p:nvSpPr>
          <p:cNvPr id="5" name="Text Placeholder 4"/>
          <p:cNvSpPr>
            <a:spLocks noGrp="1"/>
          </p:cNvSpPr>
          <p:nvPr>
            <p:ph type="body" sz="quarter" idx="14"/>
          </p:nvPr>
        </p:nvSpPr>
        <p:spPr/>
        <p:txBody>
          <a:bodyPr>
            <a:normAutofit fontScale="85000" lnSpcReduction="20000"/>
          </a:bodyPr>
          <a:lstStyle/>
          <a:p>
            <a:r>
              <a:rPr lang="en-US" dirty="0"/>
              <a:t>Date</a:t>
            </a:r>
          </a:p>
        </p:txBody>
      </p:sp>
      <p:sp>
        <p:nvSpPr>
          <p:cNvPr id="6" name="Picture Placeholder 5" descr="insert facilitator's professional headshot here"/>
          <p:cNvSpPr>
            <a:spLocks noGrp="1"/>
          </p:cNvSpPr>
          <p:nvPr>
            <p:ph type="pic" sz="quarter" idx="15"/>
          </p:nvPr>
        </p:nvSpPr>
        <p:spPr/>
      </p:sp>
      <p:sp>
        <p:nvSpPr>
          <p:cNvPr id="7" name="Slide Number Placeholder 6"/>
          <p:cNvSpPr>
            <a:spLocks noGrp="1"/>
          </p:cNvSpPr>
          <p:nvPr>
            <p:ph type="sldNum" sz="quarter" idx="10"/>
          </p:nvPr>
        </p:nvSpPr>
        <p:spPr/>
        <p:txBody>
          <a:bodyPr/>
          <a:lstStyle/>
          <a:p>
            <a:fld id="{F537A975-91C0-4859-B923-C2532CBFCE1A}" type="slidenum">
              <a:rPr lang="en-US" smtClean="0"/>
              <a:pPr/>
              <a:t>1</a:t>
            </a:fld>
            <a:endParaRPr lang="en-US" dirty="0"/>
          </a:p>
        </p:txBody>
      </p:sp>
    </p:spTree>
    <p:extLst>
      <p:ext uri="{BB962C8B-B14F-4D97-AF65-F5344CB8AC3E}">
        <p14:creationId xmlns:p14="http://schemas.microsoft.com/office/powerpoint/2010/main" val="1112955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DC0CD-9DCF-4A62-97B7-78944B4BF513}"/>
              </a:ext>
            </a:extLst>
          </p:cNvPr>
          <p:cNvSpPr>
            <a:spLocks noGrp="1"/>
          </p:cNvSpPr>
          <p:nvPr>
            <p:ph type="title"/>
          </p:nvPr>
        </p:nvSpPr>
        <p:spPr/>
        <p:txBody>
          <a:bodyPr/>
          <a:lstStyle/>
          <a:p>
            <a:r>
              <a:rPr lang="en-US" dirty="0"/>
              <a:t>Aiming for the Vision</a:t>
            </a:r>
          </a:p>
        </p:txBody>
      </p:sp>
      <p:pic>
        <p:nvPicPr>
          <p:cNvPr id="9" name="Picture 8" descr="Strategic Planning Cycle beginning from the &quot;current state&quot; to the &quot;vision&quot;">
            <a:extLst>
              <a:ext uri="{FF2B5EF4-FFF2-40B4-BE49-F238E27FC236}">
                <a16:creationId xmlns:a16="http://schemas.microsoft.com/office/drawing/2014/main" id="{14551756-AA8A-413E-A77E-7C062E52CA75}"/>
              </a:ext>
            </a:extLst>
          </p:cNvPr>
          <p:cNvPicPr>
            <a:picLocks noChangeAspect="1"/>
          </p:cNvPicPr>
          <p:nvPr/>
        </p:nvPicPr>
        <p:blipFill>
          <a:blip r:embed="rId3"/>
          <a:stretch>
            <a:fillRect/>
          </a:stretch>
        </p:blipFill>
        <p:spPr>
          <a:xfrm>
            <a:off x="1588084" y="2046178"/>
            <a:ext cx="5967832" cy="3215875"/>
          </a:xfrm>
          <a:prstGeom prst="rect">
            <a:avLst/>
          </a:prstGeom>
        </p:spPr>
      </p:pic>
      <p:sp>
        <p:nvSpPr>
          <p:cNvPr id="3" name="Text Placeholder 2">
            <a:extLst>
              <a:ext uri="{FF2B5EF4-FFF2-40B4-BE49-F238E27FC236}">
                <a16:creationId xmlns:a16="http://schemas.microsoft.com/office/drawing/2014/main" id="{E2366DE1-15B9-4F83-9416-F6ABB1E7CD97}"/>
              </a:ext>
            </a:extLst>
          </p:cNvPr>
          <p:cNvSpPr>
            <a:spLocks noGrp="1"/>
          </p:cNvSpPr>
          <p:nvPr>
            <p:ph type="body" sz="quarter" idx="12"/>
          </p:nvPr>
        </p:nvSpPr>
        <p:spPr>
          <a:xfrm>
            <a:off x="1406769" y="5736804"/>
            <a:ext cx="6629400" cy="358726"/>
          </a:xfrm>
        </p:spPr>
        <p:txBody>
          <a:bodyPr/>
          <a:lstStyle/>
          <a:p>
            <a:r>
              <a:rPr lang="en-US" altLang="en-US"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rPr>
              <a:t>Adapted “Creative Tension” model by Peter Senge, et. al.</a:t>
            </a:r>
            <a:endParaRPr lang="en-US" altLang="en-US" sz="2400" dirty="0"/>
          </a:p>
          <a:p>
            <a:endParaRPr lang="en-US" dirty="0"/>
          </a:p>
        </p:txBody>
      </p:sp>
      <p:sp>
        <p:nvSpPr>
          <p:cNvPr id="5" name="Slide Number Placeholder 4">
            <a:extLst>
              <a:ext uri="{FF2B5EF4-FFF2-40B4-BE49-F238E27FC236}">
                <a16:creationId xmlns:a16="http://schemas.microsoft.com/office/drawing/2014/main" id="{E0F790F3-848D-4D5B-8D0A-ADD108CF3FEB}"/>
              </a:ext>
            </a:extLst>
          </p:cNvPr>
          <p:cNvSpPr>
            <a:spLocks noGrp="1"/>
          </p:cNvSpPr>
          <p:nvPr>
            <p:ph type="sldNum" sz="quarter" idx="13"/>
          </p:nvPr>
        </p:nvSpPr>
        <p:spPr/>
        <p:txBody>
          <a:bodyPr/>
          <a:lstStyle/>
          <a:p>
            <a:fld id="{F537A975-91C0-4859-B923-C2532CBFCE1A}" type="slidenum">
              <a:rPr lang="en-US" smtClean="0"/>
              <a:pPr/>
              <a:t>10</a:t>
            </a:fld>
            <a:endParaRPr lang="en-US" dirty="0"/>
          </a:p>
        </p:txBody>
      </p:sp>
    </p:spTree>
    <p:extLst>
      <p:ext uri="{BB962C8B-B14F-4D97-AF65-F5344CB8AC3E}">
        <p14:creationId xmlns:p14="http://schemas.microsoft.com/office/powerpoint/2010/main" val="2671618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B625-87E6-43CA-9E3E-7AA5344D05EB}"/>
              </a:ext>
            </a:extLst>
          </p:cNvPr>
          <p:cNvSpPr>
            <a:spLocks noGrp="1"/>
          </p:cNvSpPr>
          <p:nvPr>
            <p:ph type="title"/>
          </p:nvPr>
        </p:nvSpPr>
        <p:spPr/>
        <p:txBody>
          <a:bodyPr/>
          <a:lstStyle/>
          <a:p>
            <a:r>
              <a:rPr lang="en-US" dirty="0"/>
              <a:t>Network Vision Check-In and Commitment</a:t>
            </a:r>
          </a:p>
        </p:txBody>
      </p:sp>
      <p:sp>
        <p:nvSpPr>
          <p:cNvPr id="3" name="Text Placeholder 2">
            <a:extLst>
              <a:ext uri="{FF2B5EF4-FFF2-40B4-BE49-F238E27FC236}">
                <a16:creationId xmlns:a16="http://schemas.microsoft.com/office/drawing/2014/main" id="{0A2F9C97-054B-4A5E-90D8-0D301691336C}"/>
              </a:ext>
            </a:extLst>
          </p:cNvPr>
          <p:cNvSpPr>
            <a:spLocks noGrp="1"/>
          </p:cNvSpPr>
          <p:nvPr>
            <p:ph type="body" sz="quarter" idx="13"/>
          </p:nvPr>
        </p:nvSpPr>
        <p:spPr/>
        <p:txBody>
          <a:bodyPr/>
          <a:lstStyle/>
          <a:p>
            <a:r>
              <a:rPr lang="en-US" dirty="0"/>
              <a:t>[insert Network’s vision] </a:t>
            </a:r>
          </a:p>
        </p:txBody>
      </p:sp>
      <p:sp>
        <p:nvSpPr>
          <p:cNvPr id="4" name="Slide Number Placeholder 3">
            <a:extLst>
              <a:ext uri="{FF2B5EF4-FFF2-40B4-BE49-F238E27FC236}">
                <a16:creationId xmlns:a16="http://schemas.microsoft.com/office/drawing/2014/main" id="{EDD7E2B9-3411-419F-B5D2-6BD1C665D1F7}"/>
              </a:ext>
            </a:extLst>
          </p:cNvPr>
          <p:cNvSpPr>
            <a:spLocks noGrp="1"/>
          </p:cNvSpPr>
          <p:nvPr>
            <p:ph type="sldNum" sz="quarter" idx="12"/>
          </p:nvPr>
        </p:nvSpPr>
        <p:spPr/>
        <p:txBody>
          <a:bodyPr/>
          <a:lstStyle/>
          <a:p>
            <a:fld id="{F537A975-91C0-4859-B923-C2532CBFCE1A}" type="slidenum">
              <a:rPr lang="en-US" smtClean="0"/>
              <a:pPr/>
              <a:t>11</a:t>
            </a:fld>
            <a:endParaRPr lang="en-US" dirty="0"/>
          </a:p>
        </p:txBody>
      </p:sp>
    </p:spTree>
    <p:extLst>
      <p:ext uri="{BB962C8B-B14F-4D97-AF65-F5344CB8AC3E}">
        <p14:creationId xmlns:p14="http://schemas.microsoft.com/office/powerpoint/2010/main" val="173350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B127A-EDF4-4D4D-B962-4533802790DF}"/>
              </a:ext>
            </a:extLst>
          </p:cNvPr>
          <p:cNvSpPr>
            <a:spLocks noGrp="1"/>
          </p:cNvSpPr>
          <p:nvPr>
            <p:ph type="title"/>
          </p:nvPr>
        </p:nvSpPr>
        <p:spPr/>
        <p:txBody>
          <a:bodyPr/>
          <a:lstStyle/>
          <a:p>
            <a:r>
              <a:rPr lang="en-US" dirty="0"/>
              <a:t>Strategic Cycle: Begin with Analyze and Plan</a:t>
            </a:r>
          </a:p>
        </p:txBody>
      </p:sp>
      <p:pic>
        <p:nvPicPr>
          <p:cNvPr id="4" name="Picture 3" descr="Strategic Planning Cycle inluding all stages: Document and communicate, execute the plan, monitor and adapt, analyze and plan.">
            <a:extLst>
              <a:ext uri="{FF2B5EF4-FFF2-40B4-BE49-F238E27FC236}">
                <a16:creationId xmlns:a16="http://schemas.microsoft.com/office/drawing/2014/main" id="{7AC8E349-1716-4538-9FC4-5D5D62A977A1}"/>
              </a:ext>
            </a:extLst>
          </p:cNvPr>
          <p:cNvPicPr/>
          <p:nvPr/>
        </p:nvPicPr>
        <p:blipFill>
          <a:blip r:embed="rId3">
            <a:extLst>
              <a:ext uri="{28A0092B-C50C-407E-A947-70E740481C1C}">
                <a14:useLocalDpi xmlns:a14="http://schemas.microsoft.com/office/drawing/2010/main" val="0"/>
              </a:ext>
            </a:extLst>
          </a:blip>
          <a:stretch>
            <a:fillRect/>
          </a:stretch>
        </p:blipFill>
        <p:spPr>
          <a:xfrm>
            <a:off x="1712885" y="1899138"/>
            <a:ext cx="5718229" cy="3877199"/>
          </a:xfrm>
          <a:prstGeom prst="rect">
            <a:avLst/>
          </a:prstGeom>
        </p:spPr>
      </p:pic>
      <p:sp>
        <p:nvSpPr>
          <p:cNvPr id="3" name="Slide Number Placeholder 2">
            <a:extLst>
              <a:ext uri="{FF2B5EF4-FFF2-40B4-BE49-F238E27FC236}">
                <a16:creationId xmlns:a16="http://schemas.microsoft.com/office/drawing/2014/main" id="{AFA328DB-05CE-4745-B3FE-6448BC8DFB70}"/>
              </a:ext>
            </a:extLst>
          </p:cNvPr>
          <p:cNvSpPr>
            <a:spLocks noGrp="1"/>
          </p:cNvSpPr>
          <p:nvPr>
            <p:ph type="sldNum" sz="quarter" idx="11"/>
          </p:nvPr>
        </p:nvSpPr>
        <p:spPr/>
        <p:txBody>
          <a:bodyPr/>
          <a:lstStyle/>
          <a:p>
            <a:fld id="{F537A975-91C0-4859-B923-C2532CBFCE1A}" type="slidenum">
              <a:rPr lang="en-US" smtClean="0"/>
              <a:pPr/>
              <a:t>12</a:t>
            </a:fld>
            <a:endParaRPr lang="en-US" dirty="0"/>
          </a:p>
        </p:txBody>
      </p:sp>
    </p:spTree>
    <p:extLst>
      <p:ext uri="{BB962C8B-B14F-4D97-AF65-F5344CB8AC3E}">
        <p14:creationId xmlns:p14="http://schemas.microsoft.com/office/powerpoint/2010/main" val="298127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75D00-54EE-4B31-8022-1B551F127ADF}"/>
              </a:ext>
            </a:extLst>
          </p:cNvPr>
          <p:cNvSpPr>
            <a:spLocks noGrp="1"/>
          </p:cNvSpPr>
          <p:nvPr>
            <p:ph type="title"/>
          </p:nvPr>
        </p:nvSpPr>
        <p:spPr/>
        <p:txBody>
          <a:bodyPr/>
          <a:lstStyle/>
          <a:p>
            <a:r>
              <a:rPr lang="en-US" dirty="0"/>
              <a:t>What is the Value of Strategy? </a:t>
            </a:r>
          </a:p>
        </p:txBody>
      </p:sp>
      <p:pic>
        <p:nvPicPr>
          <p:cNvPr id="4" name="Picture 2" descr="Tree Surgeon, Tree Logger, Lumberjack">
            <a:extLst>
              <a:ext uri="{FF2B5EF4-FFF2-40B4-BE49-F238E27FC236}">
                <a16:creationId xmlns:a16="http://schemas.microsoft.com/office/drawing/2014/main" id="{4732555E-7C5A-497E-808B-D98E7AE817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1610" y="1582615"/>
            <a:ext cx="3300779" cy="440103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29E05254-069D-407D-A4E2-74776063F0EF}"/>
              </a:ext>
            </a:extLst>
          </p:cNvPr>
          <p:cNvSpPr>
            <a:spLocks noGrp="1"/>
          </p:cNvSpPr>
          <p:nvPr>
            <p:ph type="sldNum" sz="quarter" idx="11"/>
          </p:nvPr>
        </p:nvSpPr>
        <p:spPr/>
        <p:txBody>
          <a:bodyPr/>
          <a:lstStyle/>
          <a:p>
            <a:fld id="{F537A975-91C0-4859-B923-C2532CBFCE1A}" type="slidenum">
              <a:rPr lang="en-US" smtClean="0"/>
              <a:pPr/>
              <a:t>13</a:t>
            </a:fld>
            <a:endParaRPr lang="en-US" dirty="0"/>
          </a:p>
        </p:txBody>
      </p:sp>
    </p:spTree>
    <p:extLst>
      <p:ext uri="{BB962C8B-B14F-4D97-AF65-F5344CB8AC3E}">
        <p14:creationId xmlns:p14="http://schemas.microsoft.com/office/powerpoint/2010/main" val="179125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D133C-7BFA-4431-AAB5-F18F66D4FCE1}"/>
              </a:ext>
            </a:extLst>
          </p:cNvPr>
          <p:cNvSpPr>
            <a:spLocks noGrp="1"/>
          </p:cNvSpPr>
          <p:nvPr>
            <p:ph type="title"/>
          </p:nvPr>
        </p:nvSpPr>
        <p:spPr/>
        <p:txBody>
          <a:bodyPr/>
          <a:lstStyle/>
          <a:p>
            <a:r>
              <a:rPr lang="en-US" dirty="0"/>
              <a:t>Analyze and Phase Plan</a:t>
            </a:r>
          </a:p>
        </p:txBody>
      </p:sp>
      <p:sp>
        <p:nvSpPr>
          <p:cNvPr id="3" name="Text Placeholder 2">
            <a:extLst>
              <a:ext uri="{FF2B5EF4-FFF2-40B4-BE49-F238E27FC236}">
                <a16:creationId xmlns:a16="http://schemas.microsoft.com/office/drawing/2014/main" id="{19D83C16-B160-4E3D-B74F-BA06AAEA163F}"/>
              </a:ext>
            </a:extLst>
          </p:cNvPr>
          <p:cNvSpPr>
            <a:spLocks noGrp="1"/>
          </p:cNvSpPr>
          <p:nvPr>
            <p:ph type="body" sz="quarter" idx="13"/>
          </p:nvPr>
        </p:nvSpPr>
        <p:spPr/>
        <p:txBody>
          <a:bodyPr/>
          <a:lstStyle/>
          <a:p>
            <a:pPr marL="0" indent="0">
              <a:buNone/>
            </a:pPr>
            <a:r>
              <a:rPr lang="en-US" dirty="0"/>
              <a:t>Consider the environmental factors and look for:</a:t>
            </a:r>
          </a:p>
          <a:p>
            <a:r>
              <a:rPr lang="en-US" dirty="0"/>
              <a:t>Symptoms of change</a:t>
            </a:r>
          </a:p>
          <a:p>
            <a:r>
              <a:rPr lang="en-US" dirty="0"/>
              <a:t>Root causes of change </a:t>
            </a:r>
          </a:p>
        </p:txBody>
      </p:sp>
      <p:sp>
        <p:nvSpPr>
          <p:cNvPr id="4" name="Slide Number Placeholder 3">
            <a:extLst>
              <a:ext uri="{FF2B5EF4-FFF2-40B4-BE49-F238E27FC236}">
                <a16:creationId xmlns:a16="http://schemas.microsoft.com/office/drawing/2014/main" id="{86D2C2A1-AF58-4FCE-BCFD-6DB964514D8D}"/>
              </a:ext>
            </a:extLst>
          </p:cNvPr>
          <p:cNvSpPr>
            <a:spLocks noGrp="1"/>
          </p:cNvSpPr>
          <p:nvPr>
            <p:ph type="sldNum" sz="quarter" idx="12"/>
          </p:nvPr>
        </p:nvSpPr>
        <p:spPr/>
        <p:txBody>
          <a:bodyPr/>
          <a:lstStyle/>
          <a:p>
            <a:fld id="{F537A975-91C0-4859-B923-C2532CBFCE1A}" type="slidenum">
              <a:rPr lang="en-US" smtClean="0"/>
              <a:pPr/>
              <a:t>14</a:t>
            </a:fld>
            <a:endParaRPr lang="en-US" dirty="0"/>
          </a:p>
        </p:txBody>
      </p:sp>
    </p:spTree>
    <p:extLst>
      <p:ext uri="{BB962C8B-B14F-4D97-AF65-F5344CB8AC3E}">
        <p14:creationId xmlns:p14="http://schemas.microsoft.com/office/powerpoint/2010/main" val="453775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73033-782C-4B13-8EB4-04608E22B2D7}"/>
              </a:ext>
            </a:extLst>
          </p:cNvPr>
          <p:cNvSpPr>
            <a:spLocks noGrp="1"/>
          </p:cNvSpPr>
          <p:nvPr>
            <p:ph type="title"/>
          </p:nvPr>
        </p:nvSpPr>
        <p:spPr/>
        <p:txBody>
          <a:bodyPr/>
          <a:lstStyle/>
          <a:p>
            <a:r>
              <a:rPr lang="en-US" dirty="0"/>
              <a:t>National Health Care Update</a:t>
            </a:r>
          </a:p>
        </p:txBody>
      </p:sp>
      <p:sp>
        <p:nvSpPr>
          <p:cNvPr id="3" name="Text Placeholder 2">
            <a:extLst>
              <a:ext uri="{FF2B5EF4-FFF2-40B4-BE49-F238E27FC236}">
                <a16:creationId xmlns:a16="http://schemas.microsoft.com/office/drawing/2014/main" id="{DAA057CD-F042-418D-8811-6FF589C0EDBB}"/>
              </a:ext>
            </a:extLst>
          </p:cNvPr>
          <p:cNvSpPr>
            <a:spLocks noGrp="1"/>
          </p:cNvSpPr>
          <p:nvPr>
            <p:ph type="body" sz="quarter" idx="13"/>
          </p:nvPr>
        </p:nvSpPr>
        <p:spPr>
          <a:xfrm>
            <a:off x="888022" y="2023146"/>
            <a:ext cx="2795954" cy="2847792"/>
          </a:xfrm>
        </p:spPr>
        <p:txBody>
          <a:bodyPr/>
          <a:lstStyle/>
          <a:p>
            <a:r>
              <a:rPr lang="en-US" dirty="0"/>
              <a:t>Better care</a:t>
            </a:r>
          </a:p>
          <a:p>
            <a:r>
              <a:rPr lang="en-US" dirty="0"/>
              <a:t>Better health</a:t>
            </a:r>
          </a:p>
          <a:p>
            <a:r>
              <a:rPr lang="en-US" dirty="0"/>
              <a:t>Lower cost</a:t>
            </a:r>
          </a:p>
        </p:txBody>
      </p:sp>
      <p:pic>
        <p:nvPicPr>
          <p:cNvPr id="5" name="Picture 2" descr="Balance, Scale, Justice, Law, Judge">
            <a:extLst>
              <a:ext uri="{FF2B5EF4-FFF2-40B4-BE49-F238E27FC236}">
                <a16:creationId xmlns:a16="http://schemas.microsoft.com/office/drawing/2014/main" id="{8198A684-0B91-426D-81AD-9C9D51ACC4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0985" y="2023146"/>
            <a:ext cx="4213854" cy="272378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767ABEE-FCCD-4F80-B79C-9314BD880E95}"/>
              </a:ext>
            </a:extLst>
          </p:cNvPr>
          <p:cNvSpPr>
            <a:spLocks noGrp="1"/>
          </p:cNvSpPr>
          <p:nvPr>
            <p:ph type="sldNum" sz="quarter" idx="12"/>
          </p:nvPr>
        </p:nvSpPr>
        <p:spPr/>
        <p:txBody>
          <a:bodyPr/>
          <a:lstStyle/>
          <a:p>
            <a:fld id="{F537A975-91C0-4859-B923-C2532CBFCE1A}" type="slidenum">
              <a:rPr lang="en-US" smtClean="0"/>
              <a:pPr/>
              <a:t>15</a:t>
            </a:fld>
            <a:endParaRPr lang="en-US" dirty="0"/>
          </a:p>
        </p:txBody>
      </p:sp>
    </p:spTree>
    <p:extLst>
      <p:ext uri="{BB962C8B-B14F-4D97-AF65-F5344CB8AC3E}">
        <p14:creationId xmlns:p14="http://schemas.microsoft.com/office/powerpoint/2010/main" val="412956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6C50-1737-4B95-BE29-F9453A30C8C8}"/>
              </a:ext>
            </a:extLst>
          </p:cNvPr>
          <p:cNvSpPr>
            <a:spLocks noGrp="1"/>
          </p:cNvSpPr>
          <p:nvPr>
            <p:ph type="title"/>
          </p:nvPr>
        </p:nvSpPr>
        <p:spPr/>
        <p:txBody>
          <a:bodyPr/>
          <a:lstStyle/>
          <a:p>
            <a:r>
              <a:rPr lang="en-US" dirty="0"/>
              <a:t>What is happening in our region or state?</a:t>
            </a:r>
          </a:p>
        </p:txBody>
      </p:sp>
      <p:sp>
        <p:nvSpPr>
          <p:cNvPr id="3" name="Text Placeholder 2">
            <a:extLst>
              <a:ext uri="{FF2B5EF4-FFF2-40B4-BE49-F238E27FC236}">
                <a16:creationId xmlns:a16="http://schemas.microsoft.com/office/drawing/2014/main" id="{EB6550C5-4309-4FB0-A40A-D69EE1C344A1}"/>
              </a:ext>
            </a:extLst>
          </p:cNvPr>
          <p:cNvSpPr>
            <a:spLocks noGrp="1"/>
          </p:cNvSpPr>
          <p:nvPr>
            <p:ph type="body" sz="quarter" idx="13"/>
          </p:nvPr>
        </p:nvSpPr>
        <p:spPr/>
        <p:txBody>
          <a:bodyPr>
            <a:normAutofit/>
          </a:bodyPr>
          <a:lstStyle/>
          <a:p>
            <a:r>
              <a:rPr lang="en-US" sz="2800" dirty="0"/>
              <a:t>Consider participation in an ACO, a medical home or other value-based models</a:t>
            </a:r>
          </a:p>
          <a:p>
            <a:r>
              <a:rPr lang="en-US" sz="2800" dirty="0"/>
              <a:t>Partner with local primary care physicians</a:t>
            </a:r>
          </a:p>
          <a:p>
            <a:r>
              <a:rPr lang="en-US" sz="2800" dirty="0"/>
              <a:t>Care coordination initiatives</a:t>
            </a:r>
          </a:p>
          <a:p>
            <a:r>
              <a:rPr lang="en-US" sz="2800" dirty="0"/>
              <a:t>Prepare for population health management </a:t>
            </a:r>
          </a:p>
        </p:txBody>
      </p:sp>
      <p:sp>
        <p:nvSpPr>
          <p:cNvPr id="4" name="Slide Number Placeholder 3">
            <a:extLst>
              <a:ext uri="{FF2B5EF4-FFF2-40B4-BE49-F238E27FC236}">
                <a16:creationId xmlns:a16="http://schemas.microsoft.com/office/drawing/2014/main" id="{FCBD7807-028E-4C59-8ABF-E3F268283C78}"/>
              </a:ext>
            </a:extLst>
          </p:cNvPr>
          <p:cNvSpPr>
            <a:spLocks noGrp="1"/>
          </p:cNvSpPr>
          <p:nvPr>
            <p:ph type="sldNum" sz="quarter" idx="12"/>
          </p:nvPr>
        </p:nvSpPr>
        <p:spPr/>
        <p:txBody>
          <a:bodyPr/>
          <a:lstStyle/>
          <a:p>
            <a:fld id="{F537A975-91C0-4859-B923-C2532CBFCE1A}" type="slidenum">
              <a:rPr lang="en-US" smtClean="0"/>
              <a:pPr/>
              <a:t>16</a:t>
            </a:fld>
            <a:endParaRPr lang="en-US" dirty="0"/>
          </a:p>
        </p:txBody>
      </p:sp>
    </p:spTree>
    <p:extLst>
      <p:ext uri="{BB962C8B-B14F-4D97-AF65-F5344CB8AC3E}">
        <p14:creationId xmlns:p14="http://schemas.microsoft.com/office/powerpoint/2010/main" val="1699851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CE12-88A3-4A73-B63C-C353D5C42671}"/>
              </a:ext>
            </a:extLst>
          </p:cNvPr>
          <p:cNvSpPr>
            <a:spLocks noGrp="1"/>
          </p:cNvSpPr>
          <p:nvPr>
            <p:ph type="title"/>
          </p:nvPr>
        </p:nvSpPr>
        <p:spPr/>
        <p:txBody>
          <a:bodyPr/>
          <a:lstStyle/>
          <a:p>
            <a:r>
              <a:rPr lang="en-US" dirty="0"/>
              <a:t>‘State of the Network’ Report</a:t>
            </a:r>
          </a:p>
        </p:txBody>
      </p:sp>
      <p:sp>
        <p:nvSpPr>
          <p:cNvPr id="3" name="Text Placeholder 2">
            <a:extLst>
              <a:ext uri="{FF2B5EF4-FFF2-40B4-BE49-F238E27FC236}">
                <a16:creationId xmlns:a16="http://schemas.microsoft.com/office/drawing/2014/main" id="{4704138B-6101-4546-84C1-3DA8B326195B}"/>
              </a:ext>
            </a:extLst>
          </p:cNvPr>
          <p:cNvSpPr>
            <a:spLocks noGrp="1"/>
          </p:cNvSpPr>
          <p:nvPr>
            <p:ph type="body" sz="quarter" idx="13"/>
          </p:nvPr>
        </p:nvSpPr>
        <p:spPr/>
        <p:txBody>
          <a:bodyPr/>
          <a:lstStyle/>
          <a:p>
            <a:r>
              <a:rPr lang="en-US" dirty="0"/>
              <a:t>[insert and present findings or progress updates] </a:t>
            </a:r>
          </a:p>
        </p:txBody>
      </p:sp>
      <p:sp>
        <p:nvSpPr>
          <p:cNvPr id="4" name="Slide Number Placeholder 3">
            <a:extLst>
              <a:ext uri="{FF2B5EF4-FFF2-40B4-BE49-F238E27FC236}">
                <a16:creationId xmlns:a16="http://schemas.microsoft.com/office/drawing/2014/main" id="{337D0385-0956-41BC-B2DE-1EC1F3F57DFC}"/>
              </a:ext>
            </a:extLst>
          </p:cNvPr>
          <p:cNvSpPr>
            <a:spLocks noGrp="1"/>
          </p:cNvSpPr>
          <p:nvPr>
            <p:ph type="sldNum" sz="quarter" idx="12"/>
          </p:nvPr>
        </p:nvSpPr>
        <p:spPr/>
        <p:txBody>
          <a:bodyPr/>
          <a:lstStyle/>
          <a:p>
            <a:fld id="{F537A975-91C0-4859-B923-C2532CBFCE1A}" type="slidenum">
              <a:rPr lang="en-US" smtClean="0"/>
              <a:pPr/>
              <a:t>17</a:t>
            </a:fld>
            <a:endParaRPr lang="en-US" dirty="0"/>
          </a:p>
        </p:txBody>
      </p:sp>
    </p:spTree>
    <p:extLst>
      <p:ext uri="{BB962C8B-B14F-4D97-AF65-F5344CB8AC3E}">
        <p14:creationId xmlns:p14="http://schemas.microsoft.com/office/powerpoint/2010/main" val="4164572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D669F-3AC6-43D6-B7D8-9BCB350F0D21}"/>
              </a:ext>
            </a:extLst>
          </p:cNvPr>
          <p:cNvSpPr>
            <a:spLocks noGrp="1"/>
          </p:cNvSpPr>
          <p:nvPr>
            <p:ph type="title"/>
          </p:nvPr>
        </p:nvSpPr>
        <p:spPr/>
        <p:txBody>
          <a:bodyPr/>
          <a:lstStyle/>
          <a:p>
            <a:r>
              <a:rPr lang="en-US" dirty="0"/>
              <a:t>Network Members</a:t>
            </a:r>
          </a:p>
        </p:txBody>
      </p:sp>
      <p:sp>
        <p:nvSpPr>
          <p:cNvPr id="3" name="Text Placeholder 2">
            <a:extLst>
              <a:ext uri="{FF2B5EF4-FFF2-40B4-BE49-F238E27FC236}">
                <a16:creationId xmlns:a16="http://schemas.microsoft.com/office/drawing/2014/main" id="{5A712425-1EE5-4535-9B1C-F7CA639CB1DD}"/>
              </a:ext>
            </a:extLst>
          </p:cNvPr>
          <p:cNvSpPr>
            <a:spLocks noGrp="1"/>
          </p:cNvSpPr>
          <p:nvPr>
            <p:ph type="body" sz="quarter" idx="13"/>
          </p:nvPr>
        </p:nvSpPr>
        <p:spPr/>
        <p:txBody>
          <a:bodyPr/>
          <a:lstStyle/>
          <a:p>
            <a:r>
              <a:rPr lang="en-US" dirty="0"/>
              <a:t>[insert and present members’ names] </a:t>
            </a:r>
          </a:p>
        </p:txBody>
      </p:sp>
      <p:sp>
        <p:nvSpPr>
          <p:cNvPr id="4" name="Slide Number Placeholder 3">
            <a:extLst>
              <a:ext uri="{FF2B5EF4-FFF2-40B4-BE49-F238E27FC236}">
                <a16:creationId xmlns:a16="http://schemas.microsoft.com/office/drawing/2014/main" id="{44A77B15-D3E0-4D2B-ABC6-1BF0B049CFDD}"/>
              </a:ext>
            </a:extLst>
          </p:cNvPr>
          <p:cNvSpPr>
            <a:spLocks noGrp="1"/>
          </p:cNvSpPr>
          <p:nvPr>
            <p:ph type="sldNum" sz="quarter" idx="12"/>
          </p:nvPr>
        </p:nvSpPr>
        <p:spPr/>
        <p:txBody>
          <a:bodyPr/>
          <a:lstStyle/>
          <a:p>
            <a:fld id="{F537A975-91C0-4859-B923-C2532CBFCE1A}" type="slidenum">
              <a:rPr lang="en-US" smtClean="0"/>
              <a:pPr/>
              <a:t>18</a:t>
            </a:fld>
            <a:endParaRPr lang="en-US" dirty="0"/>
          </a:p>
        </p:txBody>
      </p:sp>
    </p:spTree>
    <p:extLst>
      <p:ext uri="{BB962C8B-B14F-4D97-AF65-F5344CB8AC3E}">
        <p14:creationId xmlns:p14="http://schemas.microsoft.com/office/powerpoint/2010/main" val="410869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85B9-6F89-496C-B9E4-5D3C65BC287F}"/>
              </a:ext>
            </a:extLst>
          </p:cNvPr>
          <p:cNvSpPr>
            <a:spLocks noGrp="1"/>
          </p:cNvSpPr>
          <p:nvPr>
            <p:ph type="title"/>
          </p:nvPr>
        </p:nvSpPr>
        <p:spPr/>
        <p:txBody>
          <a:bodyPr/>
          <a:lstStyle/>
          <a:p>
            <a:r>
              <a:rPr lang="en-US" dirty="0"/>
              <a:t>Network Governance</a:t>
            </a:r>
          </a:p>
        </p:txBody>
      </p:sp>
      <p:sp>
        <p:nvSpPr>
          <p:cNvPr id="3" name="Text Placeholder 2">
            <a:extLst>
              <a:ext uri="{FF2B5EF4-FFF2-40B4-BE49-F238E27FC236}">
                <a16:creationId xmlns:a16="http://schemas.microsoft.com/office/drawing/2014/main" id="{6FFDE821-AD65-4CF5-A1F1-59CC55A3B2A2}"/>
              </a:ext>
            </a:extLst>
          </p:cNvPr>
          <p:cNvSpPr>
            <a:spLocks noGrp="1"/>
          </p:cNvSpPr>
          <p:nvPr>
            <p:ph type="body" sz="quarter" idx="13"/>
          </p:nvPr>
        </p:nvSpPr>
        <p:spPr/>
        <p:txBody>
          <a:bodyPr/>
          <a:lstStyle/>
          <a:p>
            <a:r>
              <a:rPr lang="en-US" dirty="0"/>
              <a:t>[insert governance highlights to be presented by Network Director] </a:t>
            </a:r>
          </a:p>
        </p:txBody>
      </p:sp>
      <p:sp>
        <p:nvSpPr>
          <p:cNvPr id="4" name="Slide Number Placeholder 3">
            <a:extLst>
              <a:ext uri="{FF2B5EF4-FFF2-40B4-BE49-F238E27FC236}">
                <a16:creationId xmlns:a16="http://schemas.microsoft.com/office/drawing/2014/main" id="{9EB1CA05-9D9D-44B7-A97F-6A1CE59371DB}"/>
              </a:ext>
            </a:extLst>
          </p:cNvPr>
          <p:cNvSpPr>
            <a:spLocks noGrp="1"/>
          </p:cNvSpPr>
          <p:nvPr>
            <p:ph type="sldNum" sz="quarter" idx="12"/>
          </p:nvPr>
        </p:nvSpPr>
        <p:spPr/>
        <p:txBody>
          <a:bodyPr/>
          <a:lstStyle/>
          <a:p>
            <a:fld id="{F537A975-91C0-4859-B923-C2532CBFCE1A}" type="slidenum">
              <a:rPr lang="en-US" smtClean="0"/>
              <a:pPr/>
              <a:t>19</a:t>
            </a:fld>
            <a:endParaRPr lang="en-US" dirty="0"/>
          </a:p>
        </p:txBody>
      </p:sp>
    </p:spTree>
    <p:extLst>
      <p:ext uri="{BB962C8B-B14F-4D97-AF65-F5344CB8AC3E}">
        <p14:creationId xmlns:p14="http://schemas.microsoft.com/office/powerpoint/2010/main" val="206703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B8AD3-9C1F-4CD9-9DCF-7C69CC6C7964}"/>
              </a:ext>
            </a:extLst>
          </p:cNvPr>
          <p:cNvSpPr>
            <a:spLocks noGrp="1"/>
          </p:cNvSpPr>
          <p:nvPr>
            <p:ph type="title"/>
          </p:nvPr>
        </p:nvSpPr>
        <p:spPr/>
        <p:txBody>
          <a:bodyPr/>
          <a:lstStyle/>
          <a:p>
            <a:r>
              <a:rPr lang="en-US" dirty="0"/>
              <a:t>Strategic Planning</a:t>
            </a:r>
          </a:p>
        </p:txBody>
      </p:sp>
      <p:sp>
        <p:nvSpPr>
          <p:cNvPr id="3" name="Text Placeholder 2">
            <a:extLst>
              <a:ext uri="{FF2B5EF4-FFF2-40B4-BE49-F238E27FC236}">
                <a16:creationId xmlns:a16="http://schemas.microsoft.com/office/drawing/2014/main" id="{DB2DF7E5-81E6-4E3B-AF8D-2B59200543DC}"/>
              </a:ext>
            </a:extLst>
          </p:cNvPr>
          <p:cNvSpPr>
            <a:spLocks noGrp="1"/>
          </p:cNvSpPr>
          <p:nvPr>
            <p:ph type="body" sz="quarter" idx="13"/>
          </p:nvPr>
        </p:nvSpPr>
        <p:spPr>
          <a:xfrm>
            <a:off x="545122" y="1317067"/>
            <a:ext cx="3481754" cy="4674097"/>
          </a:xfrm>
        </p:spPr>
        <p:txBody>
          <a:bodyPr/>
          <a:lstStyle/>
          <a:p>
            <a:pPr marL="485285" defTabSz="1294007">
              <a:defRPr/>
            </a:pPr>
            <a:r>
              <a:rPr lang="en-US" sz="2800" dirty="0">
                <a:latin typeface="Verdana" pitchFamily="34" charset="0"/>
              </a:rPr>
              <a:t>“</a:t>
            </a:r>
            <a:r>
              <a:rPr lang="en-US" sz="2400" dirty="0">
                <a:latin typeface="Verdana" pitchFamily="34" charset="0"/>
              </a:rPr>
              <a:t>It is not enough to just do your best or work hard. You must know what to work on.”</a:t>
            </a:r>
          </a:p>
          <a:p>
            <a:pPr marL="485285" indent="2258" defTabSz="1294007">
              <a:defRPr/>
            </a:pPr>
            <a:r>
              <a:rPr lang="en-US" sz="2400" dirty="0">
                <a:latin typeface="Verdana" pitchFamily="34" charset="0"/>
              </a:rPr>
              <a:t> </a:t>
            </a:r>
          </a:p>
          <a:p>
            <a:pPr marL="485285" indent="2258" defTabSz="1294007">
              <a:defRPr/>
            </a:pPr>
            <a:r>
              <a:rPr lang="en-US" sz="2400" dirty="0">
                <a:latin typeface="Verdana" pitchFamily="34" charset="0"/>
              </a:rPr>
              <a:t>– Edward Deming</a:t>
            </a:r>
          </a:p>
          <a:p>
            <a:endParaRPr lang="en-US" dirty="0"/>
          </a:p>
        </p:txBody>
      </p:sp>
      <p:pic>
        <p:nvPicPr>
          <p:cNvPr id="5" name="Picture 14" descr="Leverage, Leverage, Leverage.  three pulleys.">
            <a:extLst>
              <a:ext uri="{FF2B5EF4-FFF2-40B4-BE49-F238E27FC236}">
                <a16:creationId xmlns:a16="http://schemas.microsoft.com/office/drawing/2014/main" id="{19458BD6-68C3-421D-8653-955180C681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081208"/>
            <a:ext cx="3464943" cy="280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AEB5FF61-B922-4F43-99B8-331809538D79}"/>
              </a:ext>
            </a:extLst>
          </p:cNvPr>
          <p:cNvSpPr>
            <a:spLocks noGrp="1"/>
          </p:cNvSpPr>
          <p:nvPr>
            <p:ph type="sldNum" sz="quarter" idx="12"/>
          </p:nvPr>
        </p:nvSpPr>
        <p:spPr/>
        <p:txBody>
          <a:bodyPr/>
          <a:lstStyle/>
          <a:p>
            <a:fld id="{F537A975-91C0-4859-B923-C2532CBFCE1A}" type="slidenum">
              <a:rPr lang="en-US" smtClean="0"/>
              <a:pPr/>
              <a:t>2</a:t>
            </a:fld>
            <a:endParaRPr lang="en-US" dirty="0"/>
          </a:p>
        </p:txBody>
      </p:sp>
    </p:spTree>
    <p:extLst>
      <p:ext uri="{BB962C8B-B14F-4D97-AF65-F5344CB8AC3E}">
        <p14:creationId xmlns:p14="http://schemas.microsoft.com/office/powerpoint/2010/main" val="2005454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520E5-68E2-4FE5-B815-20F718E0D4F3}"/>
              </a:ext>
            </a:extLst>
          </p:cNvPr>
          <p:cNvSpPr>
            <a:spLocks noGrp="1"/>
          </p:cNvSpPr>
          <p:nvPr>
            <p:ph type="title"/>
          </p:nvPr>
        </p:nvSpPr>
        <p:spPr/>
        <p:txBody>
          <a:bodyPr/>
          <a:lstStyle/>
          <a:p>
            <a:r>
              <a:rPr lang="en-US" dirty="0"/>
              <a:t>Current Network Services and Value</a:t>
            </a:r>
          </a:p>
        </p:txBody>
      </p:sp>
      <p:sp>
        <p:nvSpPr>
          <p:cNvPr id="3" name="Text Placeholder 2">
            <a:extLst>
              <a:ext uri="{FF2B5EF4-FFF2-40B4-BE49-F238E27FC236}">
                <a16:creationId xmlns:a16="http://schemas.microsoft.com/office/drawing/2014/main" id="{59D7C3CE-AD26-4834-875A-A220DD461599}"/>
              </a:ext>
            </a:extLst>
          </p:cNvPr>
          <p:cNvSpPr>
            <a:spLocks noGrp="1"/>
          </p:cNvSpPr>
          <p:nvPr>
            <p:ph type="body" sz="quarter" idx="13"/>
          </p:nvPr>
        </p:nvSpPr>
        <p:spPr/>
        <p:txBody>
          <a:bodyPr/>
          <a:lstStyle/>
          <a:p>
            <a:r>
              <a:rPr lang="en-US" dirty="0"/>
              <a:t>[insert and present current listing services]</a:t>
            </a:r>
          </a:p>
        </p:txBody>
      </p:sp>
      <p:sp>
        <p:nvSpPr>
          <p:cNvPr id="4" name="Slide Number Placeholder 3">
            <a:extLst>
              <a:ext uri="{FF2B5EF4-FFF2-40B4-BE49-F238E27FC236}">
                <a16:creationId xmlns:a16="http://schemas.microsoft.com/office/drawing/2014/main" id="{2E3D1FF1-5A30-407C-9D17-FD00B0785D30}"/>
              </a:ext>
            </a:extLst>
          </p:cNvPr>
          <p:cNvSpPr>
            <a:spLocks noGrp="1"/>
          </p:cNvSpPr>
          <p:nvPr>
            <p:ph type="sldNum" sz="quarter" idx="12"/>
          </p:nvPr>
        </p:nvSpPr>
        <p:spPr/>
        <p:txBody>
          <a:bodyPr/>
          <a:lstStyle/>
          <a:p>
            <a:fld id="{F537A975-91C0-4859-B923-C2532CBFCE1A}" type="slidenum">
              <a:rPr lang="en-US" smtClean="0"/>
              <a:pPr/>
              <a:t>20</a:t>
            </a:fld>
            <a:endParaRPr lang="en-US" dirty="0"/>
          </a:p>
        </p:txBody>
      </p:sp>
    </p:spTree>
    <p:extLst>
      <p:ext uri="{BB962C8B-B14F-4D97-AF65-F5344CB8AC3E}">
        <p14:creationId xmlns:p14="http://schemas.microsoft.com/office/powerpoint/2010/main" val="1321654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CEC85-C9D3-4E22-BD5B-BE939EEE0741}"/>
              </a:ext>
            </a:extLst>
          </p:cNvPr>
          <p:cNvSpPr>
            <a:spLocks noGrp="1"/>
          </p:cNvSpPr>
          <p:nvPr>
            <p:ph type="title"/>
          </p:nvPr>
        </p:nvSpPr>
        <p:spPr/>
        <p:txBody>
          <a:bodyPr/>
          <a:lstStyle/>
          <a:p>
            <a:r>
              <a:rPr lang="en-US" dirty="0"/>
              <a:t>Network Financial Update</a:t>
            </a:r>
          </a:p>
        </p:txBody>
      </p:sp>
      <p:sp>
        <p:nvSpPr>
          <p:cNvPr id="3" name="Text Placeholder 2">
            <a:extLst>
              <a:ext uri="{FF2B5EF4-FFF2-40B4-BE49-F238E27FC236}">
                <a16:creationId xmlns:a16="http://schemas.microsoft.com/office/drawing/2014/main" id="{8F875061-C674-4870-B467-1288CE48D232}"/>
              </a:ext>
            </a:extLst>
          </p:cNvPr>
          <p:cNvSpPr>
            <a:spLocks noGrp="1"/>
          </p:cNvSpPr>
          <p:nvPr>
            <p:ph type="body" sz="quarter" idx="13"/>
          </p:nvPr>
        </p:nvSpPr>
        <p:spPr/>
        <p:txBody>
          <a:bodyPr/>
          <a:lstStyle/>
          <a:p>
            <a:r>
              <a:rPr lang="en-US" dirty="0"/>
              <a:t>[insert highlights of finances to be presented by the Network Director]</a:t>
            </a:r>
          </a:p>
        </p:txBody>
      </p:sp>
      <p:sp>
        <p:nvSpPr>
          <p:cNvPr id="4" name="Slide Number Placeholder 3">
            <a:extLst>
              <a:ext uri="{FF2B5EF4-FFF2-40B4-BE49-F238E27FC236}">
                <a16:creationId xmlns:a16="http://schemas.microsoft.com/office/drawing/2014/main" id="{360F2213-07E4-4D6B-B6D7-1735A435B7C2}"/>
              </a:ext>
            </a:extLst>
          </p:cNvPr>
          <p:cNvSpPr>
            <a:spLocks noGrp="1"/>
          </p:cNvSpPr>
          <p:nvPr>
            <p:ph type="sldNum" sz="quarter" idx="12"/>
          </p:nvPr>
        </p:nvSpPr>
        <p:spPr/>
        <p:txBody>
          <a:bodyPr/>
          <a:lstStyle/>
          <a:p>
            <a:fld id="{F537A975-91C0-4859-B923-C2532CBFCE1A}" type="slidenum">
              <a:rPr lang="en-US" smtClean="0"/>
              <a:pPr/>
              <a:t>21</a:t>
            </a:fld>
            <a:endParaRPr lang="en-US" dirty="0"/>
          </a:p>
        </p:txBody>
      </p:sp>
    </p:spTree>
    <p:extLst>
      <p:ext uri="{BB962C8B-B14F-4D97-AF65-F5344CB8AC3E}">
        <p14:creationId xmlns:p14="http://schemas.microsoft.com/office/powerpoint/2010/main" val="2664233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8998-9456-4000-B98A-867586350B2C}"/>
              </a:ext>
            </a:extLst>
          </p:cNvPr>
          <p:cNvSpPr>
            <a:spLocks noGrp="1"/>
          </p:cNvSpPr>
          <p:nvPr>
            <p:ph type="title"/>
          </p:nvPr>
        </p:nvSpPr>
        <p:spPr/>
        <p:txBody>
          <a:bodyPr/>
          <a:lstStyle/>
          <a:p>
            <a:r>
              <a:rPr lang="en-US" dirty="0"/>
              <a:t>Network Program and Initiative Update</a:t>
            </a:r>
          </a:p>
        </p:txBody>
      </p:sp>
      <p:sp>
        <p:nvSpPr>
          <p:cNvPr id="3" name="Text Placeholder 2">
            <a:extLst>
              <a:ext uri="{FF2B5EF4-FFF2-40B4-BE49-F238E27FC236}">
                <a16:creationId xmlns:a16="http://schemas.microsoft.com/office/drawing/2014/main" id="{C2FF5154-837B-409F-9C02-04AC691BAC5D}"/>
              </a:ext>
            </a:extLst>
          </p:cNvPr>
          <p:cNvSpPr>
            <a:spLocks noGrp="1"/>
          </p:cNvSpPr>
          <p:nvPr>
            <p:ph type="body" sz="quarter" idx="13"/>
          </p:nvPr>
        </p:nvSpPr>
        <p:spPr/>
        <p:txBody>
          <a:bodyPr/>
          <a:lstStyle/>
          <a:p>
            <a:r>
              <a:rPr lang="en-US" dirty="0"/>
              <a:t>[insert and present programs and initiative update by the Network Director] </a:t>
            </a:r>
          </a:p>
        </p:txBody>
      </p:sp>
      <p:sp>
        <p:nvSpPr>
          <p:cNvPr id="4" name="Slide Number Placeholder 3">
            <a:extLst>
              <a:ext uri="{FF2B5EF4-FFF2-40B4-BE49-F238E27FC236}">
                <a16:creationId xmlns:a16="http://schemas.microsoft.com/office/drawing/2014/main" id="{AC8E4062-49A7-4102-9560-8E76A6E9B27A}"/>
              </a:ext>
            </a:extLst>
          </p:cNvPr>
          <p:cNvSpPr>
            <a:spLocks noGrp="1"/>
          </p:cNvSpPr>
          <p:nvPr>
            <p:ph type="sldNum" sz="quarter" idx="12"/>
          </p:nvPr>
        </p:nvSpPr>
        <p:spPr/>
        <p:txBody>
          <a:bodyPr/>
          <a:lstStyle/>
          <a:p>
            <a:fld id="{F537A975-91C0-4859-B923-C2532CBFCE1A}" type="slidenum">
              <a:rPr lang="en-US" smtClean="0"/>
              <a:pPr/>
              <a:t>22</a:t>
            </a:fld>
            <a:endParaRPr lang="en-US" dirty="0"/>
          </a:p>
        </p:txBody>
      </p:sp>
    </p:spTree>
    <p:extLst>
      <p:ext uri="{BB962C8B-B14F-4D97-AF65-F5344CB8AC3E}">
        <p14:creationId xmlns:p14="http://schemas.microsoft.com/office/powerpoint/2010/main" val="2510614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E158-119F-474C-AAD7-4D6A0D7FBB1F}"/>
              </a:ext>
            </a:extLst>
          </p:cNvPr>
          <p:cNvSpPr>
            <a:spLocks noGrp="1"/>
          </p:cNvSpPr>
          <p:nvPr>
            <p:ph type="title"/>
          </p:nvPr>
        </p:nvSpPr>
        <p:spPr/>
        <p:txBody>
          <a:bodyPr/>
          <a:lstStyle/>
          <a:p>
            <a:r>
              <a:rPr lang="en-US" dirty="0"/>
              <a:t>Network Environmental Data: Demographics</a:t>
            </a:r>
          </a:p>
        </p:txBody>
      </p:sp>
      <p:sp>
        <p:nvSpPr>
          <p:cNvPr id="3" name="Text Placeholder 2">
            <a:extLst>
              <a:ext uri="{FF2B5EF4-FFF2-40B4-BE49-F238E27FC236}">
                <a16:creationId xmlns:a16="http://schemas.microsoft.com/office/drawing/2014/main" id="{49329672-12E6-4E72-84E3-3E23D36D3FD4}"/>
              </a:ext>
            </a:extLst>
          </p:cNvPr>
          <p:cNvSpPr>
            <a:spLocks noGrp="1"/>
          </p:cNvSpPr>
          <p:nvPr>
            <p:ph type="body" sz="quarter" idx="13"/>
          </p:nvPr>
        </p:nvSpPr>
        <p:spPr/>
        <p:txBody>
          <a:bodyPr/>
          <a:lstStyle/>
          <a:p>
            <a:r>
              <a:rPr lang="en-US" dirty="0"/>
              <a:t>[present environmental data – secondary data analysis such as demographic income, education, population (aging) ] </a:t>
            </a:r>
          </a:p>
        </p:txBody>
      </p:sp>
      <p:sp>
        <p:nvSpPr>
          <p:cNvPr id="4" name="Slide Number Placeholder 3">
            <a:extLst>
              <a:ext uri="{FF2B5EF4-FFF2-40B4-BE49-F238E27FC236}">
                <a16:creationId xmlns:a16="http://schemas.microsoft.com/office/drawing/2014/main" id="{AA88142C-05A4-487A-90D7-A75D594CD047}"/>
              </a:ext>
            </a:extLst>
          </p:cNvPr>
          <p:cNvSpPr>
            <a:spLocks noGrp="1"/>
          </p:cNvSpPr>
          <p:nvPr>
            <p:ph type="sldNum" sz="quarter" idx="12"/>
          </p:nvPr>
        </p:nvSpPr>
        <p:spPr/>
        <p:txBody>
          <a:bodyPr/>
          <a:lstStyle/>
          <a:p>
            <a:fld id="{F537A975-91C0-4859-B923-C2532CBFCE1A}" type="slidenum">
              <a:rPr lang="en-US" smtClean="0"/>
              <a:pPr/>
              <a:t>23</a:t>
            </a:fld>
            <a:endParaRPr lang="en-US" dirty="0"/>
          </a:p>
        </p:txBody>
      </p:sp>
    </p:spTree>
    <p:extLst>
      <p:ext uri="{BB962C8B-B14F-4D97-AF65-F5344CB8AC3E}">
        <p14:creationId xmlns:p14="http://schemas.microsoft.com/office/powerpoint/2010/main" val="4232446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8E67-9072-49B9-8086-735C007CF951}"/>
              </a:ext>
            </a:extLst>
          </p:cNvPr>
          <p:cNvSpPr>
            <a:spLocks noGrp="1"/>
          </p:cNvSpPr>
          <p:nvPr>
            <p:ph type="title"/>
          </p:nvPr>
        </p:nvSpPr>
        <p:spPr/>
        <p:txBody>
          <a:bodyPr/>
          <a:lstStyle/>
          <a:p>
            <a:r>
              <a:rPr lang="en-US" dirty="0"/>
              <a:t>Network Environmental Data: Health Factors</a:t>
            </a:r>
          </a:p>
        </p:txBody>
      </p:sp>
      <p:sp>
        <p:nvSpPr>
          <p:cNvPr id="3" name="Text Placeholder 2">
            <a:extLst>
              <a:ext uri="{FF2B5EF4-FFF2-40B4-BE49-F238E27FC236}">
                <a16:creationId xmlns:a16="http://schemas.microsoft.com/office/drawing/2014/main" id="{F0B95539-472A-485A-9C7E-D0B51724EAF6}"/>
              </a:ext>
            </a:extLst>
          </p:cNvPr>
          <p:cNvSpPr>
            <a:spLocks noGrp="1"/>
          </p:cNvSpPr>
          <p:nvPr>
            <p:ph type="body" sz="quarter" idx="13"/>
          </p:nvPr>
        </p:nvSpPr>
        <p:spPr/>
        <p:txBody>
          <a:bodyPr/>
          <a:lstStyle/>
          <a:p>
            <a:r>
              <a:rPr lang="en-US" dirty="0"/>
              <a:t>[insert and present environmental data – secondary data analysis such as behavioral health factors, public health issues, and community health profile by county ] </a:t>
            </a:r>
          </a:p>
        </p:txBody>
      </p:sp>
      <p:sp>
        <p:nvSpPr>
          <p:cNvPr id="4" name="Slide Number Placeholder 3">
            <a:extLst>
              <a:ext uri="{FF2B5EF4-FFF2-40B4-BE49-F238E27FC236}">
                <a16:creationId xmlns:a16="http://schemas.microsoft.com/office/drawing/2014/main" id="{40FF905F-17C4-4A5D-87DC-094B5E944BED}"/>
              </a:ext>
            </a:extLst>
          </p:cNvPr>
          <p:cNvSpPr>
            <a:spLocks noGrp="1"/>
          </p:cNvSpPr>
          <p:nvPr>
            <p:ph type="sldNum" sz="quarter" idx="12"/>
          </p:nvPr>
        </p:nvSpPr>
        <p:spPr/>
        <p:txBody>
          <a:bodyPr/>
          <a:lstStyle/>
          <a:p>
            <a:fld id="{F537A975-91C0-4859-B923-C2532CBFCE1A}" type="slidenum">
              <a:rPr lang="en-US" smtClean="0"/>
              <a:pPr/>
              <a:t>24</a:t>
            </a:fld>
            <a:endParaRPr lang="en-US" dirty="0"/>
          </a:p>
        </p:txBody>
      </p:sp>
    </p:spTree>
    <p:extLst>
      <p:ext uri="{BB962C8B-B14F-4D97-AF65-F5344CB8AC3E}">
        <p14:creationId xmlns:p14="http://schemas.microsoft.com/office/powerpoint/2010/main" val="4044199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6B5D-90A5-4324-B356-B045183B9298}"/>
              </a:ext>
            </a:extLst>
          </p:cNvPr>
          <p:cNvSpPr>
            <a:spLocks noGrp="1"/>
          </p:cNvSpPr>
          <p:nvPr>
            <p:ph type="title"/>
          </p:nvPr>
        </p:nvSpPr>
        <p:spPr/>
        <p:txBody>
          <a:bodyPr/>
          <a:lstStyle/>
          <a:p>
            <a:r>
              <a:rPr lang="en-US" dirty="0"/>
              <a:t>Network Member Input: Network Strength/Gap</a:t>
            </a:r>
          </a:p>
        </p:txBody>
      </p:sp>
      <p:sp>
        <p:nvSpPr>
          <p:cNvPr id="3" name="Text Placeholder 2">
            <a:extLst>
              <a:ext uri="{FF2B5EF4-FFF2-40B4-BE49-F238E27FC236}">
                <a16:creationId xmlns:a16="http://schemas.microsoft.com/office/drawing/2014/main" id="{218C945F-231F-4C15-AF4F-491EE3DDE608}"/>
              </a:ext>
            </a:extLst>
          </p:cNvPr>
          <p:cNvSpPr>
            <a:spLocks noGrp="1"/>
          </p:cNvSpPr>
          <p:nvPr>
            <p:ph type="body" sz="quarter" idx="13"/>
          </p:nvPr>
        </p:nvSpPr>
        <p:spPr/>
        <p:txBody>
          <a:bodyPr/>
          <a:lstStyle/>
          <a:p>
            <a:r>
              <a:rPr lang="en-US" altLang="en-US" dirty="0"/>
              <a:t>[key informant or interview data of members and partners and community members can be very helpful for gathering insights on the networks’ strengths and gaps as an organization; insert key informant interview summaries and focus groups by describing methodology and providing summary results ] </a:t>
            </a:r>
            <a:endParaRPr lang="en-US" dirty="0"/>
          </a:p>
          <a:p>
            <a:endParaRPr lang="en-US" dirty="0"/>
          </a:p>
        </p:txBody>
      </p:sp>
      <p:sp>
        <p:nvSpPr>
          <p:cNvPr id="4" name="Slide Number Placeholder 3">
            <a:extLst>
              <a:ext uri="{FF2B5EF4-FFF2-40B4-BE49-F238E27FC236}">
                <a16:creationId xmlns:a16="http://schemas.microsoft.com/office/drawing/2014/main" id="{80E21A62-EFDB-4D26-BFBF-85DD3F2DAA19}"/>
              </a:ext>
            </a:extLst>
          </p:cNvPr>
          <p:cNvSpPr>
            <a:spLocks noGrp="1"/>
          </p:cNvSpPr>
          <p:nvPr>
            <p:ph type="sldNum" sz="quarter" idx="12"/>
          </p:nvPr>
        </p:nvSpPr>
        <p:spPr/>
        <p:txBody>
          <a:bodyPr/>
          <a:lstStyle/>
          <a:p>
            <a:fld id="{F537A975-91C0-4859-B923-C2532CBFCE1A}" type="slidenum">
              <a:rPr lang="en-US" smtClean="0"/>
              <a:pPr/>
              <a:t>25</a:t>
            </a:fld>
            <a:endParaRPr lang="en-US" dirty="0"/>
          </a:p>
        </p:txBody>
      </p:sp>
    </p:spTree>
    <p:extLst>
      <p:ext uri="{BB962C8B-B14F-4D97-AF65-F5344CB8AC3E}">
        <p14:creationId xmlns:p14="http://schemas.microsoft.com/office/powerpoint/2010/main" val="2293247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C296-3FDB-4A00-8770-3D196680F152}"/>
              </a:ext>
            </a:extLst>
          </p:cNvPr>
          <p:cNvSpPr>
            <a:spLocks noGrp="1"/>
          </p:cNvSpPr>
          <p:nvPr>
            <p:ph type="title"/>
          </p:nvPr>
        </p:nvSpPr>
        <p:spPr/>
        <p:txBody>
          <a:bodyPr/>
          <a:lstStyle/>
          <a:p>
            <a:r>
              <a:rPr lang="en-US" dirty="0"/>
              <a:t>Network Member Input: Member Needs and Network Opportunity</a:t>
            </a:r>
          </a:p>
        </p:txBody>
      </p:sp>
      <p:sp>
        <p:nvSpPr>
          <p:cNvPr id="3" name="Text Placeholder 2">
            <a:extLst>
              <a:ext uri="{FF2B5EF4-FFF2-40B4-BE49-F238E27FC236}">
                <a16:creationId xmlns:a16="http://schemas.microsoft.com/office/drawing/2014/main" id="{DFA9655F-5B93-43A4-9ADC-F96A8F346A65}"/>
              </a:ext>
            </a:extLst>
          </p:cNvPr>
          <p:cNvSpPr>
            <a:spLocks noGrp="1"/>
          </p:cNvSpPr>
          <p:nvPr>
            <p:ph type="body" sz="quarter" idx="13"/>
          </p:nvPr>
        </p:nvSpPr>
        <p:spPr/>
        <p:txBody>
          <a:bodyPr/>
          <a:lstStyle/>
          <a:p>
            <a:r>
              <a:rPr lang="en-US" dirty="0"/>
              <a:t>[</a:t>
            </a:r>
            <a:r>
              <a:rPr lang="en-US" altLang="en-US" dirty="0"/>
              <a:t>key informant or interview data of members and partners and community members can be very helpful for gathering insights on the networks’ strengths and gaps as an organization; insert key informant interview summaries and focus groups by describing methodology and providing summary results]</a:t>
            </a:r>
            <a:endParaRPr lang="en-US" dirty="0"/>
          </a:p>
          <a:p>
            <a:endParaRPr lang="en-US" dirty="0"/>
          </a:p>
        </p:txBody>
      </p:sp>
      <p:sp>
        <p:nvSpPr>
          <p:cNvPr id="4" name="Slide Number Placeholder 3">
            <a:extLst>
              <a:ext uri="{FF2B5EF4-FFF2-40B4-BE49-F238E27FC236}">
                <a16:creationId xmlns:a16="http://schemas.microsoft.com/office/drawing/2014/main" id="{557C6A20-AD36-4639-89C5-887B9DC31F8A}"/>
              </a:ext>
            </a:extLst>
          </p:cNvPr>
          <p:cNvSpPr>
            <a:spLocks noGrp="1"/>
          </p:cNvSpPr>
          <p:nvPr>
            <p:ph type="sldNum" sz="quarter" idx="12"/>
          </p:nvPr>
        </p:nvSpPr>
        <p:spPr/>
        <p:txBody>
          <a:bodyPr/>
          <a:lstStyle/>
          <a:p>
            <a:fld id="{F537A975-91C0-4859-B923-C2532CBFCE1A}" type="slidenum">
              <a:rPr lang="en-US" smtClean="0"/>
              <a:pPr/>
              <a:t>26</a:t>
            </a:fld>
            <a:endParaRPr lang="en-US" dirty="0"/>
          </a:p>
        </p:txBody>
      </p:sp>
    </p:spTree>
    <p:extLst>
      <p:ext uri="{BB962C8B-B14F-4D97-AF65-F5344CB8AC3E}">
        <p14:creationId xmlns:p14="http://schemas.microsoft.com/office/powerpoint/2010/main" val="2159311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918F7-C45E-4945-8A4D-F55FD78151B8}"/>
              </a:ext>
            </a:extLst>
          </p:cNvPr>
          <p:cNvSpPr>
            <a:spLocks noGrp="1"/>
          </p:cNvSpPr>
          <p:nvPr>
            <p:ph type="title"/>
          </p:nvPr>
        </p:nvSpPr>
        <p:spPr/>
        <p:txBody>
          <a:bodyPr/>
          <a:lstStyle/>
          <a:p>
            <a:r>
              <a:rPr lang="en-US" dirty="0"/>
              <a:t>What to work on?</a:t>
            </a:r>
          </a:p>
        </p:txBody>
      </p:sp>
      <p:sp>
        <p:nvSpPr>
          <p:cNvPr id="3" name="Text Placeholder 2">
            <a:extLst>
              <a:ext uri="{FF2B5EF4-FFF2-40B4-BE49-F238E27FC236}">
                <a16:creationId xmlns:a16="http://schemas.microsoft.com/office/drawing/2014/main" id="{E10552EA-020D-451D-8100-CC02249EA02D}"/>
              </a:ext>
            </a:extLst>
          </p:cNvPr>
          <p:cNvSpPr>
            <a:spLocks noGrp="1"/>
          </p:cNvSpPr>
          <p:nvPr>
            <p:ph type="body" sz="quarter" idx="13"/>
          </p:nvPr>
        </p:nvSpPr>
        <p:spPr>
          <a:xfrm>
            <a:off x="1178169" y="1208763"/>
            <a:ext cx="6787662" cy="1614374"/>
          </a:xfrm>
        </p:spPr>
        <p:txBody>
          <a:bodyPr>
            <a:normAutofit fontScale="92500" lnSpcReduction="20000"/>
          </a:bodyPr>
          <a:lstStyle/>
          <a:p>
            <a:pPr algn="ctr"/>
            <a:r>
              <a:rPr lang="en-US" dirty="0"/>
              <a:t>“It is not enough to just do your best or work hard. You must know what to work on.” </a:t>
            </a:r>
          </a:p>
          <a:p>
            <a:endParaRPr lang="en-US" dirty="0"/>
          </a:p>
          <a:p>
            <a:pPr algn="r"/>
            <a:r>
              <a:rPr lang="en-US" dirty="0"/>
              <a:t>-Edward Deming</a:t>
            </a:r>
          </a:p>
        </p:txBody>
      </p:sp>
      <p:pic>
        <p:nvPicPr>
          <p:cNvPr id="5" name="Picture 2" descr="Tree Surgeon, Tree Logger, Lumberjack">
            <a:extLst>
              <a:ext uri="{FF2B5EF4-FFF2-40B4-BE49-F238E27FC236}">
                <a16:creationId xmlns:a16="http://schemas.microsoft.com/office/drawing/2014/main" id="{FD94790F-DFE1-4713-877A-784B45D6F0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1565" y="2954188"/>
            <a:ext cx="2730032" cy="364004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E982F1F-63BC-49D2-8834-DD0A0F2E2D8C}"/>
              </a:ext>
            </a:extLst>
          </p:cNvPr>
          <p:cNvSpPr>
            <a:spLocks noGrp="1"/>
          </p:cNvSpPr>
          <p:nvPr>
            <p:ph type="sldNum" sz="quarter" idx="12"/>
          </p:nvPr>
        </p:nvSpPr>
        <p:spPr/>
        <p:txBody>
          <a:bodyPr/>
          <a:lstStyle/>
          <a:p>
            <a:fld id="{F537A975-91C0-4859-B923-C2532CBFCE1A}" type="slidenum">
              <a:rPr lang="en-US" smtClean="0"/>
              <a:pPr/>
              <a:t>27</a:t>
            </a:fld>
            <a:endParaRPr lang="en-US" dirty="0"/>
          </a:p>
        </p:txBody>
      </p:sp>
    </p:spTree>
    <p:extLst>
      <p:ext uri="{BB962C8B-B14F-4D97-AF65-F5344CB8AC3E}">
        <p14:creationId xmlns:p14="http://schemas.microsoft.com/office/powerpoint/2010/main" val="3825536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ABFE-7578-43FF-B302-38899F48C099}"/>
              </a:ext>
            </a:extLst>
          </p:cNvPr>
          <p:cNvSpPr>
            <a:spLocks noGrp="1"/>
          </p:cNvSpPr>
          <p:nvPr>
            <p:ph type="title"/>
          </p:nvPr>
        </p:nvSpPr>
        <p:spPr/>
        <p:txBody>
          <a:bodyPr/>
          <a:lstStyle/>
          <a:p>
            <a:r>
              <a:rPr lang="en-US" dirty="0"/>
              <a:t>What’s Next for Planning?</a:t>
            </a:r>
          </a:p>
        </p:txBody>
      </p:sp>
      <p:sp>
        <p:nvSpPr>
          <p:cNvPr id="3" name="Text Placeholder 2">
            <a:extLst>
              <a:ext uri="{FF2B5EF4-FFF2-40B4-BE49-F238E27FC236}">
                <a16:creationId xmlns:a16="http://schemas.microsoft.com/office/drawing/2014/main" id="{8F84D498-D3F4-4F2A-A11D-91D70892CF4E}"/>
              </a:ext>
            </a:extLst>
          </p:cNvPr>
          <p:cNvSpPr>
            <a:spLocks noGrp="1"/>
          </p:cNvSpPr>
          <p:nvPr>
            <p:ph type="body" sz="quarter" idx="13"/>
          </p:nvPr>
        </p:nvSpPr>
        <p:spPr/>
        <p:txBody>
          <a:bodyPr/>
          <a:lstStyle/>
          <a:p>
            <a:r>
              <a:rPr lang="en-US" dirty="0"/>
              <a:t>Levers and Blocks Workshop: looking at the log jam from the top of the tree</a:t>
            </a:r>
          </a:p>
          <a:p>
            <a:r>
              <a:rPr lang="en-US" dirty="0"/>
              <a:t>Strategic Objectives Workshop: together finding the paths that will move us toward our vision</a:t>
            </a:r>
          </a:p>
        </p:txBody>
      </p:sp>
      <p:sp>
        <p:nvSpPr>
          <p:cNvPr id="4" name="Slide Number Placeholder 3">
            <a:extLst>
              <a:ext uri="{FF2B5EF4-FFF2-40B4-BE49-F238E27FC236}">
                <a16:creationId xmlns:a16="http://schemas.microsoft.com/office/drawing/2014/main" id="{102FA413-C6FC-4DB2-9E8A-5D0C1B46B547}"/>
              </a:ext>
            </a:extLst>
          </p:cNvPr>
          <p:cNvSpPr>
            <a:spLocks noGrp="1"/>
          </p:cNvSpPr>
          <p:nvPr>
            <p:ph type="sldNum" sz="quarter" idx="12"/>
          </p:nvPr>
        </p:nvSpPr>
        <p:spPr/>
        <p:txBody>
          <a:bodyPr/>
          <a:lstStyle/>
          <a:p>
            <a:fld id="{F537A975-91C0-4859-B923-C2532CBFCE1A}" type="slidenum">
              <a:rPr lang="en-US" smtClean="0"/>
              <a:pPr/>
              <a:t>28</a:t>
            </a:fld>
            <a:endParaRPr lang="en-US" dirty="0"/>
          </a:p>
        </p:txBody>
      </p:sp>
    </p:spTree>
    <p:extLst>
      <p:ext uri="{BB962C8B-B14F-4D97-AF65-F5344CB8AC3E}">
        <p14:creationId xmlns:p14="http://schemas.microsoft.com/office/powerpoint/2010/main" val="434404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D0DF-B38D-4E72-8DD4-80ABA05AA96B}"/>
              </a:ext>
            </a:extLst>
          </p:cNvPr>
          <p:cNvSpPr>
            <a:spLocks noGrp="1"/>
          </p:cNvSpPr>
          <p:nvPr>
            <p:ph type="title"/>
          </p:nvPr>
        </p:nvSpPr>
        <p:spPr/>
        <p:txBody>
          <a:bodyPr/>
          <a:lstStyle/>
          <a:p>
            <a:r>
              <a:rPr lang="en-US" dirty="0"/>
              <a:t>BREAK</a:t>
            </a:r>
          </a:p>
        </p:txBody>
      </p:sp>
      <p:pic>
        <p:nvPicPr>
          <p:cNvPr id="4" name="Picture 4" descr="Coffee, Cup, Coffee Time, Cup Of Coffee">
            <a:extLst>
              <a:ext uri="{FF2B5EF4-FFF2-40B4-BE49-F238E27FC236}">
                <a16:creationId xmlns:a16="http://schemas.microsoft.com/office/drawing/2014/main" id="{0FA73723-DFF4-47E2-8BAF-70417281E0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375" y="1320491"/>
            <a:ext cx="4667250" cy="466725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6A916A60-5CB0-41A6-AF4A-270B4BC7A17B}"/>
              </a:ext>
            </a:extLst>
          </p:cNvPr>
          <p:cNvSpPr>
            <a:spLocks noGrp="1"/>
          </p:cNvSpPr>
          <p:nvPr>
            <p:ph type="sldNum" sz="quarter" idx="11"/>
          </p:nvPr>
        </p:nvSpPr>
        <p:spPr/>
        <p:txBody>
          <a:bodyPr/>
          <a:lstStyle/>
          <a:p>
            <a:fld id="{F537A975-91C0-4859-B923-C2532CBFCE1A}" type="slidenum">
              <a:rPr lang="en-US" smtClean="0"/>
              <a:pPr/>
              <a:t>29</a:t>
            </a:fld>
            <a:endParaRPr lang="en-US" dirty="0"/>
          </a:p>
        </p:txBody>
      </p:sp>
    </p:spTree>
    <p:extLst>
      <p:ext uri="{BB962C8B-B14F-4D97-AF65-F5344CB8AC3E}">
        <p14:creationId xmlns:p14="http://schemas.microsoft.com/office/powerpoint/2010/main" val="109533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5A64-DEB7-4880-918D-C64CE53FA781}"/>
              </a:ext>
            </a:extLst>
          </p:cNvPr>
          <p:cNvSpPr>
            <a:spLocks noGrp="1"/>
          </p:cNvSpPr>
          <p:nvPr>
            <p:ph type="title"/>
          </p:nvPr>
        </p:nvSpPr>
        <p:spPr/>
        <p:txBody>
          <a:bodyPr/>
          <a:lstStyle/>
          <a:p>
            <a:r>
              <a:rPr lang="en-US" dirty="0"/>
              <a:t>A Collaborative Effort</a:t>
            </a:r>
          </a:p>
        </p:txBody>
      </p:sp>
      <p:pic>
        <p:nvPicPr>
          <p:cNvPr id="9" name="Picture 4" descr="three mice collaborating in a maze">
            <a:extLst>
              <a:ext uri="{FF2B5EF4-FFF2-40B4-BE49-F238E27FC236}">
                <a16:creationId xmlns:a16="http://schemas.microsoft.com/office/drawing/2014/main" id="{79C47344-B972-4C27-A70A-7468D09228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39900" y="1438267"/>
            <a:ext cx="5664199" cy="39880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Slide Number Placeholder 4">
            <a:extLst>
              <a:ext uri="{FF2B5EF4-FFF2-40B4-BE49-F238E27FC236}">
                <a16:creationId xmlns:a16="http://schemas.microsoft.com/office/drawing/2014/main" id="{55EA10D4-1C64-4A39-81B7-C89C31146BAB}"/>
              </a:ext>
            </a:extLst>
          </p:cNvPr>
          <p:cNvSpPr>
            <a:spLocks noGrp="1"/>
          </p:cNvSpPr>
          <p:nvPr>
            <p:ph type="sldNum" sz="quarter" idx="13"/>
          </p:nvPr>
        </p:nvSpPr>
        <p:spPr/>
        <p:txBody>
          <a:bodyPr/>
          <a:lstStyle/>
          <a:p>
            <a:fld id="{F537A975-91C0-4859-B923-C2532CBFCE1A}" type="slidenum">
              <a:rPr lang="en-US" smtClean="0"/>
              <a:pPr/>
              <a:t>3</a:t>
            </a:fld>
            <a:endParaRPr lang="en-US" dirty="0"/>
          </a:p>
        </p:txBody>
      </p:sp>
    </p:spTree>
    <p:extLst>
      <p:ext uri="{BB962C8B-B14F-4D97-AF65-F5344CB8AC3E}">
        <p14:creationId xmlns:p14="http://schemas.microsoft.com/office/powerpoint/2010/main" val="2711075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A341-A8E1-46DB-9EAF-4ABA82FE786C}"/>
              </a:ext>
            </a:extLst>
          </p:cNvPr>
          <p:cNvSpPr>
            <a:spLocks noGrp="1"/>
          </p:cNvSpPr>
          <p:nvPr>
            <p:ph type="title"/>
          </p:nvPr>
        </p:nvSpPr>
        <p:spPr>
          <a:xfrm>
            <a:off x="3622431" y="829022"/>
            <a:ext cx="5345724" cy="594360"/>
          </a:xfrm>
        </p:spPr>
        <p:txBody>
          <a:bodyPr/>
          <a:lstStyle/>
          <a:p>
            <a:r>
              <a:rPr lang="en-US" dirty="0"/>
              <a:t>Contact Information</a:t>
            </a:r>
          </a:p>
        </p:txBody>
      </p:sp>
      <p:sp>
        <p:nvSpPr>
          <p:cNvPr id="3" name="Text Placeholder 2">
            <a:extLst>
              <a:ext uri="{FF2B5EF4-FFF2-40B4-BE49-F238E27FC236}">
                <a16:creationId xmlns:a16="http://schemas.microsoft.com/office/drawing/2014/main" id="{3A14E5BE-958B-4EC8-AD80-5ED13F48E461}"/>
              </a:ext>
            </a:extLst>
          </p:cNvPr>
          <p:cNvSpPr>
            <a:spLocks noGrp="1"/>
          </p:cNvSpPr>
          <p:nvPr>
            <p:ph type="body" sz="quarter" idx="10"/>
          </p:nvPr>
        </p:nvSpPr>
        <p:spPr/>
        <p:txBody>
          <a:bodyPr/>
          <a:lstStyle/>
          <a:p>
            <a:r>
              <a:rPr lang="en-US" dirty="0"/>
              <a:t>Facilitator's Full Name</a:t>
            </a:r>
          </a:p>
        </p:txBody>
      </p:sp>
      <p:sp>
        <p:nvSpPr>
          <p:cNvPr id="4" name="Text Placeholder 3">
            <a:extLst>
              <a:ext uri="{FF2B5EF4-FFF2-40B4-BE49-F238E27FC236}">
                <a16:creationId xmlns:a16="http://schemas.microsoft.com/office/drawing/2014/main" id="{9D42FA54-9C1F-435A-B8C4-709B9D1B8341}"/>
              </a:ext>
            </a:extLst>
          </p:cNvPr>
          <p:cNvSpPr>
            <a:spLocks noGrp="1"/>
          </p:cNvSpPr>
          <p:nvPr>
            <p:ph type="body" sz="quarter" idx="11"/>
          </p:nvPr>
        </p:nvSpPr>
        <p:spPr/>
        <p:txBody>
          <a:bodyPr/>
          <a:lstStyle/>
          <a:p>
            <a:r>
              <a:rPr lang="en-US" dirty="0"/>
              <a:t>Title</a:t>
            </a:r>
          </a:p>
        </p:txBody>
      </p:sp>
      <p:sp>
        <p:nvSpPr>
          <p:cNvPr id="5" name="Text Placeholder 4">
            <a:extLst>
              <a:ext uri="{FF2B5EF4-FFF2-40B4-BE49-F238E27FC236}">
                <a16:creationId xmlns:a16="http://schemas.microsoft.com/office/drawing/2014/main" id="{7853366A-7FF6-4381-BC54-588F68A8DA4D}"/>
              </a:ext>
            </a:extLst>
          </p:cNvPr>
          <p:cNvSpPr>
            <a:spLocks noGrp="1"/>
          </p:cNvSpPr>
          <p:nvPr>
            <p:ph type="body" sz="quarter" idx="12"/>
          </p:nvPr>
        </p:nvSpPr>
        <p:spPr/>
        <p:txBody>
          <a:bodyPr/>
          <a:lstStyle/>
          <a:p>
            <a:r>
              <a:rPr lang="en-US" dirty="0"/>
              <a:t>Phone Number</a:t>
            </a:r>
          </a:p>
        </p:txBody>
      </p:sp>
      <p:sp>
        <p:nvSpPr>
          <p:cNvPr id="6" name="Text Placeholder 5">
            <a:extLst>
              <a:ext uri="{FF2B5EF4-FFF2-40B4-BE49-F238E27FC236}">
                <a16:creationId xmlns:a16="http://schemas.microsoft.com/office/drawing/2014/main" id="{1669E33F-78F9-4DDB-9D72-4DB28E264965}"/>
              </a:ext>
            </a:extLst>
          </p:cNvPr>
          <p:cNvSpPr>
            <a:spLocks noGrp="1"/>
          </p:cNvSpPr>
          <p:nvPr>
            <p:ph type="body" sz="quarter" idx="13"/>
          </p:nvPr>
        </p:nvSpPr>
        <p:spPr/>
        <p:txBody>
          <a:bodyPr>
            <a:normAutofit lnSpcReduction="10000"/>
          </a:bodyPr>
          <a:lstStyle/>
          <a:p>
            <a:r>
              <a:rPr lang="en-US" dirty="0"/>
              <a:t>Email </a:t>
            </a:r>
          </a:p>
        </p:txBody>
      </p:sp>
      <p:sp>
        <p:nvSpPr>
          <p:cNvPr id="7" name="Slide Number Placeholder 6">
            <a:extLst>
              <a:ext uri="{FF2B5EF4-FFF2-40B4-BE49-F238E27FC236}">
                <a16:creationId xmlns:a16="http://schemas.microsoft.com/office/drawing/2014/main" id="{47DF8EE5-1758-4CDF-B9DA-280AE9C3AB08}"/>
              </a:ext>
            </a:extLst>
          </p:cNvPr>
          <p:cNvSpPr>
            <a:spLocks noGrp="1"/>
          </p:cNvSpPr>
          <p:nvPr>
            <p:ph type="sldNum" sz="quarter" idx="14"/>
          </p:nvPr>
        </p:nvSpPr>
        <p:spPr/>
        <p:txBody>
          <a:bodyPr/>
          <a:lstStyle/>
          <a:p>
            <a:fld id="{F537A975-91C0-4859-B923-C2532CBFCE1A}" type="slidenum">
              <a:rPr lang="en-US" smtClean="0"/>
              <a:pPr/>
              <a:t>30</a:t>
            </a:fld>
            <a:endParaRPr lang="en-US" dirty="0"/>
          </a:p>
        </p:txBody>
      </p:sp>
    </p:spTree>
    <p:extLst>
      <p:ext uri="{BB962C8B-B14F-4D97-AF65-F5344CB8AC3E}">
        <p14:creationId xmlns:p14="http://schemas.microsoft.com/office/powerpoint/2010/main" val="225738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6292-2469-4C1F-B7E4-C4DED2E5A837}"/>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B01A5AD6-40D9-48B5-9EE2-F6A6E7F2082D}"/>
              </a:ext>
            </a:extLst>
          </p:cNvPr>
          <p:cNvSpPr>
            <a:spLocks noGrp="1"/>
          </p:cNvSpPr>
          <p:nvPr>
            <p:ph type="body" sz="quarter" idx="13"/>
          </p:nvPr>
        </p:nvSpPr>
        <p:spPr/>
        <p:txBody>
          <a:bodyPr/>
          <a:lstStyle/>
          <a:p>
            <a:r>
              <a:rPr lang="en-US" sz="2400" b="1" dirty="0"/>
              <a:t>Morning: 8:30 a.m. – 12:30 p.m.</a:t>
            </a:r>
          </a:p>
          <a:p>
            <a:r>
              <a:rPr lang="en-US" sz="2400" i="1" dirty="0"/>
              <a:t>Strategic Planning – Part I</a:t>
            </a:r>
          </a:p>
          <a:p>
            <a:pPr marL="457200" indent="-457200">
              <a:buFont typeface="Arial" panose="020B0604020202020204" pitchFamily="34" charset="0"/>
              <a:buChar char="•"/>
            </a:pPr>
            <a:r>
              <a:rPr lang="en-US" sz="2400" dirty="0"/>
              <a:t>Environmental Data</a:t>
            </a:r>
          </a:p>
          <a:p>
            <a:pPr marL="457200" indent="-457200">
              <a:buFont typeface="Arial" panose="020B0604020202020204" pitchFamily="34" charset="0"/>
              <a:buChar char="•"/>
            </a:pPr>
            <a:r>
              <a:rPr lang="en-US" sz="2400" dirty="0"/>
              <a:t>Levers and Blocks Analysis</a:t>
            </a:r>
          </a:p>
          <a:p>
            <a:pPr marL="457200" indent="-457200">
              <a:buFont typeface="Arial" panose="020B0604020202020204" pitchFamily="34" charset="0"/>
              <a:buChar char="•"/>
            </a:pPr>
            <a:r>
              <a:rPr lang="en-US" sz="2400" dirty="0"/>
              <a:t>Vision Discussion</a:t>
            </a:r>
          </a:p>
          <a:p>
            <a:endParaRPr lang="en-US" sz="2400" dirty="0"/>
          </a:p>
          <a:p>
            <a:r>
              <a:rPr lang="en-US" sz="2400" b="1" dirty="0"/>
              <a:t>Afternoon 1:00 – 4:00 p.m.</a:t>
            </a:r>
          </a:p>
          <a:p>
            <a:r>
              <a:rPr lang="en-US" sz="2400" i="1" dirty="0"/>
              <a:t>Strategic Planning – Part II</a:t>
            </a:r>
          </a:p>
          <a:p>
            <a:pPr marL="457200" indent="-457200">
              <a:buFont typeface="Arial" panose="020B0604020202020204" pitchFamily="34" charset="0"/>
              <a:buChar char="•"/>
            </a:pPr>
            <a:r>
              <a:rPr lang="en-US" sz="2400" dirty="0"/>
              <a:t>Strategic Objectives Workshop</a:t>
            </a:r>
          </a:p>
          <a:p>
            <a:pPr marL="457200" indent="-457200">
              <a:buFont typeface="Arial" panose="020B0604020202020204" pitchFamily="34" charset="0"/>
              <a:buChar char="•"/>
            </a:pPr>
            <a:r>
              <a:rPr lang="en-US" sz="2400" dirty="0"/>
              <a:t>Alignment with Mission, Vision and Studer</a:t>
            </a:r>
          </a:p>
          <a:p>
            <a:endParaRPr lang="en-US" dirty="0"/>
          </a:p>
        </p:txBody>
      </p:sp>
      <p:sp>
        <p:nvSpPr>
          <p:cNvPr id="4" name="Slide Number Placeholder 3">
            <a:extLst>
              <a:ext uri="{FF2B5EF4-FFF2-40B4-BE49-F238E27FC236}">
                <a16:creationId xmlns:a16="http://schemas.microsoft.com/office/drawing/2014/main" id="{0875936A-E43C-466D-894B-6F0D06BF8472}"/>
              </a:ext>
            </a:extLst>
          </p:cNvPr>
          <p:cNvSpPr>
            <a:spLocks noGrp="1"/>
          </p:cNvSpPr>
          <p:nvPr>
            <p:ph type="sldNum" sz="quarter" idx="12"/>
          </p:nvPr>
        </p:nvSpPr>
        <p:spPr/>
        <p:txBody>
          <a:bodyPr/>
          <a:lstStyle/>
          <a:p>
            <a:fld id="{F537A975-91C0-4859-B923-C2532CBFCE1A}" type="slidenum">
              <a:rPr lang="en-US" smtClean="0"/>
              <a:pPr/>
              <a:t>4</a:t>
            </a:fld>
            <a:endParaRPr lang="en-US" dirty="0"/>
          </a:p>
        </p:txBody>
      </p:sp>
    </p:spTree>
    <p:extLst>
      <p:ext uri="{BB962C8B-B14F-4D97-AF65-F5344CB8AC3E}">
        <p14:creationId xmlns:p14="http://schemas.microsoft.com/office/powerpoint/2010/main" val="29120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4E7F-FB2A-493A-AF47-CA9FF954FA45}"/>
              </a:ext>
            </a:extLst>
          </p:cNvPr>
          <p:cNvSpPr>
            <a:spLocks noGrp="1"/>
          </p:cNvSpPr>
          <p:nvPr>
            <p:ph type="title"/>
          </p:nvPr>
        </p:nvSpPr>
        <p:spPr/>
        <p:txBody>
          <a:bodyPr/>
          <a:lstStyle/>
          <a:p>
            <a:r>
              <a:rPr lang="en-US" dirty="0"/>
              <a:t>Working Together</a:t>
            </a:r>
          </a:p>
        </p:txBody>
      </p:sp>
      <p:sp>
        <p:nvSpPr>
          <p:cNvPr id="3" name="Text Placeholder 2">
            <a:extLst>
              <a:ext uri="{FF2B5EF4-FFF2-40B4-BE49-F238E27FC236}">
                <a16:creationId xmlns:a16="http://schemas.microsoft.com/office/drawing/2014/main" id="{02AF1CA7-997B-4F73-8E24-E2E44D75BCE8}"/>
              </a:ext>
            </a:extLst>
          </p:cNvPr>
          <p:cNvSpPr>
            <a:spLocks noGrp="1"/>
          </p:cNvSpPr>
          <p:nvPr>
            <p:ph type="body" sz="quarter" idx="13"/>
          </p:nvPr>
        </p:nvSpPr>
        <p:spPr>
          <a:xfrm>
            <a:off x="3006969" y="2936558"/>
            <a:ext cx="3130062" cy="717558"/>
          </a:xfrm>
        </p:spPr>
        <p:txBody>
          <a:bodyPr>
            <a:normAutofit/>
          </a:bodyPr>
          <a:lstStyle/>
          <a:p>
            <a:r>
              <a:rPr lang="en-US" sz="3200" dirty="0"/>
              <a:t>Ground Rules</a:t>
            </a:r>
          </a:p>
        </p:txBody>
      </p:sp>
      <p:sp>
        <p:nvSpPr>
          <p:cNvPr id="4" name="Slide Number Placeholder 3">
            <a:extLst>
              <a:ext uri="{FF2B5EF4-FFF2-40B4-BE49-F238E27FC236}">
                <a16:creationId xmlns:a16="http://schemas.microsoft.com/office/drawing/2014/main" id="{D7CFB95E-8C64-4412-AFC2-B963BDA1AA60}"/>
              </a:ext>
            </a:extLst>
          </p:cNvPr>
          <p:cNvSpPr>
            <a:spLocks noGrp="1"/>
          </p:cNvSpPr>
          <p:nvPr>
            <p:ph type="sldNum" sz="quarter" idx="12"/>
          </p:nvPr>
        </p:nvSpPr>
        <p:spPr/>
        <p:txBody>
          <a:bodyPr/>
          <a:lstStyle/>
          <a:p>
            <a:fld id="{F537A975-91C0-4859-B923-C2532CBFCE1A}" type="slidenum">
              <a:rPr lang="en-US" smtClean="0"/>
              <a:pPr/>
              <a:t>5</a:t>
            </a:fld>
            <a:endParaRPr lang="en-US" dirty="0"/>
          </a:p>
        </p:txBody>
      </p:sp>
    </p:spTree>
    <p:extLst>
      <p:ext uri="{BB962C8B-B14F-4D97-AF65-F5344CB8AC3E}">
        <p14:creationId xmlns:p14="http://schemas.microsoft.com/office/powerpoint/2010/main" val="378840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8F67-F180-4740-BD95-F0E4C18F375F}"/>
              </a:ext>
            </a:extLst>
          </p:cNvPr>
          <p:cNvSpPr>
            <a:spLocks noGrp="1"/>
          </p:cNvSpPr>
          <p:nvPr>
            <p:ph type="title"/>
          </p:nvPr>
        </p:nvSpPr>
        <p:spPr/>
        <p:txBody>
          <a:bodyPr/>
          <a:lstStyle/>
          <a:p>
            <a:r>
              <a:rPr lang="en-US" dirty="0"/>
              <a:t>Why do Strategic Planning?</a:t>
            </a:r>
          </a:p>
        </p:txBody>
      </p:sp>
      <p:sp>
        <p:nvSpPr>
          <p:cNvPr id="3" name="Text Placeholder 2">
            <a:extLst>
              <a:ext uri="{FF2B5EF4-FFF2-40B4-BE49-F238E27FC236}">
                <a16:creationId xmlns:a16="http://schemas.microsoft.com/office/drawing/2014/main" id="{C3EBEB2F-FEE2-46CA-AF62-F8E149D6DA5A}"/>
              </a:ext>
            </a:extLst>
          </p:cNvPr>
          <p:cNvSpPr>
            <a:spLocks noGrp="1"/>
          </p:cNvSpPr>
          <p:nvPr>
            <p:ph type="body" sz="quarter" idx="13"/>
          </p:nvPr>
        </p:nvSpPr>
        <p:spPr>
          <a:xfrm>
            <a:off x="386861" y="2412503"/>
            <a:ext cx="8423031" cy="2018820"/>
          </a:xfrm>
        </p:spPr>
        <p:txBody>
          <a:bodyPr/>
          <a:lstStyle/>
          <a:p>
            <a:pPr algn="ctr"/>
            <a:r>
              <a:rPr lang="en-US" sz="3200" dirty="0"/>
              <a:t>The best way to predict your future is to create it. </a:t>
            </a:r>
          </a:p>
          <a:p>
            <a:pPr algn="r"/>
            <a:br>
              <a:rPr lang="en-US" dirty="0"/>
            </a:br>
            <a:r>
              <a:rPr lang="en-US" dirty="0"/>
              <a:t>-Peter F. Drucker</a:t>
            </a:r>
          </a:p>
        </p:txBody>
      </p:sp>
      <p:sp>
        <p:nvSpPr>
          <p:cNvPr id="4" name="Slide Number Placeholder 3">
            <a:extLst>
              <a:ext uri="{FF2B5EF4-FFF2-40B4-BE49-F238E27FC236}">
                <a16:creationId xmlns:a16="http://schemas.microsoft.com/office/drawing/2014/main" id="{2950E805-91D8-43CD-985C-C158908631CB}"/>
              </a:ext>
            </a:extLst>
          </p:cNvPr>
          <p:cNvSpPr>
            <a:spLocks noGrp="1"/>
          </p:cNvSpPr>
          <p:nvPr>
            <p:ph type="sldNum" sz="quarter" idx="12"/>
          </p:nvPr>
        </p:nvSpPr>
        <p:spPr/>
        <p:txBody>
          <a:bodyPr/>
          <a:lstStyle/>
          <a:p>
            <a:fld id="{F537A975-91C0-4859-B923-C2532CBFCE1A}" type="slidenum">
              <a:rPr lang="en-US" smtClean="0"/>
              <a:pPr/>
              <a:t>6</a:t>
            </a:fld>
            <a:endParaRPr lang="en-US" dirty="0"/>
          </a:p>
        </p:txBody>
      </p:sp>
    </p:spTree>
    <p:extLst>
      <p:ext uri="{BB962C8B-B14F-4D97-AF65-F5344CB8AC3E}">
        <p14:creationId xmlns:p14="http://schemas.microsoft.com/office/powerpoint/2010/main" val="278195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74FB1-17BD-49B5-92A5-34B19C896EB1}"/>
              </a:ext>
            </a:extLst>
          </p:cNvPr>
          <p:cNvSpPr>
            <a:spLocks noGrp="1"/>
          </p:cNvSpPr>
          <p:nvPr>
            <p:ph type="title"/>
          </p:nvPr>
        </p:nvSpPr>
        <p:spPr/>
        <p:txBody>
          <a:bodyPr/>
          <a:lstStyle/>
          <a:p>
            <a:r>
              <a:rPr lang="en-US" dirty="0"/>
              <a:t>Planning Methodology</a:t>
            </a:r>
          </a:p>
        </p:txBody>
      </p:sp>
      <p:pic>
        <p:nvPicPr>
          <p:cNvPr id="4" name="Picture 3" descr="Mission: Why we exist&#10;Values: What is imporant to us?&#10;Vision: What do we want to be?&#10;Strategy: What is our game plan?&#10;Communicate and Operationalize: Translate strategy and create initiatives&#10;Quality Management: What do we want to improve?&#10;Monitor and adapt: What do we measure?  ">
            <a:extLst>
              <a:ext uri="{FF2B5EF4-FFF2-40B4-BE49-F238E27FC236}">
                <a16:creationId xmlns:a16="http://schemas.microsoft.com/office/drawing/2014/main" id="{6D668FE5-5E5D-4BB8-A611-71F66C89AB4B}"/>
              </a:ext>
            </a:extLst>
          </p:cNvPr>
          <p:cNvPicPr/>
          <p:nvPr/>
        </p:nvPicPr>
        <p:blipFill>
          <a:blip r:embed="rId3">
            <a:extLst>
              <a:ext uri="{28A0092B-C50C-407E-A947-70E740481C1C}">
                <a14:useLocalDpi xmlns:a14="http://schemas.microsoft.com/office/drawing/2010/main" val="0"/>
              </a:ext>
            </a:extLst>
          </a:blip>
          <a:stretch>
            <a:fillRect/>
          </a:stretch>
        </p:blipFill>
        <p:spPr>
          <a:xfrm>
            <a:off x="1408723" y="1407178"/>
            <a:ext cx="6326554" cy="4493876"/>
          </a:xfrm>
          <a:prstGeom prst="rect">
            <a:avLst/>
          </a:prstGeom>
        </p:spPr>
      </p:pic>
      <p:sp>
        <p:nvSpPr>
          <p:cNvPr id="3" name="Slide Number Placeholder 2">
            <a:extLst>
              <a:ext uri="{FF2B5EF4-FFF2-40B4-BE49-F238E27FC236}">
                <a16:creationId xmlns:a16="http://schemas.microsoft.com/office/drawing/2014/main" id="{93509735-9B0E-440D-9101-A6F6954B54DA}"/>
              </a:ext>
            </a:extLst>
          </p:cNvPr>
          <p:cNvSpPr>
            <a:spLocks noGrp="1"/>
          </p:cNvSpPr>
          <p:nvPr>
            <p:ph type="sldNum" sz="quarter" idx="11"/>
          </p:nvPr>
        </p:nvSpPr>
        <p:spPr/>
        <p:txBody>
          <a:bodyPr/>
          <a:lstStyle/>
          <a:p>
            <a:fld id="{F537A975-91C0-4859-B923-C2532CBFCE1A}" type="slidenum">
              <a:rPr lang="en-US" smtClean="0"/>
              <a:pPr/>
              <a:t>7</a:t>
            </a:fld>
            <a:endParaRPr lang="en-US" dirty="0"/>
          </a:p>
        </p:txBody>
      </p:sp>
    </p:spTree>
    <p:extLst>
      <p:ext uri="{BB962C8B-B14F-4D97-AF65-F5344CB8AC3E}">
        <p14:creationId xmlns:p14="http://schemas.microsoft.com/office/powerpoint/2010/main" val="84428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740E-664B-4B0D-9A19-EBF255FFEF0C}"/>
              </a:ext>
            </a:extLst>
          </p:cNvPr>
          <p:cNvSpPr>
            <a:spLocks noGrp="1"/>
          </p:cNvSpPr>
          <p:nvPr>
            <p:ph type="title"/>
          </p:nvPr>
        </p:nvSpPr>
        <p:spPr/>
        <p:txBody>
          <a:bodyPr/>
          <a:lstStyle/>
          <a:p>
            <a:r>
              <a:rPr lang="en-US" dirty="0"/>
              <a:t>Network Mission</a:t>
            </a:r>
          </a:p>
        </p:txBody>
      </p:sp>
      <p:sp>
        <p:nvSpPr>
          <p:cNvPr id="3" name="Text Placeholder 2">
            <a:extLst>
              <a:ext uri="{FF2B5EF4-FFF2-40B4-BE49-F238E27FC236}">
                <a16:creationId xmlns:a16="http://schemas.microsoft.com/office/drawing/2014/main" id="{33B76683-77E8-4E2E-9672-561FC756CBC9}"/>
              </a:ext>
            </a:extLst>
          </p:cNvPr>
          <p:cNvSpPr>
            <a:spLocks noGrp="1"/>
          </p:cNvSpPr>
          <p:nvPr>
            <p:ph type="body" sz="quarter" idx="13"/>
          </p:nvPr>
        </p:nvSpPr>
        <p:spPr/>
        <p:txBody>
          <a:bodyPr/>
          <a:lstStyle/>
          <a:p>
            <a:r>
              <a:rPr lang="en-US" dirty="0"/>
              <a:t>[insert Network’s mission]</a:t>
            </a:r>
          </a:p>
        </p:txBody>
      </p:sp>
      <p:sp>
        <p:nvSpPr>
          <p:cNvPr id="4" name="Slide Number Placeholder 3">
            <a:extLst>
              <a:ext uri="{FF2B5EF4-FFF2-40B4-BE49-F238E27FC236}">
                <a16:creationId xmlns:a16="http://schemas.microsoft.com/office/drawing/2014/main" id="{412747D8-B9B4-4F05-A93E-5BAAB9B92659}"/>
              </a:ext>
            </a:extLst>
          </p:cNvPr>
          <p:cNvSpPr>
            <a:spLocks noGrp="1"/>
          </p:cNvSpPr>
          <p:nvPr>
            <p:ph type="sldNum" sz="quarter" idx="12"/>
          </p:nvPr>
        </p:nvSpPr>
        <p:spPr/>
        <p:txBody>
          <a:bodyPr/>
          <a:lstStyle/>
          <a:p>
            <a:fld id="{F537A975-91C0-4859-B923-C2532CBFCE1A}" type="slidenum">
              <a:rPr lang="en-US" smtClean="0"/>
              <a:pPr/>
              <a:t>8</a:t>
            </a:fld>
            <a:endParaRPr lang="en-US" dirty="0"/>
          </a:p>
        </p:txBody>
      </p:sp>
    </p:spTree>
    <p:extLst>
      <p:ext uri="{BB962C8B-B14F-4D97-AF65-F5344CB8AC3E}">
        <p14:creationId xmlns:p14="http://schemas.microsoft.com/office/powerpoint/2010/main" val="397932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B766-2D0F-4084-A572-172814F007A8}"/>
              </a:ext>
            </a:extLst>
          </p:cNvPr>
          <p:cNvSpPr>
            <a:spLocks noGrp="1"/>
          </p:cNvSpPr>
          <p:nvPr>
            <p:ph type="title"/>
          </p:nvPr>
        </p:nvSpPr>
        <p:spPr/>
        <p:txBody>
          <a:bodyPr/>
          <a:lstStyle/>
          <a:p>
            <a:r>
              <a:rPr lang="en-US" dirty="0"/>
              <a:t>Network Values</a:t>
            </a:r>
          </a:p>
        </p:txBody>
      </p:sp>
      <p:sp>
        <p:nvSpPr>
          <p:cNvPr id="3" name="Text Placeholder 2">
            <a:extLst>
              <a:ext uri="{FF2B5EF4-FFF2-40B4-BE49-F238E27FC236}">
                <a16:creationId xmlns:a16="http://schemas.microsoft.com/office/drawing/2014/main" id="{D0519BB6-F38E-457C-A86B-5CE3D2B0D400}"/>
              </a:ext>
            </a:extLst>
          </p:cNvPr>
          <p:cNvSpPr>
            <a:spLocks noGrp="1"/>
          </p:cNvSpPr>
          <p:nvPr>
            <p:ph type="body" sz="quarter" idx="13"/>
          </p:nvPr>
        </p:nvSpPr>
        <p:spPr/>
        <p:txBody>
          <a:bodyPr/>
          <a:lstStyle/>
          <a:p>
            <a:r>
              <a:rPr lang="en-US" dirty="0"/>
              <a:t>[insert Network’s values] </a:t>
            </a:r>
          </a:p>
        </p:txBody>
      </p:sp>
      <p:sp>
        <p:nvSpPr>
          <p:cNvPr id="4" name="Slide Number Placeholder 3">
            <a:extLst>
              <a:ext uri="{FF2B5EF4-FFF2-40B4-BE49-F238E27FC236}">
                <a16:creationId xmlns:a16="http://schemas.microsoft.com/office/drawing/2014/main" id="{1C922F7F-3BCF-4443-BAD5-5DFEC2C8C9C6}"/>
              </a:ext>
            </a:extLst>
          </p:cNvPr>
          <p:cNvSpPr>
            <a:spLocks noGrp="1"/>
          </p:cNvSpPr>
          <p:nvPr>
            <p:ph type="sldNum" sz="quarter" idx="12"/>
          </p:nvPr>
        </p:nvSpPr>
        <p:spPr/>
        <p:txBody>
          <a:bodyPr/>
          <a:lstStyle/>
          <a:p>
            <a:fld id="{F537A975-91C0-4859-B923-C2532CBFCE1A}" type="slidenum">
              <a:rPr lang="en-US" smtClean="0"/>
              <a:pPr/>
              <a:t>9</a:t>
            </a:fld>
            <a:endParaRPr lang="en-US" dirty="0"/>
          </a:p>
        </p:txBody>
      </p:sp>
    </p:spTree>
    <p:extLst>
      <p:ext uri="{BB962C8B-B14F-4D97-AF65-F5344CB8AC3E}">
        <p14:creationId xmlns:p14="http://schemas.microsoft.com/office/powerpoint/2010/main" val="3377835010"/>
      </p:ext>
    </p:extLst>
  </p:cSld>
  <p:clrMapOvr>
    <a:masterClrMapping/>
  </p:clrMapOvr>
</p:sld>
</file>

<file path=ppt/theme/theme1.xml><?xml version="1.0" encoding="utf-8"?>
<a:theme xmlns:a="http://schemas.openxmlformats.org/drawingml/2006/main" name="1:Title">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8B19935-995C-4584-97B1-997B7B80EF95}" vid="{A7522878-FF62-4328-8E6D-2D026342092A}"/>
    </a:ext>
  </a:extLst>
</a:theme>
</file>

<file path=ppt/theme/theme2.xml><?xml version="1.0" encoding="utf-8"?>
<a:theme xmlns:a="http://schemas.openxmlformats.org/drawingml/2006/main" name="2:Purpose">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8B19935-995C-4584-97B1-997B7B80EF95}" vid="{691B2A83-1C07-4DAA-BCE1-9C83090AEA59}"/>
    </a:ext>
  </a:extLst>
</a:theme>
</file>

<file path=ppt/theme/theme3.xml><?xml version="1.0" encoding="utf-8"?>
<a:theme xmlns:a="http://schemas.openxmlformats.org/drawingml/2006/main" name="3:Presentation">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8B19935-995C-4584-97B1-997B7B80EF95}" vid="{FCA701D9-79F9-4E9C-B2AD-8394B2F29386}"/>
    </a:ext>
  </a:extLst>
</a:theme>
</file>

<file path=ppt/theme/theme4.xml><?xml version="1.0" encoding="utf-8"?>
<a:theme xmlns:a="http://schemas.openxmlformats.org/drawingml/2006/main" name="4:Contact Info">
  <a:themeElements>
    <a:clrScheme name="The Center">
      <a:dk1>
        <a:sysClr val="windowText" lastClr="000000"/>
      </a:dk1>
      <a:lt1>
        <a:sysClr val="window" lastClr="FFFFFF"/>
      </a:lt1>
      <a:dk2>
        <a:srgbClr val="44546A"/>
      </a:dk2>
      <a:lt2>
        <a:srgbClr val="E7E6E6"/>
      </a:lt2>
      <a:accent1>
        <a:srgbClr val="26676D"/>
      </a:accent1>
      <a:accent2>
        <a:srgbClr val="1E8D94"/>
      </a:accent2>
      <a:accent3>
        <a:srgbClr val="B6E2E5"/>
      </a:accent3>
      <a:accent4>
        <a:srgbClr val="A9D18A"/>
      </a:accent4>
      <a:accent5>
        <a:srgbClr val="A2A3A5"/>
      </a:accent5>
      <a:accent6>
        <a:srgbClr val="505153"/>
      </a:accent6>
      <a:hlink>
        <a:srgbClr val="00B0F0"/>
      </a:hlink>
      <a:folHlink>
        <a:srgbClr val="6F3B55"/>
      </a:folHlink>
    </a:clrScheme>
    <a:fontScheme name="The Center Theme">
      <a:majorFont>
        <a:latin typeface="Lucida Fax"/>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8B19935-995C-4584-97B1-997B7B80EF95}" vid="{0F611009-F6C6-443C-A0F3-8315A6D8ABA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41ccc7d4784b11bfed8e20bf75ca01 xmlns="8deaf124-b6c3-4cdf-8853-9889215b15dc">
      <Terms xmlns="http://schemas.microsoft.com/office/infopath/2007/PartnerControls"/>
    </de41ccc7d4784b11bfed8e20bf75ca01>
    <Notes0 xmlns="625297a4-1c54-4609-931b-faae516e5f88">For Grantees to use for Strategic Planning 
508 accessible</Notes0>
    <i7c492e22f6d4edeb2075ae5873ec95b xmlns="8deaf124-b6c3-4cdf-8853-9889215b15dc">
      <Terms xmlns="http://schemas.microsoft.com/office/infopath/2007/PartnerControls">
        <TermInfo xmlns="http://schemas.microsoft.com/office/infopath/2007/PartnerControls">
          <TermName xmlns="http://schemas.microsoft.com/office/infopath/2007/PartnerControls">Networks</TermName>
          <TermId xmlns="http://schemas.microsoft.com/office/infopath/2007/PartnerControls">7262ccb8-caa5-4c81-8d31-10460f35ad1f</TermId>
        </TermInfo>
      </Terms>
    </i7c492e22f6d4edeb2075ae5873ec95b>
    <o10fb58b6f1b4237af11b5fc8dde9845 xmlns="8deaf124-b6c3-4cdf-8853-9889215b15dc">
      <Terms xmlns="http://schemas.microsoft.com/office/infopath/2007/PartnerControls"/>
    </o10fb58b6f1b4237af11b5fc8dde9845>
    <TaxCatchAll xmlns="8deaf124-b6c3-4cdf-8853-9889215b15dc">
      <Value>83</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D9C0B2173685438A02544112071FEB" ma:contentTypeVersion="1" ma:contentTypeDescription="Create a new document." ma:contentTypeScope="" ma:versionID="2bb3c7f935e1c3906a83f9e8bb0f785d">
  <xsd:schema xmlns:xsd="http://www.w3.org/2001/XMLSchema" xmlns:xs="http://www.w3.org/2001/XMLSchema" xmlns:p="http://schemas.microsoft.com/office/2006/metadata/properties" xmlns:ns2="8deaf124-b6c3-4cdf-8853-9889215b15dc" xmlns:ns3="625297a4-1c54-4609-931b-faae516e5f88" targetNamespace="http://schemas.microsoft.com/office/2006/metadata/properties" ma:root="true" ma:fieldsID="71a4344a22eb3f86f6c16717ee2456ae" ns2:_="" ns3:_="">
    <xsd:import namespace="8deaf124-b6c3-4cdf-8853-9889215b15dc"/>
    <xsd:import namespace="625297a4-1c54-4609-931b-faae516e5f88"/>
    <xsd:element name="properties">
      <xsd:complexType>
        <xsd:sequence>
          <xsd:element name="documentManagement">
            <xsd:complexType>
              <xsd:all>
                <xsd:element ref="ns2:o10fb58b6f1b4237af11b5fc8dde9845" minOccurs="0"/>
                <xsd:element ref="ns2:TaxCatchAll" minOccurs="0"/>
                <xsd:element ref="ns2:TaxCatchAllLabel" minOccurs="0"/>
                <xsd:element ref="ns2:de41ccc7d4784b11bfed8e20bf75ca01" minOccurs="0"/>
                <xsd:element ref="ns2:i7c492e22f6d4edeb2075ae5873ec95b" minOccurs="0"/>
                <xsd:element ref="ns3: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eaf124-b6c3-4cdf-8853-9889215b15dc" elementFormDefault="qualified">
    <xsd:import namespace="http://schemas.microsoft.com/office/2006/documentManagement/types"/>
    <xsd:import namespace="http://schemas.microsoft.com/office/infopath/2007/PartnerControls"/>
    <xsd:element name="o10fb58b6f1b4237af11b5fc8dde9845" ma:index="8" nillable="true" ma:taxonomy="true" ma:internalName="o10fb58b6f1b4237af11b5fc8dde9845" ma:taxonomyFieldName="Center_x0020_Keywords" ma:displayName="Center Keywords" ma:default="" ma:fieldId="{810fb58b-6f1b-4237-af11-b5fc8dde9845}" ma:taxonomyMulti="true" ma:sspId="c33b9d63-b2b8-4e14-927a-26baaa9e7d46" ma:termSetId="07784249-18e1-42a3-b8c4-80cc2e61d788"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539836eb-73d5-4e70-89f8-2b619bedc4ec}" ma:internalName="TaxCatchAll" ma:showField="CatchAllData" ma:web="8deaf124-b6c3-4cdf-8853-9889215b15d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539836eb-73d5-4e70-89f8-2b619bedc4ec}" ma:internalName="TaxCatchAllLabel" ma:readOnly="true" ma:showField="CatchAllDataLabel" ma:web="8deaf124-b6c3-4cdf-8853-9889215b15dc">
      <xsd:complexType>
        <xsd:complexContent>
          <xsd:extension base="dms:MultiChoiceLookup">
            <xsd:sequence>
              <xsd:element name="Value" type="dms:Lookup" maxOccurs="unbounded" minOccurs="0" nillable="true"/>
            </xsd:sequence>
          </xsd:extension>
        </xsd:complexContent>
      </xsd:complexType>
    </xsd:element>
    <xsd:element name="de41ccc7d4784b11bfed8e20bf75ca01" ma:index="12" nillable="true" ma:taxonomy="true" ma:internalName="de41ccc7d4784b11bfed8e20bf75ca01" ma:taxonomyFieldName="Focus_x0020_Areas" ma:displayName="Focus Areas" ma:default="" ma:fieldId="{de41ccc7-d478-4b11-bfed-8e20bf75ca01}" ma:taxonomyMulti="true" ma:sspId="c33b9d63-b2b8-4e14-927a-26baaa9e7d46" ma:termSetId="dd637fa2-13de-409b-afce-e50c3bf2b193" ma:anchorId="00000000-0000-0000-0000-000000000000" ma:open="false" ma:isKeyword="false">
      <xsd:complexType>
        <xsd:sequence>
          <xsd:element ref="pc:Terms" minOccurs="0" maxOccurs="1"/>
        </xsd:sequence>
      </xsd:complexType>
    </xsd:element>
    <xsd:element name="i7c492e22f6d4edeb2075ae5873ec95b" ma:index="14" ma:taxonomy="true" ma:internalName="i7c492e22f6d4edeb2075ae5873ec95b" ma:taxonomyFieldName="Programs" ma:displayName="Programs" ma:default="" ma:fieldId="{27c492e2-2f6d-4ede-b207-5ae5873ec95b}" ma:taxonomyMulti="true" ma:sspId="c33b9d63-b2b8-4e14-927a-26baaa9e7d46" ma:termSetId="f23c33e0-98b5-48db-932d-8d954eda2d2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25297a4-1c54-4609-931b-faae516e5f88" elementFormDefault="qualified">
    <xsd:import namespace="http://schemas.microsoft.com/office/2006/documentManagement/types"/>
    <xsd:import namespace="http://schemas.microsoft.com/office/infopath/2007/PartnerControls"/>
    <xsd:element name="Notes0" ma:index="16"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4781A1-DF4C-4D66-BBD0-A9BF737052FA}">
  <ds:schemaRefs>
    <ds:schemaRef ds:uri="http://schemas.microsoft.com/sharepoint/v3/contenttype/forms"/>
  </ds:schemaRefs>
</ds:datastoreItem>
</file>

<file path=customXml/itemProps2.xml><?xml version="1.0" encoding="utf-8"?>
<ds:datastoreItem xmlns:ds="http://schemas.openxmlformats.org/officeDocument/2006/customXml" ds:itemID="{55750778-991A-4C55-B456-949B71AE2D27}">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8deaf124-b6c3-4cdf-8853-9889215b15dc"/>
    <ds:schemaRef ds:uri="http://purl.org/dc/dcmitype/"/>
    <ds:schemaRef ds:uri="http://www.w3.org/XML/1998/namespace"/>
    <ds:schemaRef ds:uri="http://schemas.openxmlformats.org/package/2006/metadata/core-properties"/>
    <ds:schemaRef ds:uri="http://purl.org/dc/terms/"/>
    <ds:schemaRef ds:uri="625297a4-1c54-4609-931b-faae516e5f88"/>
  </ds:schemaRefs>
</ds:datastoreItem>
</file>

<file path=customXml/itemProps3.xml><?xml version="1.0" encoding="utf-8"?>
<ds:datastoreItem xmlns:ds="http://schemas.openxmlformats.org/officeDocument/2006/customXml" ds:itemID="{95B703EB-EC4D-4399-B0E0-4713DC4667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eaf124-b6c3-4cdf-8853-9889215b15dc"/>
    <ds:schemaRef ds:uri="625297a4-1c54-4609-931b-faae516e5f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RHI - PowerPoint</Template>
  <TotalTime>35</TotalTime>
  <Words>3377</Words>
  <Application>Microsoft Office PowerPoint</Application>
  <PresentationFormat>On-screen Show (4:3)</PresentationFormat>
  <Paragraphs>313</Paragraphs>
  <Slides>30</Slides>
  <Notes>30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30</vt:i4>
      </vt:variant>
    </vt:vector>
  </HeadingPairs>
  <TitlesOfParts>
    <vt:vector size="39" baseType="lpstr">
      <vt:lpstr>Arial</vt:lpstr>
      <vt:lpstr>Calibri</vt:lpstr>
      <vt:lpstr>Lucida Fax</vt:lpstr>
      <vt:lpstr>Noteworthy Bold</vt:lpstr>
      <vt:lpstr>Verdana</vt:lpstr>
      <vt:lpstr>1:Title</vt:lpstr>
      <vt:lpstr>2:Purpose</vt:lpstr>
      <vt:lpstr>3:Presentation</vt:lpstr>
      <vt:lpstr>4:Contact Info</vt:lpstr>
      <vt:lpstr>Strategic Planning Presentation Template Rural Health Network</vt:lpstr>
      <vt:lpstr>Strategic Planning</vt:lpstr>
      <vt:lpstr>A Collaborative Effort</vt:lpstr>
      <vt:lpstr>Agenda</vt:lpstr>
      <vt:lpstr>Working Together</vt:lpstr>
      <vt:lpstr>Why do Strategic Planning?</vt:lpstr>
      <vt:lpstr>Planning Methodology</vt:lpstr>
      <vt:lpstr>Network Mission</vt:lpstr>
      <vt:lpstr>Network Values</vt:lpstr>
      <vt:lpstr>Aiming for the Vision</vt:lpstr>
      <vt:lpstr>Network Vision Check-In and Commitment</vt:lpstr>
      <vt:lpstr>Strategic Cycle: Begin with Analyze and Plan</vt:lpstr>
      <vt:lpstr>What is the Value of Strategy? </vt:lpstr>
      <vt:lpstr>Analyze and Phase Plan</vt:lpstr>
      <vt:lpstr>National Health Care Update</vt:lpstr>
      <vt:lpstr>What is happening in our region or state?</vt:lpstr>
      <vt:lpstr>‘State of the Network’ Report</vt:lpstr>
      <vt:lpstr>Network Members</vt:lpstr>
      <vt:lpstr>Network Governance</vt:lpstr>
      <vt:lpstr>Current Network Services and Value</vt:lpstr>
      <vt:lpstr>Network Financial Update</vt:lpstr>
      <vt:lpstr>Network Program and Initiative Update</vt:lpstr>
      <vt:lpstr>Network Environmental Data: Demographics</vt:lpstr>
      <vt:lpstr>Network Environmental Data: Health Factors</vt:lpstr>
      <vt:lpstr>Network Member Input: Network Strength/Gap</vt:lpstr>
      <vt:lpstr>Network Member Input: Member Needs and Network Opportunity</vt:lpstr>
      <vt:lpstr>What to work on?</vt:lpstr>
      <vt:lpstr>What’s Next for Planning?</vt:lpstr>
      <vt:lpstr>BREAK</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Presentation Template Rural Health Network</dc:title>
  <dc:creator>Kiona Hermanson</dc:creator>
  <cp:lastModifiedBy>Becky Gourde</cp:lastModifiedBy>
  <cp:revision>4</cp:revision>
  <dcterms:created xsi:type="dcterms:W3CDTF">2017-10-16T18:18:52Z</dcterms:created>
  <dcterms:modified xsi:type="dcterms:W3CDTF">2017-10-16T19:08:18Z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enter Keywords">
    <vt:lpwstr/>
  </property>
  <property fmtid="{D5CDD505-2E9C-101B-9397-08002B2CF9AE}" pid="3" name="Programs">
    <vt:lpwstr>83;#Networks|7262ccb8-caa5-4c81-8d31-10460f35ad1f</vt:lpwstr>
  </property>
  <property fmtid="{D5CDD505-2E9C-101B-9397-08002B2CF9AE}" pid="4" name="Focus Areas">
    <vt:lpwstr/>
  </property>
  <property fmtid="{D5CDD505-2E9C-101B-9397-08002B2CF9AE}" pid="5" name="ContentTypeId">
    <vt:lpwstr>0x01010034D9C0B2173685438A02544112071FEB</vt:lpwstr>
  </property>
</Properties>
</file>