
<file path=[Content_Types].xml><?xml version="1.0" encoding="utf-8"?>
<Types xmlns="http://schemas.openxmlformats.org/package/2006/content-types">
  <Default Extension="mp3" ContentType="audio/unknown"/>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5"/>
  </p:sldMasterIdLst>
  <p:notesMasterIdLst>
    <p:notesMasterId r:id="rId32"/>
  </p:notesMasterIdLst>
  <p:handoutMasterIdLst>
    <p:handoutMasterId r:id="rId33"/>
  </p:handoutMasterIdLst>
  <p:sldIdLst>
    <p:sldId id="342" r:id="rId6"/>
    <p:sldId id="268" r:id="rId7"/>
    <p:sldId id="283" r:id="rId8"/>
    <p:sldId id="263" r:id="rId9"/>
    <p:sldId id="296" r:id="rId10"/>
    <p:sldId id="298" r:id="rId11"/>
    <p:sldId id="341" r:id="rId12"/>
    <p:sldId id="297" r:id="rId13"/>
    <p:sldId id="333" r:id="rId14"/>
    <p:sldId id="290" r:id="rId15"/>
    <p:sldId id="307" r:id="rId16"/>
    <p:sldId id="326" r:id="rId17"/>
    <p:sldId id="336" r:id="rId18"/>
    <p:sldId id="302" r:id="rId19"/>
    <p:sldId id="303" r:id="rId20"/>
    <p:sldId id="334" r:id="rId21"/>
    <p:sldId id="330" r:id="rId22"/>
    <p:sldId id="340" r:id="rId23"/>
    <p:sldId id="301" r:id="rId24"/>
    <p:sldId id="285" r:id="rId25"/>
    <p:sldId id="281" r:id="rId26"/>
    <p:sldId id="286" r:id="rId27"/>
    <p:sldId id="332" r:id="rId28"/>
    <p:sldId id="338" r:id="rId29"/>
    <p:sldId id="339" r:id="rId30"/>
    <p:sldId id="262" r:id="rId3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5153"/>
    <a:srgbClr val="457E81"/>
    <a:srgbClr val="1E8D94"/>
    <a:srgbClr val="A9D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88719" autoAdjust="0"/>
  </p:normalViewPr>
  <p:slideViewPr>
    <p:cSldViewPr>
      <p:cViewPr>
        <p:scale>
          <a:sx n="60" d="100"/>
          <a:sy n="60" d="100"/>
        </p:scale>
        <p:origin x="-1218" y="-8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8DCBE937-B8A5-493B-BC51-F216F4522737}" type="datetimeFigureOut">
              <a:rPr lang="en-US"/>
              <a:pPr>
                <a:defRPr/>
              </a:pPr>
              <a:t>7/22/2013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BA2A31A2-AEAC-44CE-B2DE-492789FE4489}" type="slidenum">
              <a:rPr lang="en-US"/>
              <a:pPr>
                <a:defRPr/>
              </a:pPr>
              <a:t>‹#›</a:t>
            </a:fld>
            <a:endParaRPr lang="en-US"/>
          </a:p>
        </p:txBody>
      </p:sp>
    </p:spTree>
    <p:extLst>
      <p:ext uri="{BB962C8B-B14F-4D97-AF65-F5344CB8AC3E}">
        <p14:creationId xmlns:p14="http://schemas.microsoft.com/office/powerpoint/2010/main" val="2645216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E29BFB5-F5F3-4D2D-9E21-7372BCC4F764}" type="datetimeFigureOut">
              <a:rPr lang="en-US"/>
              <a:pPr>
                <a:defRPr/>
              </a:pPr>
              <a:t>7/22/2013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675" y="4414838"/>
            <a:ext cx="5607050" cy="418465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3A34792-EBEE-4B9A-BFFD-0C82C4DA32FC}" type="slidenum">
              <a:rPr lang="en-US"/>
              <a:pPr>
                <a:defRPr/>
              </a:pPr>
              <a:t>‹#›</a:t>
            </a:fld>
            <a:endParaRPr lang="en-US" dirty="0"/>
          </a:p>
        </p:txBody>
      </p:sp>
    </p:spTree>
    <p:extLst>
      <p:ext uri="{BB962C8B-B14F-4D97-AF65-F5344CB8AC3E}">
        <p14:creationId xmlns:p14="http://schemas.microsoft.com/office/powerpoint/2010/main" val="2264633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BEA924-8421-4712-8EED-D047CA53FC51}"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Let’s start with a focus on motivation.   We’ll use Peter </a:t>
            </a:r>
            <a:r>
              <a:rPr lang="en-US" sz="1600" dirty="0" err="1" smtClean="0"/>
              <a:t>Senge’s</a:t>
            </a:r>
            <a:r>
              <a:rPr lang="en-US" sz="1600" dirty="0" smtClean="0"/>
              <a:t> Creative Tension model as our guide.</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F57B47-739B-4900-8E13-8823AAD2E892}"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Engaging your stakeholders starts with a clear vision as a motivator.  A vision is a picture of the future – where you want to be. </a:t>
            </a:r>
            <a:r>
              <a:rPr lang="en-US" baseline="0" dirty="0" smtClean="0"/>
              <a:t> It</a:t>
            </a:r>
            <a:r>
              <a:rPr lang="en-US" dirty="0" smtClean="0"/>
              <a:t> is a multisensory image of a destination that is attractive to your stakeholders.  In order to understand what is attractive to your stakeholders, you must know something about their goals, desires, and stresses and how the network’s vision can help meet those needs.  </a:t>
            </a:r>
          </a:p>
          <a:p>
            <a:pPr eaLnBrk="1" hangingPunct="1">
              <a:spcBef>
                <a:spcPct val="0"/>
              </a:spcBef>
            </a:pPr>
            <a:endParaRPr lang="en-US" dirty="0" smtClean="0"/>
          </a:p>
          <a:p>
            <a:pPr eaLnBrk="1" hangingPunct="1">
              <a:spcBef>
                <a:spcPct val="0"/>
              </a:spcBef>
            </a:pPr>
            <a:r>
              <a:rPr lang="en-US" dirty="0" smtClean="0"/>
              <a:t>Some refer to a vision as a “destination post card”. Once you know your vision/destination, then determine your current location and the steps you’ll need to take to reach the vision.</a:t>
            </a:r>
          </a:p>
          <a:p>
            <a:pPr eaLnBrk="1" hangingPunct="1">
              <a:spcBef>
                <a:spcPct val="0"/>
              </a:spcBef>
            </a:pPr>
            <a:endParaRPr lang="en-US" dirty="0" smtClean="0"/>
          </a:p>
          <a:p>
            <a:pPr eaLnBrk="1" hangingPunct="1">
              <a:spcBef>
                <a:spcPct val="0"/>
              </a:spcBef>
            </a:pPr>
            <a:r>
              <a:rPr lang="en-US" dirty="0" smtClean="0"/>
              <a:t>Here’s an example of a vision.  Take a moment and think of Paris…what comes to mind? </a:t>
            </a:r>
          </a:p>
          <a:p>
            <a:pPr eaLnBrk="1" hangingPunct="1">
              <a:spcBef>
                <a:spcPct val="0"/>
              </a:spcBef>
            </a:pPr>
            <a:r>
              <a:rPr lang="en-US" dirty="0" smtClean="0"/>
              <a:t>	My guess is something like the Eiffel Tower, sidewalk cafes, romance, good food and wine…sigh!   Close?</a:t>
            </a:r>
          </a:p>
          <a:p>
            <a:pPr eaLnBrk="1" hangingPunct="1">
              <a:spcBef>
                <a:spcPct val="0"/>
              </a:spcBef>
            </a:pPr>
            <a:r>
              <a:rPr lang="en-US" dirty="0" smtClean="0"/>
              <a:t>	It is less likely you thought about the square footage of the city of Paris, or the total populations, or how many traffic cops there are</a:t>
            </a:r>
          </a:p>
          <a:p>
            <a:pPr eaLnBrk="1" hangingPunct="1">
              <a:spcBef>
                <a:spcPct val="0"/>
              </a:spcBef>
            </a:pPr>
            <a:endParaRPr lang="en-US" dirty="0" smtClean="0"/>
          </a:p>
          <a:p>
            <a:pPr eaLnBrk="1" hangingPunct="1">
              <a:spcBef>
                <a:spcPct val="0"/>
              </a:spcBef>
            </a:pPr>
            <a:r>
              <a:rPr lang="en-US" dirty="0" smtClean="0"/>
              <a:t>A compelling vision, or one that motivates your stakeholders, is “simple, positive, and emotional.”  Here’s another example.</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07F4F8-E9CA-41CC-8483-23AC28F72FF5}"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If Toy’s R Us used the following as a vision, is it simple, positive or emotional?  Would it make you want to jump out of bed on Monday morning and get to work?</a:t>
            </a:r>
          </a:p>
          <a:p>
            <a:pPr eaLnBrk="1" hangingPunct="1">
              <a:spcBef>
                <a:spcPct val="0"/>
              </a:spcBef>
            </a:pPr>
            <a:endParaRPr lang="en-US" dirty="0" smtClean="0"/>
          </a:p>
          <a:p>
            <a:pPr eaLnBrk="1" hangingPunct="1">
              <a:spcBef>
                <a:spcPct val="0"/>
              </a:spcBef>
            </a:pPr>
            <a:r>
              <a:rPr lang="en-US" dirty="0" smtClean="0"/>
              <a:t>While increasing profits is a wonderful goal, it is only a step toward something more important.  Toys R Us has the following vision statement:</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1CEF36-12EF-4609-A9B4-F77999538908}"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We put a smile on kids’ faces</a:t>
            </a:r>
          </a:p>
          <a:p>
            <a:pPr eaLnBrk="1" hangingPunct="1">
              <a:spcBef>
                <a:spcPct val="0"/>
              </a:spcBef>
            </a:pPr>
            <a:endParaRPr lang="en-US" dirty="0" smtClean="0"/>
          </a:p>
          <a:p>
            <a:pPr eaLnBrk="1" hangingPunct="1">
              <a:spcBef>
                <a:spcPct val="0"/>
              </a:spcBef>
            </a:pPr>
            <a:r>
              <a:rPr lang="en-US" dirty="0" smtClean="0"/>
              <a:t>Note the difference?  A compelling vision is one that motivates by being simple, positive, and emotional.</a:t>
            </a:r>
          </a:p>
          <a:p>
            <a:pPr eaLnBrk="1" hangingPunct="1">
              <a:spcBef>
                <a:spcPct val="0"/>
              </a:spcBef>
            </a:pPr>
            <a:endParaRPr lang="en-US" dirty="0" smtClean="0"/>
          </a:p>
          <a:p>
            <a:pPr eaLnBrk="1" hangingPunct="1">
              <a:spcBef>
                <a:spcPct val="0"/>
              </a:spcBef>
            </a:pPr>
            <a:r>
              <a:rPr lang="en-US" dirty="0" smtClean="0"/>
              <a:t>Specific goals like increasing profits or improving patient scores are only important as they help us reach a higher destination, or vision.</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11CEF36-12EF-4609-A9B4-F77999538908}" type="slidenum">
              <a:rPr lang="en-US" smtClean="0">
                <a:solidFill>
                  <a:prstClr val="black"/>
                </a:solidFill>
              </a:rPr>
              <a:pPr>
                <a:defRPr/>
              </a:pPr>
              <a:t>13</a:t>
            </a:fld>
            <a:endParaRPr lang="en-US"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extLst/>
        </p:spPr>
        <p:txBody>
          <a:bodyPr wrap="square" numCol="1" anchor="t" anchorCtr="0" compatLnSpc="1">
            <a:prstTxWarp prst="textNoShape">
              <a:avLst/>
            </a:prstTxWarp>
          </a:bodyPr>
          <a:lstStyle/>
          <a:p>
            <a:r>
              <a:rPr lang="en-US" dirty="0" smtClean="0"/>
              <a:t>This quote sums it up:  </a:t>
            </a:r>
          </a:p>
          <a:p>
            <a:endParaRPr lang="en-US" dirty="0" smtClean="0"/>
          </a:p>
          <a:p>
            <a:r>
              <a:rPr lang="en-US" dirty="0" smtClean="0"/>
              <a:t>When you need to build a ship, don’t begin by gathering wood or delegating tasks.</a:t>
            </a:r>
          </a:p>
          <a:p>
            <a:r>
              <a:rPr lang="en-US" dirty="0" smtClean="0"/>
              <a:t>Rather, increase the desire for the wide open sea.</a:t>
            </a:r>
          </a:p>
          <a:p>
            <a:endParaRPr lang="en-US" dirty="0" smtClean="0"/>
          </a:p>
          <a:p>
            <a:r>
              <a:rPr lang="en-US" dirty="0" smtClean="0"/>
              <a:t>In other words, when you need to get to a new place, don’t just tell people to do tasks.  Help them see that where you are going together is a worthwhile destination that will be worth the effort!  Once there is motivation, they may even surprise you by finding better and faster ways to get there!</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8789A0-1992-4E81-93F4-78341A31CC07}"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dirty="0" smtClean="0"/>
              <a:t>In your situation, to find the vision, or compelling WHY,</a:t>
            </a:r>
          </a:p>
          <a:p>
            <a:r>
              <a:rPr lang="en-US" sz="1100" dirty="0" smtClean="0"/>
              <a:t>			</a:t>
            </a:r>
          </a:p>
          <a:p>
            <a:r>
              <a:rPr lang="en-US" sz="1100" dirty="0" smtClean="0"/>
              <a:t> Start with your current description of your project:   What is the program, event or initiative?  Who is involved?</a:t>
            </a:r>
          </a:p>
          <a:p>
            <a:endParaRPr lang="en-US" sz="1100" dirty="0" smtClean="0"/>
          </a:p>
          <a:p>
            <a:r>
              <a:rPr lang="en-US" sz="1100" dirty="0" smtClean="0"/>
              <a:t>What aspect(s) are meaningful or exciting?  What goals/burning issues are important for your stakeholders? Where is the overlap or match?</a:t>
            </a:r>
          </a:p>
          <a:p>
            <a:r>
              <a:rPr lang="en-US" sz="1100" dirty="0" smtClean="0"/>
              <a:t> </a:t>
            </a:r>
          </a:p>
          <a:p>
            <a:r>
              <a:rPr lang="en-US" sz="1100" dirty="0" smtClean="0"/>
              <a:t>Next, think about What is the ultimate result of our efforts?  What is the impact if we are successful? Who will benefit?  (our organization, members, our community?)  </a:t>
            </a:r>
          </a:p>
          <a:p>
            <a:endParaRPr lang="en-US" sz="1100" dirty="0" smtClean="0"/>
          </a:p>
          <a:p>
            <a:r>
              <a:rPr lang="en-US" sz="1100" dirty="0" smtClean="0"/>
              <a:t>In a sentence or two, what is the vision of this project?   </a:t>
            </a:r>
          </a:p>
          <a:p>
            <a:endParaRPr lang="en-US" sz="1100" dirty="0" smtClean="0"/>
          </a:p>
          <a:p>
            <a:r>
              <a:rPr lang="en-US" sz="1100" dirty="0" smtClean="0"/>
              <a:t>A vision is not just something to write on a wall or in a report, refer to it in your meetings and in your 1:1 conversations and other communications.  Using our Paris analogy – it takes hours in a cramped airline and waiting in lines to actually GET to Paris, but if you keep the destination in mind, the journey has meaning and remains a motivator through difficulties.</a:t>
            </a:r>
          </a:p>
          <a:p>
            <a:endParaRPr lang="en-US" sz="1100" dirty="0" smtClean="0"/>
          </a:p>
          <a:p>
            <a:r>
              <a:rPr lang="en-US" sz="1100" dirty="0" smtClean="0"/>
              <a:t>		</a:t>
            </a:r>
          </a:p>
          <a:p>
            <a:pPr eaLnBrk="1" hangingPunct="1">
              <a:spcBef>
                <a:spcPct val="0"/>
              </a:spcBef>
            </a:pPr>
            <a:endParaRPr lang="en-US" sz="1100"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2C0C1F-8AF6-4DD8-A4AA-E9FBF6C9956B}"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So far we’ve talked about motivation, and making sure your stakeholders WANT to reach a common destination.</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36663D-A8A7-4093-A4B5-367A045EF8F3}"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The other main reason people take on new behaviors is that they have the ability, or feel that they can make the transition.</a:t>
            </a:r>
          </a:p>
          <a:p>
            <a:pPr eaLnBrk="1" hangingPunct="1">
              <a:spcBef>
                <a:spcPct val="0"/>
              </a:spcBef>
            </a:pPr>
            <a:endParaRPr lang="en-US" sz="1600"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36663D-A8A7-4093-A4B5-367A045EF8F3}"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In a nutshell, remember these two ways to meaningfully engage your stakeholders:</a:t>
            </a:r>
          </a:p>
          <a:p>
            <a:pPr eaLnBrk="1" hangingPunct="1">
              <a:spcBef>
                <a:spcPct val="0"/>
              </a:spcBef>
            </a:pPr>
            <a:endParaRPr lang="en-US" sz="1600" dirty="0" smtClean="0"/>
          </a:p>
          <a:p>
            <a:pPr eaLnBrk="1" hangingPunct="1">
              <a:spcBef>
                <a:spcPct val="0"/>
              </a:spcBef>
            </a:pPr>
            <a:r>
              <a:rPr lang="en-US" sz="1600" dirty="0" smtClean="0"/>
              <a:t>Address motivation through the use of vision to address the question, Do they want to?</a:t>
            </a:r>
          </a:p>
          <a:p>
            <a:pPr eaLnBrk="1" hangingPunct="1">
              <a:spcBef>
                <a:spcPct val="0"/>
              </a:spcBef>
            </a:pPr>
            <a:r>
              <a:rPr lang="en-US" sz="1600" dirty="0" smtClean="0"/>
              <a:t>And increase your stakeholders’ ability to feel they can make the necessary transitions.</a:t>
            </a:r>
          </a:p>
          <a:p>
            <a:pPr eaLnBrk="1" hangingPunct="1">
              <a:spcBef>
                <a:spcPct val="0"/>
              </a:spcBef>
            </a:pPr>
            <a:endParaRPr lang="en-US" sz="1600" dirty="0" smtClean="0"/>
          </a:p>
          <a:p>
            <a:pPr eaLnBrk="1" hangingPunct="1">
              <a:spcBef>
                <a:spcPct val="0"/>
              </a:spcBef>
            </a:pPr>
            <a:endParaRPr lang="en-US" sz="1600"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E17F47-34BF-416A-8916-61F7C13BD412}"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Any new beginning starts with an ending.  </a:t>
            </a:r>
          </a:p>
          <a:p>
            <a:pPr eaLnBrk="1" hangingPunct="1">
              <a:spcBef>
                <a:spcPct val="0"/>
              </a:spcBef>
            </a:pPr>
            <a:endParaRPr lang="en-US" dirty="0" smtClean="0"/>
          </a:p>
          <a:p>
            <a:pPr eaLnBrk="1" hangingPunct="1">
              <a:spcBef>
                <a:spcPct val="0"/>
              </a:spcBef>
            </a:pPr>
            <a:r>
              <a:rPr lang="en-US" dirty="0" smtClean="0"/>
              <a:t>Maybe it is the ending of someone’s former role.  Maybe it is the ending of a known process, such as using paper for medical records.</a:t>
            </a:r>
          </a:p>
          <a:p>
            <a:pPr eaLnBrk="1" hangingPunct="1">
              <a:spcBef>
                <a:spcPct val="0"/>
              </a:spcBef>
            </a:pPr>
            <a:endParaRPr lang="en-US" dirty="0" smtClean="0"/>
          </a:p>
          <a:p>
            <a:pPr eaLnBrk="1" hangingPunct="1">
              <a:spcBef>
                <a:spcPct val="0"/>
              </a:spcBef>
            </a:pPr>
            <a:r>
              <a:rPr lang="en-US" dirty="0" smtClean="0"/>
              <a:t>When we lose what has been known to us, it is common to experience feelings of anger, despair.  Perhaps we have been proficient at the way it was, and having to learn a new way threatens our sense of self and even our identity.  </a:t>
            </a:r>
          </a:p>
          <a:p>
            <a:pPr eaLnBrk="1" hangingPunct="1">
              <a:spcBef>
                <a:spcPct val="0"/>
              </a:spcBef>
            </a:pPr>
            <a:endParaRPr lang="en-US" dirty="0" smtClean="0"/>
          </a:p>
          <a:p>
            <a:pPr eaLnBrk="1" hangingPunct="1">
              <a:spcBef>
                <a:spcPct val="0"/>
              </a:spcBef>
            </a:pPr>
            <a:r>
              <a:rPr lang="en-US" dirty="0" smtClean="0"/>
              <a:t>Moving on, we can find ourselves in a sort of “no man’s land” – it’s not the way it was, nor is it the way it will be.  It is often a time of confusion, anxiety, wishing it could be “like it was” in the good old days…  Some call this a “</a:t>
            </a:r>
            <a:r>
              <a:rPr lang="en-US" dirty="0" err="1" smtClean="0"/>
              <a:t>vallely</a:t>
            </a:r>
            <a:r>
              <a:rPr lang="en-US" dirty="0" smtClean="0"/>
              <a:t> of despair” – the place between the peaks!</a:t>
            </a:r>
          </a:p>
          <a:p>
            <a:pPr eaLnBrk="1" hangingPunct="1">
              <a:spcBef>
                <a:spcPct val="0"/>
              </a:spcBef>
            </a:pPr>
            <a:endParaRPr lang="en-US" dirty="0" smtClean="0"/>
          </a:p>
          <a:p>
            <a:pPr eaLnBrk="1" hangingPunct="1">
              <a:spcBef>
                <a:spcPct val="0"/>
              </a:spcBef>
            </a:pPr>
            <a:r>
              <a:rPr lang="en-US" dirty="0" smtClean="0"/>
              <a:t>Eventually, the new beginning takes hold and people begin to feel hope and optimism that this just might work.  People begin to commit to this new way of working, or this new way of life.  </a:t>
            </a:r>
          </a:p>
          <a:p>
            <a:pPr eaLnBrk="1" hangingPunct="1">
              <a:spcBef>
                <a:spcPct val="0"/>
              </a:spcBef>
            </a:pPr>
            <a:endParaRPr lang="en-US" dirty="0" smtClean="0"/>
          </a:p>
          <a:p>
            <a:pPr eaLnBrk="1" hangingPunct="1">
              <a:spcBef>
                <a:spcPct val="0"/>
              </a:spcBef>
            </a:pPr>
            <a:r>
              <a:rPr lang="en-US" dirty="0" smtClean="0"/>
              <a:t>Perhaps you recognize some of these reactions in yourself or in your stakeholders.  During each of these phases, there are steps you can take as a leader to increase people’s ability to make the transitions.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589A6D-DD7E-413C-90D9-8EC55209EA55}"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66C60E-ADC8-409C-AF53-D775351766EF}"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During endings,</a:t>
            </a:r>
          </a:p>
          <a:p>
            <a:pPr eaLnBrk="1" hangingPunct="1">
              <a:spcBef>
                <a:spcPct val="0"/>
              </a:spcBef>
            </a:pPr>
            <a:r>
              <a:rPr lang="en-US" dirty="0" smtClean="0"/>
              <a:t> </a:t>
            </a:r>
          </a:p>
          <a:p>
            <a:pPr eaLnBrk="1" hangingPunct="1">
              <a:spcBef>
                <a:spcPct val="0"/>
              </a:spcBef>
            </a:pPr>
            <a:r>
              <a:rPr lang="en-US" dirty="0" smtClean="0"/>
              <a:t>Acknowledge that losses are a part of the process.  Sometimes just naming what is happening is helpful.</a:t>
            </a:r>
          </a:p>
          <a:p>
            <a:pPr eaLnBrk="1" hangingPunct="1">
              <a:spcBef>
                <a:spcPct val="0"/>
              </a:spcBef>
            </a:pPr>
            <a:endParaRPr lang="en-US" dirty="0" smtClean="0"/>
          </a:p>
          <a:p>
            <a:pPr eaLnBrk="1" hangingPunct="1">
              <a:spcBef>
                <a:spcPct val="0"/>
              </a:spcBef>
            </a:pPr>
            <a:r>
              <a:rPr lang="en-US" dirty="0" smtClean="0"/>
              <a:t>Don’t be surprised if people over react.  None of us is at our best every day.  Support them and avoid judgments.</a:t>
            </a:r>
          </a:p>
          <a:p>
            <a:pPr eaLnBrk="1" hangingPunct="1">
              <a:spcBef>
                <a:spcPct val="0"/>
              </a:spcBef>
            </a:pPr>
            <a:endParaRPr lang="en-US" dirty="0" smtClean="0"/>
          </a:p>
          <a:p>
            <a:pPr eaLnBrk="1" hangingPunct="1">
              <a:spcBef>
                <a:spcPct val="0"/>
              </a:spcBef>
            </a:pPr>
            <a:r>
              <a:rPr lang="en-US" dirty="0" smtClean="0"/>
              <a:t>Give information that you have.  If you don’t have complete information, state that, too.  </a:t>
            </a:r>
          </a:p>
          <a:p>
            <a:pPr eaLnBrk="1" hangingPunct="1">
              <a:spcBef>
                <a:spcPct val="0"/>
              </a:spcBef>
            </a:pPr>
            <a:endParaRPr lang="en-US" dirty="0" smtClean="0"/>
          </a:p>
          <a:p>
            <a:pPr eaLnBrk="1" hangingPunct="1">
              <a:spcBef>
                <a:spcPct val="0"/>
              </a:spcBef>
            </a:pPr>
            <a:r>
              <a:rPr lang="en-US" dirty="0" smtClean="0"/>
              <a:t>Identify what is changing and what is not changing.  For example, in the paper to electronic medical record example what is not changing is our care and concern for our patients.  The only thing changing is our method of keeping their records.</a:t>
            </a:r>
          </a:p>
          <a:p>
            <a:pPr eaLnBrk="1" hangingPunct="1">
              <a:spcBef>
                <a:spcPct val="0"/>
              </a:spcBef>
            </a:pPr>
            <a:endParaRPr lang="en-US" dirty="0" smtClean="0"/>
          </a:p>
          <a:p>
            <a:pPr eaLnBrk="1" hangingPunct="1">
              <a:spcBef>
                <a:spcPct val="0"/>
              </a:spcBef>
            </a:pPr>
            <a:r>
              <a:rPr lang="en-US" dirty="0" smtClean="0"/>
              <a:t>Mark or celebrate the endings, and always acknowledge that the way it “was” made sense for that time and place.  If possible, allow people to continue some part of the past.  </a:t>
            </a:r>
          </a:p>
          <a:p>
            <a:pPr eaLnBrk="1" hangingPunct="1">
              <a:spcBef>
                <a:spcPct val="0"/>
              </a:spcBef>
            </a:pPr>
            <a:endParaRPr lang="en-US" dirty="0" smtClean="0"/>
          </a:p>
          <a:p>
            <a:pPr eaLnBrk="1" hangingPunct="1">
              <a:spcBef>
                <a:spcPct val="0"/>
              </a:spcBef>
            </a:pPr>
            <a:endParaRPr lang="en-US"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D791F8-96F3-4D16-9072-74B87E509705}"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In the neutral zone, or valley of despair, here’s what you, as a leader, can do:</a:t>
            </a:r>
          </a:p>
          <a:p>
            <a:pPr eaLnBrk="1" hangingPunct="1">
              <a:spcBef>
                <a:spcPct val="0"/>
              </a:spcBef>
            </a:pPr>
            <a:endParaRPr lang="en-US" dirty="0" smtClean="0"/>
          </a:p>
          <a:p>
            <a:pPr eaLnBrk="1" hangingPunct="1">
              <a:spcBef>
                <a:spcPct val="0"/>
              </a:spcBef>
            </a:pPr>
            <a:r>
              <a:rPr lang="en-US" dirty="0" smtClean="0"/>
              <a:t>Resist the impulse to push people through it, rather</a:t>
            </a:r>
          </a:p>
          <a:p>
            <a:pPr eaLnBrk="1" hangingPunct="1">
              <a:spcBef>
                <a:spcPct val="0"/>
              </a:spcBef>
            </a:pPr>
            <a:endParaRPr lang="en-US" dirty="0" smtClean="0"/>
          </a:p>
          <a:p>
            <a:pPr eaLnBrk="1" hangingPunct="1">
              <a:spcBef>
                <a:spcPct val="0"/>
              </a:spcBef>
            </a:pPr>
            <a:r>
              <a:rPr lang="en-US" dirty="0" smtClean="0"/>
              <a:t>Enable people to express or talk about what they are experiencing.  </a:t>
            </a:r>
          </a:p>
          <a:p>
            <a:pPr eaLnBrk="1" hangingPunct="1">
              <a:spcBef>
                <a:spcPct val="0"/>
              </a:spcBef>
            </a:pPr>
            <a:endParaRPr lang="en-US" dirty="0" smtClean="0"/>
          </a:p>
          <a:p>
            <a:pPr eaLnBrk="1" hangingPunct="1">
              <a:spcBef>
                <a:spcPct val="0"/>
              </a:spcBef>
            </a:pPr>
            <a:r>
              <a:rPr lang="en-US" dirty="0" smtClean="0"/>
              <a:t>Assure them these are normal reactions and will change over time.</a:t>
            </a:r>
          </a:p>
          <a:p>
            <a:pPr eaLnBrk="1" hangingPunct="1">
              <a:spcBef>
                <a:spcPct val="0"/>
              </a:spcBef>
            </a:pPr>
            <a:endParaRPr lang="en-US" dirty="0" smtClean="0"/>
          </a:p>
          <a:p>
            <a:pPr eaLnBrk="1" hangingPunct="1">
              <a:spcBef>
                <a:spcPct val="0"/>
              </a:spcBef>
            </a:pPr>
            <a:r>
              <a:rPr lang="en-US" dirty="0" smtClean="0"/>
              <a:t>During this time when it isn’t the way it was – and not yet what it will be –  look for creative opportunities to rethink and try new solutions</a:t>
            </a:r>
          </a:p>
          <a:p>
            <a:pPr eaLnBrk="1" hangingPunct="1">
              <a:spcBef>
                <a:spcPct val="0"/>
              </a:spcBef>
            </a:pPr>
            <a:endParaRPr lang="en-US" dirty="0" smtClean="0"/>
          </a:p>
          <a:p>
            <a:pPr eaLnBrk="1" hangingPunct="1">
              <a:spcBef>
                <a:spcPct val="0"/>
              </a:spcBef>
            </a:pPr>
            <a:r>
              <a:rPr lang="en-US" dirty="0" smtClean="0"/>
              <a:t>Create temporary or interim ways of doing things</a:t>
            </a:r>
          </a:p>
          <a:p>
            <a:pPr eaLnBrk="1" hangingPunct="1">
              <a:spcBef>
                <a:spcPct val="0"/>
              </a:spcBef>
            </a:pPr>
            <a:endParaRPr lang="en-US" dirty="0" smtClean="0"/>
          </a:p>
          <a:p>
            <a:pPr eaLnBrk="1" hangingPunct="1">
              <a:spcBef>
                <a:spcPct val="0"/>
              </a:spcBef>
            </a:pPr>
            <a:r>
              <a:rPr lang="en-US" dirty="0" smtClean="0"/>
              <a:t>Keep the team together to reduce isolation and to increase </a:t>
            </a:r>
            <a:r>
              <a:rPr lang="en-US" dirty="0" err="1" smtClean="0"/>
              <a:t>connectioons</a:t>
            </a:r>
            <a:r>
              <a:rPr lang="en-US" dirty="0" smtClean="0"/>
              <a:t> – foster support between stakeholders</a:t>
            </a:r>
          </a:p>
          <a:p>
            <a:pPr eaLnBrk="1" hangingPunct="1">
              <a:spcBef>
                <a:spcPct val="0"/>
              </a:spcBef>
            </a:pPr>
            <a:endParaRPr lang="en-US" dirty="0" smtClean="0"/>
          </a:p>
          <a:p>
            <a:pPr eaLnBrk="1" hangingPunct="1">
              <a:spcBef>
                <a:spcPct val="0"/>
              </a:spcBef>
            </a:pPr>
            <a:r>
              <a:rPr lang="en-US" dirty="0" smtClean="0"/>
              <a:t>Realize that pushing too fast may backfire and make the process take even longer.  </a:t>
            </a:r>
          </a:p>
          <a:p>
            <a:pPr eaLnBrk="1" hangingPunct="1">
              <a:spcBef>
                <a:spcPct val="0"/>
              </a:spcBef>
            </a:pPr>
            <a:endParaRPr lang="en-US" dirty="0"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50D1A-EAD5-4C28-9D10-A25C26E8372C}"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During new beginnings, </a:t>
            </a:r>
          </a:p>
          <a:p>
            <a:pPr eaLnBrk="1" hangingPunct="1">
              <a:spcBef>
                <a:spcPct val="0"/>
              </a:spcBef>
            </a:pPr>
            <a:endParaRPr lang="en-US" dirty="0" smtClean="0"/>
          </a:p>
          <a:p>
            <a:pPr eaLnBrk="1" hangingPunct="1">
              <a:spcBef>
                <a:spcPct val="0"/>
              </a:spcBef>
            </a:pPr>
            <a:r>
              <a:rPr lang="en-US" dirty="0" smtClean="0"/>
              <a:t>Keep your goals high, with manageable steps between them, and celebrate early and often</a:t>
            </a:r>
          </a:p>
          <a:p>
            <a:pPr eaLnBrk="1" hangingPunct="1">
              <a:spcBef>
                <a:spcPct val="0"/>
              </a:spcBef>
            </a:pPr>
            <a:endParaRPr lang="en-US" dirty="0" smtClean="0"/>
          </a:p>
          <a:p>
            <a:pPr eaLnBrk="1" hangingPunct="1">
              <a:spcBef>
                <a:spcPct val="0"/>
              </a:spcBef>
            </a:pPr>
            <a:r>
              <a:rPr lang="en-US" dirty="0" smtClean="0"/>
              <a:t>Keep your mission, or purpose, and vision, your destination, forefront in your stakeholders’ minds</a:t>
            </a:r>
          </a:p>
          <a:p>
            <a:pPr eaLnBrk="1" hangingPunct="1">
              <a:spcBef>
                <a:spcPct val="0"/>
              </a:spcBef>
            </a:pPr>
            <a:endParaRPr lang="en-US" dirty="0" smtClean="0"/>
          </a:p>
          <a:p>
            <a:pPr eaLnBrk="1" hangingPunct="1">
              <a:spcBef>
                <a:spcPct val="0"/>
              </a:spcBef>
            </a:pPr>
            <a:r>
              <a:rPr lang="en-US" dirty="0" smtClean="0"/>
              <a:t>Note when people try new things, and reward their efforts with praise and encouragement – even if their efforts aren’t perfect</a:t>
            </a:r>
          </a:p>
          <a:p>
            <a:pPr eaLnBrk="1" hangingPunct="1">
              <a:spcBef>
                <a:spcPct val="0"/>
              </a:spcBef>
            </a:pPr>
            <a:endParaRPr lang="en-US" dirty="0" smtClean="0"/>
          </a:p>
          <a:p>
            <a:pPr eaLnBrk="1" hangingPunct="1">
              <a:spcBef>
                <a:spcPct val="0"/>
              </a:spcBef>
            </a:pPr>
            <a:r>
              <a:rPr lang="en-US" dirty="0" smtClean="0"/>
              <a:t>Be open to re-evaluation and course corrections as needed.  It is not unusual for unforeseen circumstances call for some adjustments.</a:t>
            </a:r>
          </a:p>
          <a:p>
            <a:pPr eaLnBrk="1" hangingPunct="1">
              <a:spcBef>
                <a:spcPct val="0"/>
              </a:spcBef>
            </a:pPr>
            <a:endParaRPr lang="en-US" dirty="0" smtClean="0"/>
          </a:p>
          <a:p>
            <a:pPr eaLnBrk="1" hangingPunct="1">
              <a:spcBef>
                <a:spcPct val="0"/>
              </a:spcBef>
            </a:pPr>
            <a:r>
              <a:rPr lang="en-US" dirty="0" smtClean="0"/>
              <a:t>Keep the process moving</a:t>
            </a:r>
          </a:p>
          <a:p>
            <a:pPr eaLnBrk="1" hangingPunct="1">
              <a:spcBef>
                <a:spcPct val="0"/>
              </a:spcBef>
            </a:pPr>
            <a:endParaRPr lang="en-US" dirty="0" smtClean="0"/>
          </a:p>
          <a:p>
            <a:pPr eaLnBrk="1" hangingPunct="1">
              <a:spcBef>
                <a:spcPct val="0"/>
              </a:spcBef>
            </a:pPr>
            <a:r>
              <a:rPr lang="en-US" dirty="0" smtClean="0"/>
              <a:t>And realize that each new beginning will eventually be the “ending” at some point!  Ongoing change is normal.</a:t>
            </a:r>
          </a:p>
          <a:p>
            <a:pPr eaLnBrk="1" hangingPunct="1">
              <a:spcBef>
                <a:spcPct val="0"/>
              </a:spcBef>
            </a:pPr>
            <a:endParaRPr lang="en-US" dirty="0" smtClean="0"/>
          </a:p>
          <a:p>
            <a:pPr eaLnBrk="1" hangingPunct="1">
              <a:spcBef>
                <a:spcPct val="0"/>
              </a:spcBef>
            </a:pPr>
            <a:endParaRPr lang="en-US" dirty="0"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0A361A-6A70-4A34-80E8-C7D69FF8F633}"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In a nutshell, remember these two ways to meaningfully engage your stakeholders:</a:t>
            </a:r>
          </a:p>
          <a:p>
            <a:pPr eaLnBrk="1" hangingPunct="1">
              <a:spcBef>
                <a:spcPct val="0"/>
              </a:spcBef>
            </a:pPr>
            <a:endParaRPr lang="en-US" sz="1600" dirty="0" smtClean="0"/>
          </a:p>
          <a:p>
            <a:pPr eaLnBrk="1" hangingPunct="1">
              <a:spcBef>
                <a:spcPct val="0"/>
              </a:spcBef>
            </a:pPr>
            <a:r>
              <a:rPr lang="en-US" sz="1600" dirty="0" smtClean="0"/>
              <a:t>Address motivation through the use of vision to address the question, Do they want to?</a:t>
            </a:r>
          </a:p>
          <a:p>
            <a:pPr eaLnBrk="1" hangingPunct="1">
              <a:spcBef>
                <a:spcPct val="0"/>
              </a:spcBef>
            </a:pPr>
            <a:r>
              <a:rPr lang="en-US" sz="1600" dirty="0" smtClean="0"/>
              <a:t>And increase your stakeholders’ ability to feel they can make the necessary transitions.</a:t>
            </a:r>
          </a:p>
          <a:p>
            <a:pPr eaLnBrk="1" hangingPunct="1">
              <a:spcBef>
                <a:spcPct val="0"/>
              </a:spcBef>
            </a:pPr>
            <a:endParaRPr lang="en-US" sz="1600" dirty="0" smtClean="0"/>
          </a:p>
          <a:p>
            <a:pPr eaLnBrk="1" hangingPunct="1">
              <a:spcBef>
                <a:spcPct val="0"/>
              </a:spcBef>
            </a:pPr>
            <a:endParaRPr lang="en-US" sz="1600"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E17F47-34BF-416A-8916-61F7C13BD412}"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In a nutshell, remember these two ways to meaningfully engage your stakeholders:</a:t>
            </a:r>
          </a:p>
          <a:p>
            <a:pPr eaLnBrk="1" hangingPunct="1">
              <a:spcBef>
                <a:spcPct val="0"/>
              </a:spcBef>
            </a:pPr>
            <a:endParaRPr lang="en-US" sz="1600" dirty="0" smtClean="0"/>
          </a:p>
          <a:p>
            <a:pPr eaLnBrk="1" hangingPunct="1">
              <a:spcBef>
                <a:spcPct val="0"/>
              </a:spcBef>
            </a:pPr>
            <a:r>
              <a:rPr lang="en-US" sz="1600" dirty="0" smtClean="0"/>
              <a:t>Address motivation through the use of vision to address the question, Do they want to?</a:t>
            </a:r>
          </a:p>
          <a:p>
            <a:pPr eaLnBrk="1" hangingPunct="1">
              <a:spcBef>
                <a:spcPct val="0"/>
              </a:spcBef>
            </a:pPr>
            <a:r>
              <a:rPr lang="en-US" sz="1600" dirty="0" smtClean="0"/>
              <a:t>And increase your stakeholders’ ability to feel they can make the necessary transitions.</a:t>
            </a:r>
          </a:p>
          <a:p>
            <a:pPr eaLnBrk="1" hangingPunct="1">
              <a:spcBef>
                <a:spcPct val="0"/>
              </a:spcBef>
            </a:pPr>
            <a:endParaRPr lang="en-US" sz="1600" dirty="0" smtClean="0"/>
          </a:p>
          <a:p>
            <a:pPr eaLnBrk="1" hangingPunct="1">
              <a:spcBef>
                <a:spcPct val="0"/>
              </a:spcBef>
            </a:pPr>
            <a:endParaRPr lang="en-US" sz="1600"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E17F47-34BF-416A-8916-61F7C13BD412}"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In a nutshell, remember these two ways to meaningfully engage your stakeholders:</a:t>
            </a:r>
          </a:p>
          <a:p>
            <a:pPr eaLnBrk="1" hangingPunct="1">
              <a:spcBef>
                <a:spcPct val="0"/>
              </a:spcBef>
            </a:pPr>
            <a:endParaRPr lang="en-US" sz="1600" dirty="0" smtClean="0"/>
          </a:p>
          <a:p>
            <a:pPr eaLnBrk="1" hangingPunct="1">
              <a:spcBef>
                <a:spcPct val="0"/>
              </a:spcBef>
            </a:pPr>
            <a:r>
              <a:rPr lang="en-US" sz="1600" dirty="0" smtClean="0"/>
              <a:t>Address motivation through the use of vision to address the question, Do they want to?</a:t>
            </a:r>
          </a:p>
          <a:p>
            <a:pPr eaLnBrk="1" hangingPunct="1">
              <a:spcBef>
                <a:spcPct val="0"/>
              </a:spcBef>
            </a:pPr>
            <a:r>
              <a:rPr lang="en-US" sz="1600" dirty="0" smtClean="0"/>
              <a:t>And increase your stakeholders’ ability to feel they can make the necessary transitions.</a:t>
            </a:r>
          </a:p>
          <a:p>
            <a:pPr eaLnBrk="1" hangingPunct="1">
              <a:spcBef>
                <a:spcPct val="0"/>
              </a:spcBef>
            </a:pPr>
            <a:endParaRPr lang="en-US" sz="1600" dirty="0" smtClean="0"/>
          </a:p>
          <a:p>
            <a:pPr eaLnBrk="1" hangingPunct="1">
              <a:spcBef>
                <a:spcPct val="0"/>
              </a:spcBef>
            </a:pPr>
            <a:endParaRPr lang="en-US" sz="1600"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E17F47-34BF-416A-8916-61F7C13BD412}"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smtClean="0"/>
              <a:t>** for more information</a:t>
            </a:r>
            <a:r>
              <a:rPr lang="en-US" baseline="0" dirty="0" smtClean="0"/>
              <a:t> on “</a:t>
            </a:r>
            <a:r>
              <a:rPr lang="en-US" sz="1200" b="1" dirty="0" smtClean="0">
                <a:solidFill>
                  <a:srgbClr val="505153"/>
                </a:solidFill>
                <a:latin typeface="Lucida Fax" pitchFamily="18" charset="0"/>
              </a:rPr>
              <a:t>Engaging Stakeholders </a:t>
            </a:r>
            <a:r>
              <a:rPr lang="en-US" sz="1200" b="1" smtClean="0">
                <a:solidFill>
                  <a:srgbClr val="505153"/>
                </a:solidFill>
                <a:latin typeface="Lucida Fax" pitchFamily="18" charset="0"/>
              </a:rPr>
              <a:t>During Times </a:t>
            </a:r>
            <a:r>
              <a:rPr lang="en-US" sz="1200" b="1" dirty="0" smtClean="0">
                <a:solidFill>
                  <a:srgbClr val="505153"/>
                </a:solidFill>
                <a:latin typeface="Lucida Fax" pitchFamily="18" charset="0"/>
              </a:rPr>
              <a:t>of Change </a:t>
            </a:r>
            <a:r>
              <a:rPr lang="en-US" sz="1200" b="1" smtClean="0">
                <a:solidFill>
                  <a:srgbClr val="505153"/>
                </a:solidFill>
                <a:latin typeface="Lucida Fax" pitchFamily="18" charset="0"/>
              </a:rPr>
              <a:t>and Transition</a:t>
            </a:r>
            <a:r>
              <a:rPr lang="en-US" baseline="0" smtClean="0"/>
              <a:t>”  </a:t>
            </a:r>
            <a:r>
              <a:rPr lang="en-US" baseline="0" dirty="0" smtClean="0"/>
              <a:t>please contact the National Rural Health Resource Center.</a:t>
            </a:r>
            <a:endParaRPr lang="en-US" dirty="0"/>
          </a:p>
        </p:txBody>
      </p:sp>
      <p:sp>
        <p:nvSpPr>
          <p:cNvPr id="4" name="Slide Number Placeholder 3"/>
          <p:cNvSpPr>
            <a:spLocks noGrp="1"/>
          </p:cNvSpPr>
          <p:nvPr>
            <p:ph type="sldNum" sz="quarter" idx="10"/>
          </p:nvPr>
        </p:nvSpPr>
        <p:spPr/>
        <p:txBody>
          <a:bodyPr/>
          <a:lstStyle/>
          <a:p>
            <a:pPr>
              <a:defRPr/>
            </a:pPr>
            <a:fld id="{93A34792-EBEE-4B9A-BFFD-0C82C4DA32FC}" type="slidenum">
              <a:rPr lang="en-US" smtClean="0"/>
              <a:pPr>
                <a:defRPr/>
              </a:pPr>
              <a:t>26</a:t>
            </a:fld>
            <a:endParaRPr lang="en-US" dirty="0"/>
          </a:p>
        </p:txBody>
      </p:sp>
    </p:spTree>
    <p:extLst>
      <p:ext uri="{BB962C8B-B14F-4D97-AF65-F5344CB8AC3E}">
        <p14:creationId xmlns:p14="http://schemas.microsoft.com/office/powerpoint/2010/main" val="383326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AD47E2-6492-40C6-B992-3F6011C336D8}"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As we think about how to influence others and engage them, the first thing to realize is that we have the most control over ourselves.  As you listen to the following presentation, think about ways you can change your approach in order to influence the actions of others.</a:t>
            </a:r>
          </a:p>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E0CF82-FE37-4BF7-82C4-8DA4B18C6A4E}"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Let’s define the terms we will be using.  Stakeholders are those persons who have a direct interest,  involvement, or investment in something.  For leaders in rural health, your stakeholders might be (for example) board members, health care providers, funders, or patients.</a:t>
            </a:r>
          </a:p>
          <a:p>
            <a:pPr eaLnBrk="1" hangingPunct="1">
              <a:spcBef>
                <a:spcPct val="0"/>
              </a:spcBef>
            </a:pPr>
            <a:endParaRPr lang="en-US" dirty="0" smtClean="0"/>
          </a:p>
          <a:p>
            <a:pPr eaLnBrk="1" hangingPunct="1">
              <a:spcBef>
                <a:spcPct val="0"/>
              </a:spcBef>
            </a:pPr>
            <a:r>
              <a:rPr lang="en-US" dirty="0" smtClean="0"/>
              <a:t>What does it mean to “engage” those stakeholders?  To attract and hold the attention of, gain support, or interlock in a collaborative effort.</a:t>
            </a:r>
          </a:p>
          <a:p>
            <a:pPr eaLnBrk="1" hangingPunct="1">
              <a:spcBef>
                <a:spcPct val="0"/>
              </a:spcBef>
            </a:pPr>
            <a:r>
              <a:rPr lang="en-US" dirty="0" smtClean="0"/>
              <a:t>Do you ever find yourself trying to get – and hold -- someone’s attention for your issue or project?  In the following slides, we’ll offer specific ways to help you succeed in truly engaging your most important stakeholders.</a:t>
            </a:r>
          </a:p>
          <a:p>
            <a:pPr eaLnBrk="1" hangingPunct="1">
              <a:spcBef>
                <a:spcPct val="0"/>
              </a:spcBef>
            </a:pPr>
            <a:endParaRPr lang="en-US" dirty="0" smtClean="0"/>
          </a:p>
          <a:p>
            <a:pPr eaLnBrk="1" hangingPunct="1">
              <a:spcBef>
                <a:spcPct val="0"/>
              </a:spcBef>
            </a:pP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DD96FD-2C09-4BDB-933A-1A4CA0B09C5F}"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Let’s clarify two more terms.  There is a difference between change and transition. </a:t>
            </a:r>
          </a:p>
          <a:p>
            <a:pPr eaLnBrk="1" hangingPunct="1">
              <a:spcBef>
                <a:spcPct val="0"/>
              </a:spcBef>
            </a:pPr>
            <a:r>
              <a:rPr lang="en-US" dirty="0" smtClean="0"/>
              <a:t>Change refers to the external differences – to become or make different</a:t>
            </a:r>
          </a:p>
          <a:p>
            <a:pPr eaLnBrk="1" hangingPunct="1">
              <a:spcBef>
                <a:spcPct val="0"/>
              </a:spcBef>
            </a:pPr>
            <a:r>
              <a:rPr lang="en-US" dirty="0" smtClean="0"/>
              <a:t>While</a:t>
            </a:r>
          </a:p>
          <a:p>
            <a:pPr eaLnBrk="1" hangingPunct="1">
              <a:spcBef>
                <a:spcPct val="0"/>
              </a:spcBef>
            </a:pPr>
            <a:r>
              <a:rPr lang="en-US" dirty="0" smtClean="0"/>
              <a:t>Transition , as we use the word, refers to an internal process, the period in which something undergoes a change and passes from one state or form to another</a:t>
            </a:r>
          </a:p>
          <a:p>
            <a:pPr eaLnBrk="1" hangingPunct="1">
              <a:spcBef>
                <a:spcPct val="0"/>
              </a:spcBef>
            </a:pP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E04530-F889-4CC6-BA4E-5AAF1B804BC0}"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Let’s clarify two more terms.  There is a difference between change and transition. </a:t>
            </a:r>
          </a:p>
          <a:p>
            <a:pPr eaLnBrk="1" hangingPunct="1">
              <a:spcBef>
                <a:spcPct val="0"/>
              </a:spcBef>
            </a:pPr>
            <a:r>
              <a:rPr lang="en-US" dirty="0" smtClean="0"/>
              <a:t>Change refers to the external differences – to become or make different</a:t>
            </a:r>
          </a:p>
          <a:p>
            <a:pPr eaLnBrk="1" hangingPunct="1">
              <a:spcBef>
                <a:spcPct val="0"/>
              </a:spcBef>
            </a:pPr>
            <a:r>
              <a:rPr lang="en-US" dirty="0" smtClean="0"/>
              <a:t>While</a:t>
            </a:r>
          </a:p>
          <a:p>
            <a:pPr eaLnBrk="1" hangingPunct="1">
              <a:spcBef>
                <a:spcPct val="0"/>
              </a:spcBef>
            </a:pPr>
            <a:r>
              <a:rPr lang="en-US" dirty="0" smtClean="0"/>
              <a:t>Transition , as we use the word, refers to an internal process, the period in which something undergoes a change and passes from one state or form to another</a:t>
            </a:r>
          </a:p>
          <a:p>
            <a:pPr eaLnBrk="1" hangingPunct="1">
              <a:spcBef>
                <a:spcPct val="0"/>
              </a:spcBef>
            </a:pP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E04530-F889-4CC6-BA4E-5AAF1B804BC0}"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solidFill>
                  <a:srgbClr val="457E81"/>
                </a:solidFill>
                <a:latin typeface="Verdana" pitchFamily="34" charset="0"/>
              </a:rPr>
              <a:t>As a rural health care leader, you are certainly impacted by the changes and transitions in today’s health care.  Pause and consider what reactions you are observing in your stakeholders and in yourself.  </a:t>
            </a:r>
          </a:p>
          <a:p>
            <a:pPr eaLnBrk="1" hangingPunct="1">
              <a:spcBef>
                <a:spcPct val="0"/>
              </a:spcBef>
            </a:pPr>
            <a:endParaRPr lang="en-US" dirty="0" smtClean="0">
              <a:solidFill>
                <a:srgbClr val="457E81"/>
              </a:solidFill>
              <a:latin typeface="Verdana" pitchFamily="34" charset="0"/>
            </a:endParaRPr>
          </a:p>
          <a:p>
            <a:pPr eaLnBrk="1" hangingPunct="1">
              <a:spcBef>
                <a:spcPct val="0"/>
              </a:spcBef>
            </a:pPr>
            <a:r>
              <a:rPr lang="en-US" dirty="0" smtClean="0">
                <a:solidFill>
                  <a:srgbClr val="457E81"/>
                </a:solidFill>
                <a:latin typeface="Verdana" pitchFamily="34" charset="0"/>
              </a:rPr>
              <a:t>Common reactions are denial, grief, resistance, uncertainty, and even occasionally hope and impatience to move forward</a:t>
            </a:r>
          </a:p>
          <a:p>
            <a:pPr eaLnBrk="1" hangingPunct="1">
              <a:spcBef>
                <a:spcPct val="0"/>
              </a:spcBef>
            </a:pPr>
            <a:r>
              <a:rPr lang="en-US" dirty="0" smtClean="0">
                <a:solidFill>
                  <a:srgbClr val="457E81"/>
                </a:solidFill>
                <a:latin typeface="Verdana" pitchFamily="34" charset="0"/>
              </a:rPr>
              <a:t>There are no right or wrong ways to react.  </a:t>
            </a:r>
          </a:p>
          <a:p>
            <a:pPr eaLnBrk="1" hangingPunct="1">
              <a:spcBef>
                <a:spcPct val="0"/>
              </a:spcBef>
            </a:pPr>
            <a:endParaRPr lang="en-US" dirty="0" smtClean="0">
              <a:solidFill>
                <a:srgbClr val="457E81"/>
              </a:solidFill>
              <a:latin typeface="Verdana" pitchFamily="34" charset="0"/>
            </a:endParaRPr>
          </a:p>
          <a:p>
            <a:pPr eaLnBrk="1" hangingPunct="1">
              <a:spcBef>
                <a:spcPct val="0"/>
              </a:spcBef>
            </a:pPr>
            <a:r>
              <a:rPr lang="en-US" dirty="0" smtClean="0">
                <a:solidFill>
                  <a:srgbClr val="457E81"/>
                </a:solidFill>
                <a:latin typeface="Verdana" pitchFamily="34" charset="0"/>
              </a:rPr>
              <a:t>The important thing is to know the keys that most easily enable people to take on new behaviors, or change.  Ready?  There are two main reasons people decide to take on new behaviors or actions. </a:t>
            </a:r>
            <a:br>
              <a:rPr lang="en-US" dirty="0" smtClean="0">
                <a:solidFill>
                  <a:srgbClr val="457E81"/>
                </a:solidFill>
                <a:latin typeface="Verdana" pitchFamily="34" charset="0"/>
              </a:rPr>
            </a:br>
            <a:endParaRPr lang="en-US" dirty="0" smtClean="0">
              <a:solidFill>
                <a:srgbClr val="457E81"/>
              </a:solidFill>
              <a:latin typeface="Verdana" pitchFamily="34" charset="0"/>
            </a:endParaRPr>
          </a:p>
          <a:p>
            <a:pPr eaLnBrk="1" hangingPunct="1">
              <a:spcBef>
                <a:spcPct val="0"/>
              </a:spcBef>
            </a:pPr>
            <a:r>
              <a:rPr lang="en-US" dirty="0" smtClean="0">
                <a:solidFill>
                  <a:srgbClr val="457E81"/>
                </a:solidFill>
                <a:latin typeface="Verdana" pitchFamily="34" charset="0"/>
              </a:rPr>
              <a:t/>
            </a:r>
            <a:br>
              <a:rPr lang="en-US" dirty="0" smtClean="0">
                <a:solidFill>
                  <a:srgbClr val="457E81"/>
                </a:solidFill>
                <a:latin typeface="Verdana" pitchFamily="34" charset="0"/>
              </a:rPr>
            </a:br>
            <a:endParaRPr lang="en-US" dirty="0" smtClean="0">
              <a:solidFill>
                <a:srgbClr val="457E81"/>
              </a:solidFill>
              <a:latin typeface="Verdana" pitchFamily="34" charset="0"/>
            </a:endParaRPr>
          </a:p>
          <a:p>
            <a:pPr eaLnBrk="1" hangingPunct="1">
              <a:spcBef>
                <a:spcPct val="0"/>
              </a:spcBef>
            </a:pP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D86B19-7422-46BA-814F-89243C8236DC}"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In a nutshell, those two reasons are:  </a:t>
            </a:r>
          </a:p>
          <a:p>
            <a:pPr eaLnBrk="1" hangingPunct="1">
              <a:spcBef>
                <a:spcPct val="0"/>
              </a:spcBef>
            </a:pPr>
            <a:r>
              <a:rPr lang="en-US" sz="1600" dirty="0" smtClean="0"/>
              <a:t>Do they have the motivation?  Do they want to?</a:t>
            </a:r>
          </a:p>
          <a:p>
            <a:pPr eaLnBrk="1" hangingPunct="1">
              <a:spcBef>
                <a:spcPct val="0"/>
              </a:spcBef>
            </a:pPr>
            <a:r>
              <a:rPr lang="en-US" sz="1600" dirty="0" smtClean="0"/>
              <a:t>Secondly, do they have the ability?  Do they feel they can?</a:t>
            </a:r>
          </a:p>
          <a:p>
            <a:pPr eaLnBrk="1" hangingPunct="1">
              <a:spcBef>
                <a:spcPct val="0"/>
              </a:spcBef>
            </a:pPr>
            <a:endParaRPr lang="en-US" sz="1600" dirty="0" smtClean="0"/>
          </a:p>
          <a:p>
            <a:pPr eaLnBrk="1" hangingPunct="1">
              <a:spcBef>
                <a:spcPct val="0"/>
              </a:spcBef>
            </a:pPr>
            <a:r>
              <a:rPr lang="en-US" sz="1600" dirty="0" smtClean="0"/>
              <a:t>We’ll examine each of these factors and determine how you, as a leader, can tap into your stakeholders’ motivations and also create the ability to change.</a:t>
            </a:r>
          </a:p>
          <a:p>
            <a:pPr eaLnBrk="1" hangingPunct="1">
              <a:spcBef>
                <a:spcPct val="0"/>
              </a:spcBef>
            </a:pPr>
            <a:endParaRPr lang="en-US" sz="1600" dirty="0" smtClean="0"/>
          </a:p>
          <a:p>
            <a:pPr eaLnBrk="1" hangingPunct="1">
              <a:spcBef>
                <a:spcPct val="0"/>
              </a:spcBef>
            </a:pPr>
            <a:r>
              <a:rPr lang="en-US" sz="1600" dirty="0" smtClean="0"/>
              <a:t>Before we move forward, NOTE what is NOT here:  People do not change when someone tells them to do it.  As they saying goes, people don’t obey, they only react.  Telling people to do something will not cause it to happen.  Rather, focus on increasing their motivation and ability.</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F57B47-739B-4900-8E13-8823AAD2E892}"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47BE6A2-F3D1-4066-89DC-515E7B0A5B77}" type="datetimeFigureOut">
              <a:rPr lang="en-US"/>
              <a:pPr>
                <a:defRPr/>
              </a:pPr>
              <a:t>7/22/2013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BBF9E9-85D7-4369-B3FE-3F02F5D96A6A}" type="slidenum">
              <a:rPr lang="en-US"/>
              <a:pPr>
                <a:defRPr/>
              </a:pPr>
              <a:t>‹#›</a:t>
            </a:fld>
            <a:endParaRPr lang="en-US" dirty="0"/>
          </a:p>
        </p:txBody>
      </p:sp>
    </p:spTree>
    <p:extLst>
      <p:ext uri="{BB962C8B-B14F-4D97-AF65-F5344CB8AC3E}">
        <p14:creationId xmlns:p14="http://schemas.microsoft.com/office/powerpoint/2010/main" val="284536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1A44D8-B617-47A6-B490-BB590D496BC9}" type="datetimeFigureOut">
              <a:rPr lang="en-US"/>
              <a:pPr>
                <a:defRPr/>
              </a:pPr>
              <a:t>7/22/2013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94A820-04C1-49E4-87B1-CB0EEA958AB9}" type="slidenum">
              <a:rPr lang="en-US"/>
              <a:pPr>
                <a:defRPr/>
              </a:pPr>
              <a:t>‹#›</a:t>
            </a:fld>
            <a:endParaRPr lang="en-US" dirty="0"/>
          </a:p>
        </p:txBody>
      </p:sp>
    </p:spTree>
    <p:extLst>
      <p:ext uri="{BB962C8B-B14F-4D97-AF65-F5344CB8AC3E}">
        <p14:creationId xmlns:p14="http://schemas.microsoft.com/office/powerpoint/2010/main" val="1170853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5E7B45-73B5-40BC-A5B1-9D51284BDB94}" type="datetimeFigureOut">
              <a:rPr lang="en-US"/>
              <a:pPr>
                <a:defRPr/>
              </a:pPr>
              <a:t>7/22/2013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F31EB1-0927-463E-864C-97A13271E514}" type="slidenum">
              <a:rPr lang="en-US"/>
              <a:pPr>
                <a:defRPr/>
              </a:pPr>
              <a:t>‹#›</a:t>
            </a:fld>
            <a:endParaRPr lang="en-US" dirty="0"/>
          </a:p>
        </p:txBody>
      </p:sp>
    </p:spTree>
    <p:extLst>
      <p:ext uri="{BB962C8B-B14F-4D97-AF65-F5344CB8AC3E}">
        <p14:creationId xmlns:p14="http://schemas.microsoft.com/office/powerpoint/2010/main" val="125308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EC6889-4DA2-44C6-A3A1-9F2079EBB64E}" type="datetimeFigureOut">
              <a:rPr lang="en-US"/>
              <a:pPr>
                <a:defRPr/>
              </a:pPr>
              <a:t>7/22/2013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0D6044-4102-474F-849F-D1ED7DC6E1DE}" type="slidenum">
              <a:rPr lang="en-US"/>
              <a:pPr>
                <a:defRPr/>
              </a:pPr>
              <a:t>‹#›</a:t>
            </a:fld>
            <a:endParaRPr lang="en-US" dirty="0"/>
          </a:p>
        </p:txBody>
      </p:sp>
    </p:spTree>
    <p:extLst>
      <p:ext uri="{BB962C8B-B14F-4D97-AF65-F5344CB8AC3E}">
        <p14:creationId xmlns:p14="http://schemas.microsoft.com/office/powerpoint/2010/main" val="75933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3687409-7C80-4628-8D09-34307D8C1381}" type="datetimeFigureOut">
              <a:rPr lang="en-US"/>
              <a:pPr>
                <a:defRPr/>
              </a:pPr>
              <a:t>7/22/2013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F06648-8320-4632-8A1B-7F6DB170F0AF}" type="slidenum">
              <a:rPr lang="en-US"/>
              <a:pPr>
                <a:defRPr/>
              </a:pPr>
              <a:t>‹#›</a:t>
            </a:fld>
            <a:endParaRPr lang="en-US" dirty="0"/>
          </a:p>
        </p:txBody>
      </p:sp>
    </p:spTree>
    <p:extLst>
      <p:ext uri="{BB962C8B-B14F-4D97-AF65-F5344CB8AC3E}">
        <p14:creationId xmlns:p14="http://schemas.microsoft.com/office/powerpoint/2010/main" val="466071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8A696FC-29D6-43F4-BB53-3822C3CD713C}" type="datetimeFigureOut">
              <a:rPr lang="en-US"/>
              <a:pPr>
                <a:defRPr/>
              </a:pPr>
              <a:t>7/22/2013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881BD6-65F1-4707-AD3A-68700ED6D28F}" type="slidenum">
              <a:rPr lang="en-US"/>
              <a:pPr>
                <a:defRPr/>
              </a:pPr>
              <a:t>‹#›</a:t>
            </a:fld>
            <a:endParaRPr lang="en-US" dirty="0"/>
          </a:p>
        </p:txBody>
      </p:sp>
    </p:spTree>
    <p:extLst>
      <p:ext uri="{BB962C8B-B14F-4D97-AF65-F5344CB8AC3E}">
        <p14:creationId xmlns:p14="http://schemas.microsoft.com/office/powerpoint/2010/main" val="89922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8E572D2-D4FF-4ED0-A49D-DD88F6052D20}" type="datetimeFigureOut">
              <a:rPr lang="en-US"/>
              <a:pPr>
                <a:defRPr/>
              </a:pPr>
              <a:t>7/22/2013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E505B3-6E2A-49C7-810E-6734F14515E3}" type="slidenum">
              <a:rPr lang="en-US"/>
              <a:pPr>
                <a:defRPr/>
              </a:pPr>
              <a:t>‹#›</a:t>
            </a:fld>
            <a:endParaRPr lang="en-US" dirty="0"/>
          </a:p>
        </p:txBody>
      </p:sp>
    </p:spTree>
    <p:extLst>
      <p:ext uri="{BB962C8B-B14F-4D97-AF65-F5344CB8AC3E}">
        <p14:creationId xmlns:p14="http://schemas.microsoft.com/office/powerpoint/2010/main" val="2047780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C2A1702-C633-4FB3-B9F3-2DD04E4ED5AF}" type="datetimeFigureOut">
              <a:rPr lang="en-US"/>
              <a:pPr>
                <a:defRPr/>
              </a:pPr>
              <a:t>7/22/2013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BF8566E-C4CD-43A9-9420-92048ED54262}" type="slidenum">
              <a:rPr lang="en-US"/>
              <a:pPr>
                <a:defRPr/>
              </a:pPr>
              <a:t>‹#›</a:t>
            </a:fld>
            <a:endParaRPr lang="en-US" dirty="0"/>
          </a:p>
        </p:txBody>
      </p:sp>
    </p:spTree>
    <p:extLst>
      <p:ext uri="{BB962C8B-B14F-4D97-AF65-F5344CB8AC3E}">
        <p14:creationId xmlns:p14="http://schemas.microsoft.com/office/powerpoint/2010/main" val="116149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65C849-9D2F-400E-BBB5-B65207B33FF9}" type="datetimeFigureOut">
              <a:rPr lang="en-US"/>
              <a:pPr>
                <a:defRPr/>
              </a:pPr>
              <a:t>7/22/2013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8E0C05-5301-41EE-890C-33F4FB49F16C}" type="slidenum">
              <a:rPr lang="en-US"/>
              <a:pPr>
                <a:defRPr/>
              </a:pPr>
              <a:t>‹#›</a:t>
            </a:fld>
            <a:endParaRPr lang="en-US" dirty="0"/>
          </a:p>
        </p:txBody>
      </p:sp>
    </p:spTree>
    <p:extLst>
      <p:ext uri="{BB962C8B-B14F-4D97-AF65-F5344CB8AC3E}">
        <p14:creationId xmlns:p14="http://schemas.microsoft.com/office/powerpoint/2010/main" val="308837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26FEC3-D433-4FB9-9F82-90E3B117C597}" type="datetimeFigureOut">
              <a:rPr lang="en-US"/>
              <a:pPr>
                <a:defRPr/>
              </a:pPr>
              <a:t>7/22/2013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0BDDCE-2AEC-40E1-8E72-6F928E2274F5}" type="slidenum">
              <a:rPr lang="en-US"/>
              <a:pPr>
                <a:defRPr/>
              </a:pPr>
              <a:t>‹#›</a:t>
            </a:fld>
            <a:endParaRPr lang="en-US" dirty="0"/>
          </a:p>
        </p:txBody>
      </p:sp>
    </p:spTree>
    <p:extLst>
      <p:ext uri="{BB962C8B-B14F-4D97-AF65-F5344CB8AC3E}">
        <p14:creationId xmlns:p14="http://schemas.microsoft.com/office/powerpoint/2010/main" val="3479789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44E6FE-4A92-45BB-9E89-2AE6430E1F3E}" type="datetimeFigureOut">
              <a:rPr lang="en-US"/>
              <a:pPr>
                <a:defRPr/>
              </a:pPr>
              <a:t>7/22/2013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B56EB8-A1C2-4B80-A026-7181DC2B0E28}" type="slidenum">
              <a:rPr lang="en-US"/>
              <a:pPr>
                <a:defRPr/>
              </a:pPr>
              <a:t>‹#›</a:t>
            </a:fld>
            <a:endParaRPr lang="en-US" dirty="0"/>
          </a:p>
        </p:txBody>
      </p:sp>
    </p:spTree>
    <p:extLst>
      <p:ext uri="{BB962C8B-B14F-4D97-AF65-F5344CB8AC3E}">
        <p14:creationId xmlns:p14="http://schemas.microsoft.com/office/powerpoint/2010/main" val="2542991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4DE83C4-9EDC-4FBC-B8AB-01B5F9D21127}" type="datetimeFigureOut">
              <a:rPr lang="en-US"/>
              <a:pPr>
                <a:defRPr/>
              </a:pPr>
              <a:t>7/22/2013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52A764F-C8E4-4B5E-9695-3BB39BF488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7" Type="http://schemas.openxmlformats.org/officeDocument/2006/relationships/image" Target="../media/image3.png"/><Relationship Id="rId2" Type="http://schemas.microsoft.com/office/2007/relationships/media" Target="../media/media10.wma"/><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jpeg"/><Relationship Id="rId5" Type="http://schemas.openxmlformats.org/officeDocument/2006/relationships/image" Target="../media/image1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wma"/><Relationship Id="rId7" Type="http://schemas.openxmlformats.org/officeDocument/2006/relationships/image" Target="../media/image3.png"/><Relationship Id="rId2" Type="http://schemas.microsoft.com/office/2007/relationships/media" Target="../media/media16.wma"/><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ma"/><Relationship Id="rId7" Type="http://schemas.openxmlformats.org/officeDocument/2006/relationships/image" Target="../media/image3.png"/><Relationship Id="rId2" Type="http://schemas.microsoft.com/office/2007/relationships/media" Target="../media/media17.wma"/><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media18.wma"/><Relationship Id="rId7" Type="http://schemas.openxmlformats.org/officeDocument/2006/relationships/notesSlide" Target="../notesSlides/notesSlide18.xml"/><Relationship Id="rId2" Type="http://schemas.microsoft.com/office/2007/relationships/media" Target="../media/media18.wma"/><Relationship Id="rId1" Type="http://schemas.openxmlformats.org/officeDocument/2006/relationships/tags" Target="../tags/tag5.xml"/><Relationship Id="rId6" Type="http://schemas.openxmlformats.org/officeDocument/2006/relationships/slideLayout" Target="../slideLayouts/slideLayout2.xml"/><Relationship Id="rId5" Type="http://schemas.openxmlformats.org/officeDocument/2006/relationships/audio" Target="../media/media19.wma"/><Relationship Id="rId10" Type="http://schemas.openxmlformats.org/officeDocument/2006/relationships/image" Target="../media/image11.jpeg"/><Relationship Id="rId4" Type="http://schemas.microsoft.com/office/2007/relationships/media" Target="../media/media19.wma"/><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jpeg"/><Relationship Id="rId5" Type="http://schemas.openxmlformats.org/officeDocument/2006/relationships/image" Target="../media/image1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jpeg"/><Relationship Id="rId5" Type="http://schemas.openxmlformats.org/officeDocument/2006/relationships/image" Target="../media/image1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jpeg"/><Relationship Id="rId5" Type="http://schemas.openxmlformats.org/officeDocument/2006/relationships/image" Target="../media/image1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2.jpeg"/><Relationship Id="rId5" Type="http://schemas.openxmlformats.org/officeDocument/2006/relationships/image" Target="../media/image1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audio" Target="../media/media18.wma"/><Relationship Id="rId7" Type="http://schemas.openxmlformats.org/officeDocument/2006/relationships/image" Target="../media/image3.png"/><Relationship Id="rId2" Type="http://schemas.microsoft.com/office/2007/relationships/media" Target="../media/media18.wma"/><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media18.wma"/><Relationship Id="rId7" Type="http://schemas.openxmlformats.org/officeDocument/2006/relationships/notesSlide" Target="../notesSlides/notesSlide24.xml"/><Relationship Id="rId2" Type="http://schemas.microsoft.com/office/2007/relationships/media" Target="../media/media18.wma"/><Relationship Id="rId1" Type="http://schemas.openxmlformats.org/officeDocument/2006/relationships/tags" Target="../tags/tag7.xml"/><Relationship Id="rId6" Type="http://schemas.openxmlformats.org/officeDocument/2006/relationships/slideLayout" Target="../slideLayouts/slideLayout2.xml"/><Relationship Id="rId11" Type="http://schemas.openxmlformats.org/officeDocument/2006/relationships/image" Target="../media/image9.png"/><Relationship Id="rId5" Type="http://schemas.openxmlformats.org/officeDocument/2006/relationships/audio" Target="../media/media24.wma"/><Relationship Id="rId10" Type="http://schemas.openxmlformats.org/officeDocument/2006/relationships/image" Target="../media/image13.jpeg"/><Relationship Id="rId4" Type="http://schemas.microsoft.com/office/2007/relationships/media" Target="../media/media24.wma"/><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media18.wma"/><Relationship Id="rId7" Type="http://schemas.openxmlformats.org/officeDocument/2006/relationships/notesSlide" Target="../notesSlides/notesSlide25.xml"/><Relationship Id="rId2" Type="http://schemas.microsoft.com/office/2007/relationships/media" Target="../media/media18.wma"/><Relationship Id="rId1" Type="http://schemas.openxmlformats.org/officeDocument/2006/relationships/tags" Target="../tags/tag8.xml"/><Relationship Id="rId6" Type="http://schemas.openxmlformats.org/officeDocument/2006/relationships/slideLayout" Target="../slideLayouts/slideLayout2.xml"/><Relationship Id="rId11" Type="http://schemas.openxmlformats.org/officeDocument/2006/relationships/image" Target="../media/image9.png"/><Relationship Id="rId5" Type="http://schemas.openxmlformats.org/officeDocument/2006/relationships/audio" Target="../media/media25.wma"/><Relationship Id="rId10" Type="http://schemas.openxmlformats.org/officeDocument/2006/relationships/image" Target="../media/image14.jpeg"/><Relationship Id="rId4" Type="http://schemas.microsoft.com/office/2007/relationships/media" Target="../media/media25.wma"/><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hyperlink" Target="mailto:rhitnd@ruralcenter.org" TargetMode="External"/><Relationship Id="rId5" Type="http://schemas.openxmlformats.org/officeDocument/2006/relationships/image" Target="../media/image2.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wma"/><Relationship Id="rId7" Type="http://schemas.openxmlformats.org/officeDocument/2006/relationships/image" Target="../media/image2.jpe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7.wma"/><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wma"/><Relationship Id="rId7" Type="http://schemas.openxmlformats.org/officeDocument/2006/relationships/image" Target="../media/image3.png"/><Relationship Id="rId2" Type="http://schemas.microsoft.com/office/2007/relationships/media" Target="../media/media9.wm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0" y="2290763"/>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3600" b="1" dirty="0">
                <a:solidFill>
                  <a:srgbClr val="505153"/>
                </a:solidFill>
                <a:latin typeface="Lucida Fax" pitchFamily="18" charset="0"/>
              </a:rPr>
              <a:t>Engaging Stakeholders During </a:t>
            </a:r>
          </a:p>
          <a:p>
            <a:pPr algn="ctr" eaLnBrk="1" hangingPunct="1"/>
            <a:r>
              <a:rPr lang="en-US" sz="3600" b="1" dirty="0">
                <a:solidFill>
                  <a:srgbClr val="505153"/>
                </a:solidFill>
                <a:latin typeface="Lucida Fax" pitchFamily="18" charset="0"/>
              </a:rPr>
              <a:t>Times of Change and Transition</a:t>
            </a:r>
          </a:p>
          <a:p>
            <a:pPr algn="ctr" eaLnBrk="1" hangingPunct="1"/>
            <a:r>
              <a:rPr lang="en-US" sz="2400" dirty="0" smtClean="0">
                <a:solidFill>
                  <a:srgbClr val="505153"/>
                </a:solidFill>
                <a:latin typeface="Verdana" pitchFamily="34" charset="0"/>
              </a:rPr>
              <a:t>A </a:t>
            </a:r>
            <a:r>
              <a:rPr lang="en-US" sz="2400" dirty="0" smtClean="0">
                <a:solidFill>
                  <a:srgbClr val="505153"/>
                </a:solidFill>
                <a:latin typeface="Verdana" pitchFamily="34" charset="0"/>
              </a:rPr>
              <a:t>Nutshell Presentation </a:t>
            </a:r>
            <a:endParaRPr lang="en-US" sz="2400" b="1" dirty="0">
              <a:solidFill>
                <a:srgbClr val="505153"/>
              </a:solidFill>
              <a:latin typeface="Lucida Fax" pitchFamily="18" charset="0"/>
            </a:endParaRPr>
          </a:p>
        </p:txBody>
      </p:sp>
      <p:sp>
        <p:nvSpPr>
          <p:cNvPr id="13315" name="TextBox 7"/>
          <p:cNvSpPr txBox="1">
            <a:spLocks noChangeArrowheads="1"/>
          </p:cNvSpPr>
          <p:nvPr/>
        </p:nvSpPr>
        <p:spPr bwMode="auto">
          <a:xfrm>
            <a:off x="0" y="1524000"/>
            <a:ext cx="9144000" cy="261938"/>
          </a:xfrm>
          <a:prstGeom prst="rect">
            <a:avLst/>
          </a:prstGeom>
          <a:gradFill rotWithShape="1">
            <a:gsLst>
              <a:gs pos="0">
                <a:srgbClr val="607C4B"/>
              </a:gs>
              <a:gs pos="50000">
                <a:srgbClr val="8DB46F"/>
              </a:gs>
              <a:gs pos="100000">
                <a:srgbClr val="A8D685"/>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a:latin typeface="Verdana" pitchFamily="34" charset="0"/>
              </a:rPr>
              <a:t>600 East Superior Street, Suite 404  </a:t>
            </a:r>
            <a:r>
              <a:rPr lang="en-US" sz="1100">
                <a:solidFill>
                  <a:srgbClr val="457E81"/>
                </a:solidFill>
                <a:latin typeface="Verdana" pitchFamily="34" charset="0"/>
              </a:rPr>
              <a:t>I</a:t>
            </a:r>
            <a:r>
              <a:rPr lang="en-US" sz="1100">
                <a:latin typeface="Verdana" pitchFamily="34" charset="0"/>
              </a:rPr>
              <a:t>  Duluth, MN 55802  </a:t>
            </a:r>
            <a:r>
              <a:rPr lang="en-US" sz="1100">
                <a:solidFill>
                  <a:srgbClr val="457E81"/>
                </a:solidFill>
                <a:latin typeface="Verdana" pitchFamily="34" charset="0"/>
              </a:rPr>
              <a:t>I</a:t>
            </a:r>
            <a:r>
              <a:rPr lang="en-US" sz="1100">
                <a:latin typeface="Verdana" pitchFamily="34" charset="0"/>
              </a:rPr>
              <a:t>  Ph. 800.997.6685 or 218.727.9390  </a:t>
            </a:r>
            <a:r>
              <a:rPr lang="en-US" sz="1100">
                <a:solidFill>
                  <a:srgbClr val="457E81"/>
                </a:solidFill>
                <a:latin typeface="Verdana" pitchFamily="34" charset="0"/>
              </a:rPr>
              <a:t>I</a:t>
            </a:r>
            <a:r>
              <a:rPr lang="en-US" sz="1100">
                <a:latin typeface="Verdana" pitchFamily="34" charset="0"/>
              </a:rPr>
              <a:t>  www.ruralcenter.org  </a:t>
            </a:r>
          </a:p>
        </p:txBody>
      </p:sp>
      <p:pic>
        <p:nvPicPr>
          <p:cNvPr id="13316" name="58708aab-b9dd-4c05-8f49-a49355d1b52b" descr="cid:79CB3D55-D267-4B17-B7E0-585F19CB4D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10"/>
          <p:cNvSpPr txBox="1">
            <a:spLocks noChangeArrowheads="1"/>
          </p:cNvSpPr>
          <p:nvPr/>
        </p:nvSpPr>
        <p:spPr bwMode="auto">
          <a:xfrm>
            <a:off x="4953000" y="5189538"/>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endParaRPr lang="en-US" sz="1000">
              <a:solidFill>
                <a:srgbClr val="505153"/>
              </a:solidFill>
              <a:latin typeface="Verdana" pitchFamily="34" charset="0"/>
            </a:endParaRPr>
          </a:p>
          <a:p>
            <a:pPr algn="r" eaLnBrk="1" hangingPunct="1"/>
            <a:endParaRPr lang="en-US">
              <a:solidFill>
                <a:schemeClr val="bg1"/>
              </a:solidFill>
              <a:latin typeface="Apex new"/>
            </a:endParaRPr>
          </a:p>
        </p:txBody>
      </p:sp>
      <p:sp>
        <p:nvSpPr>
          <p:cNvPr id="13" name="Slide Number Placeholder 12"/>
          <p:cNvSpPr>
            <a:spLocks noGrp="1"/>
          </p:cNvSpPr>
          <p:nvPr>
            <p:ph type="sldNum" sz="quarter" idx="12"/>
          </p:nvPr>
        </p:nvSpPr>
        <p:spPr/>
        <p:txBody>
          <a:bodyPr/>
          <a:lstStyle/>
          <a:p>
            <a:pPr>
              <a:defRPr/>
            </a:pPr>
            <a:fld id="{CA856F56-B617-44FE-A6A8-C688E5824FBA}" type="slidenum">
              <a:rPr lang="en-US" smtClean="0"/>
              <a:pPr>
                <a:defRPr/>
              </a:pPr>
              <a:t>1</a:t>
            </a:fld>
            <a:endParaRPr lang="en-US" dirty="0"/>
          </a:p>
        </p:txBody>
      </p:sp>
      <p:sp>
        <p:nvSpPr>
          <p:cNvPr id="3" name="TextBox 2"/>
          <p:cNvSpPr txBox="1"/>
          <p:nvPr/>
        </p:nvSpPr>
        <p:spPr>
          <a:xfrm>
            <a:off x="914400" y="4114799"/>
            <a:ext cx="7772400" cy="2585323"/>
          </a:xfrm>
          <a:prstGeom prst="rect">
            <a:avLst/>
          </a:prstGeom>
          <a:noFill/>
        </p:spPr>
        <p:txBody>
          <a:bodyPr wrap="square" rtlCol="0">
            <a:spAutoFit/>
          </a:bodyPr>
          <a:lstStyle/>
          <a:p>
            <a:r>
              <a:rPr lang="en-US" b="1" dirty="0" smtClean="0"/>
              <a:t>Instructions for starting Nutshell presentation with audio:</a:t>
            </a:r>
          </a:p>
          <a:p>
            <a:endParaRPr lang="en-US" b="1" dirty="0" smtClean="0"/>
          </a:p>
          <a:p>
            <a:pPr marL="342900" indent="-342900">
              <a:buFont typeface="+mj-lt"/>
              <a:buAutoNum type="alphaUcPeriod"/>
            </a:pPr>
            <a:r>
              <a:rPr lang="en-US" dirty="0" smtClean="0"/>
              <a:t>Select Slide Show from the menu ribbon  and click From Beginning</a:t>
            </a:r>
          </a:p>
          <a:p>
            <a:r>
              <a:rPr lang="en-US" dirty="0" smtClean="0"/>
              <a:t>OR</a:t>
            </a:r>
          </a:p>
          <a:p>
            <a:pPr marL="342900" indent="-342900">
              <a:buFont typeface="+mj-lt"/>
              <a:buAutoNum type="alphaUcPeriod" startAt="2"/>
            </a:pPr>
            <a:r>
              <a:rPr lang="en-US" dirty="0" smtClean="0"/>
              <a:t>Select Slide Show icon in lower right of powerpoint screen</a:t>
            </a:r>
          </a:p>
          <a:p>
            <a:endParaRPr lang="en-US" dirty="0" smtClean="0"/>
          </a:p>
          <a:p>
            <a:r>
              <a:rPr lang="en-US" dirty="0" smtClean="0"/>
              <a:t>C. THEN in slide show mode: </a:t>
            </a:r>
            <a:r>
              <a:rPr lang="en-US" dirty="0" smtClean="0">
                <a:hlinkClick r:id="rId4" action="ppaction://hlinksldjump"/>
              </a:rPr>
              <a:t>Click here to start audio and continue presentation</a:t>
            </a:r>
            <a:endParaRPr lang="en-US" dirty="0" smtClean="0"/>
          </a:p>
          <a:p>
            <a:pPr marL="342900" indent="-342900">
              <a:buAutoNum type="alphaUcParenR"/>
            </a:pPr>
            <a:endParaRPr lang="en-US" dirty="0"/>
          </a:p>
        </p:txBody>
      </p:sp>
    </p:spTree>
    <p:extLst>
      <p:ext uri="{BB962C8B-B14F-4D97-AF65-F5344CB8AC3E}">
        <p14:creationId xmlns:p14="http://schemas.microsoft.com/office/powerpoint/2010/main" val="3450989559"/>
      </p:ext>
    </p:extLst>
  </p:cSld>
  <p:clrMapOvr>
    <a:masterClrMapping/>
  </p:clrMapOvr>
  <mc:AlternateContent xmlns:mc="http://schemas.openxmlformats.org/markup-compatibility/2006">
    <mc:Choice xmlns:p14="http://schemas.microsoft.com/office/powerpoint/2010/main" Requires="p14">
      <p:transition spd="slow" p14:dur="2000" advTm="60000"/>
    </mc:Choice>
    <mc:Fallback>
      <p:transition spd="slow" advTm="6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5" name="Rectangle 4"/>
          <p:cNvSpPr/>
          <p:nvPr/>
        </p:nvSpPr>
        <p:spPr>
          <a:xfrm>
            <a:off x="304800" y="2446338"/>
            <a:ext cx="8382000" cy="2606867"/>
          </a:xfrm>
          <a:prstGeom prst="rect">
            <a:avLst/>
          </a:prstGeom>
        </p:spPr>
        <p:txBody>
          <a:bodyPr>
            <a:spAutoFit/>
          </a:bodyPr>
          <a:lstStyle/>
          <a:p>
            <a:pPr lvl="1" algn="ctr" fontAlgn="auto">
              <a:spcAft>
                <a:spcPts val="0"/>
              </a:spcAft>
              <a:defRPr/>
            </a:pPr>
            <a:endParaRPr lang="en-US" sz="3000" dirty="0">
              <a:solidFill>
                <a:srgbClr val="457E81"/>
              </a:solidFill>
            </a:endParaRPr>
          </a:p>
          <a:p>
            <a:pPr lvl="1" fontAlgn="auto">
              <a:lnSpc>
                <a:spcPct val="114000"/>
              </a:lnSpc>
              <a:spcAft>
                <a:spcPts val="600"/>
              </a:spcAft>
              <a:buFont typeface="Arial" pitchFamily="34" charset="0"/>
              <a:buNone/>
              <a:defRPr/>
            </a:pPr>
            <a:r>
              <a:rPr lang="en-US" sz="3000" dirty="0">
                <a:solidFill>
                  <a:srgbClr val="505153"/>
                </a:solidFill>
                <a:latin typeface="Verdana" pitchFamily="34" charset="0"/>
                <a:ea typeface="Verdana" pitchFamily="34" charset="0"/>
                <a:cs typeface="Verdana" pitchFamily="34" charset="0"/>
              </a:rPr>
              <a:t>There are two main reasons people </a:t>
            </a:r>
            <a:r>
              <a:rPr lang="en-US" sz="3000" dirty="0" smtClean="0">
                <a:solidFill>
                  <a:srgbClr val="505153"/>
                </a:solidFill>
                <a:latin typeface="Verdana" pitchFamily="34" charset="0"/>
                <a:ea typeface="Verdana" pitchFamily="34" charset="0"/>
                <a:cs typeface="Verdana" pitchFamily="34" charset="0"/>
              </a:rPr>
              <a:t>take </a:t>
            </a:r>
            <a:r>
              <a:rPr lang="en-US" sz="3000" dirty="0">
                <a:solidFill>
                  <a:srgbClr val="505153"/>
                </a:solidFill>
                <a:latin typeface="Verdana" pitchFamily="34" charset="0"/>
                <a:ea typeface="Verdana" pitchFamily="34" charset="0"/>
                <a:cs typeface="Verdana" pitchFamily="34" charset="0"/>
              </a:rPr>
              <a:t>on new behaviors (change): </a:t>
            </a:r>
          </a:p>
          <a:p>
            <a:pPr marL="971550" lvl="1" indent="-514350" fontAlgn="auto">
              <a:spcAft>
                <a:spcPts val="0"/>
              </a:spcAft>
              <a:buFont typeface="Arial" pitchFamily="34" charset="0"/>
              <a:buAutoNum type="arabicPeriod"/>
              <a:defRPr/>
            </a:pPr>
            <a:r>
              <a:rPr lang="en-US" sz="3000" u="sng" dirty="0">
                <a:solidFill>
                  <a:srgbClr val="505153"/>
                </a:solidFill>
                <a:latin typeface="Verdana" pitchFamily="34" charset="0"/>
                <a:ea typeface="Verdana" pitchFamily="34" charset="0"/>
                <a:cs typeface="Verdana" pitchFamily="34" charset="0"/>
              </a:rPr>
              <a:t>Motivation: Do they want to? </a:t>
            </a:r>
          </a:p>
          <a:p>
            <a:pPr marL="971550" lvl="1" indent="-514350" fontAlgn="auto">
              <a:spcAft>
                <a:spcPts val="0"/>
              </a:spcAft>
              <a:buFont typeface="Arial" pitchFamily="34" charset="0"/>
              <a:buAutoNum type="arabicPeriod"/>
              <a:defRPr/>
            </a:pPr>
            <a:r>
              <a:rPr lang="en-US" sz="3000" dirty="0">
                <a:solidFill>
                  <a:srgbClr val="505153"/>
                </a:solidFill>
                <a:latin typeface="Verdana" pitchFamily="34" charset="0"/>
                <a:ea typeface="Verdana" pitchFamily="34" charset="0"/>
                <a:cs typeface="Verdana" pitchFamily="34" charset="0"/>
              </a:rPr>
              <a:t>Ability:  Do they feel they can?  </a:t>
            </a:r>
          </a:p>
        </p:txBody>
      </p:sp>
      <p:pic>
        <p:nvPicPr>
          <p:cNvPr id="9220"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9222" name="Rectangle 4"/>
          <p:cNvSpPr>
            <a:spLocks noChangeArrowheads="1"/>
          </p:cNvSpPr>
          <p:nvPr/>
        </p:nvSpPr>
        <p:spPr bwMode="auto">
          <a:xfrm>
            <a:off x="762000" y="2046288"/>
            <a:ext cx="792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dirty="0">
                <a:solidFill>
                  <a:srgbClr val="505153"/>
                </a:solidFill>
                <a:latin typeface="Lucida Fax" pitchFamily="18" charset="0"/>
              </a:rPr>
              <a:t>“Nutshell”</a:t>
            </a:r>
          </a:p>
          <a:p>
            <a:pPr lvl="1"/>
            <a:endParaRPr lang="en-US" sz="2800" dirty="0">
              <a:solidFill>
                <a:srgbClr val="505153"/>
              </a:solidFill>
            </a:endParaRPr>
          </a:p>
        </p:txBody>
      </p:sp>
      <p:cxnSp>
        <p:nvCxnSpPr>
          <p:cNvPr id="10" name="Straight Connector 9"/>
          <p:cNvCxnSpPr/>
          <p:nvPr/>
        </p:nvCxnSpPr>
        <p:spPr>
          <a:xfrm>
            <a:off x="2133600" y="2732088"/>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9.wm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5867400"/>
            <a:ext cx="609600" cy="609600"/>
          </a:xfrm>
          <a:prstGeom prst="rect">
            <a:avLst/>
          </a:prstGeom>
        </p:spPr>
      </p:pic>
    </p:spTree>
    <p:custDataLst>
      <p:tags r:id="rId1"/>
    </p:custDataLst>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304800" y="1981200"/>
            <a:ext cx="8382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endParaRPr lang="en-US" sz="1200" dirty="0"/>
          </a:p>
          <a:p>
            <a:pPr lvl="1" algn="ctr"/>
            <a:endParaRPr lang="en-US" sz="2800" dirty="0">
              <a:solidFill>
                <a:srgbClr val="457E81"/>
              </a:solidFill>
            </a:endParaRPr>
          </a:p>
        </p:txBody>
      </p:sp>
      <p:sp>
        <p:nvSpPr>
          <p:cNvPr id="6" name="Oval 5"/>
          <p:cNvSpPr/>
          <p:nvPr/>
        </p:nvSpPr>
        <p:spPr>
          <a:xfrm>
            <a:off x="5562600" y="2667000"/>
            <a:ext cx="2743200" cy="1371600"/>
          </a:xfrm>
          <a:prstGeom prst="ellipse">
            <a:avLst/>
          </a:prstGeom>
          <a:solidFill>
            <a:srgbClr val="457E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57E81"/>
              </a:solidFill>
            </a:endParaRPr>
          </a:p>
        </p:txBody>
      </p:sp>
      <p:sp>
        <p:nvSpPr>
          <p:cNvPr id="7" name="Oval 6"/>
          <p:cNvSpPr/>
          <p:nvPr/>
        </p:nvSpPr>
        <p:spPr>
          <a:xfrm>
            <a:off x="685800" y="3860091"/>
            <a:ext cx="2743200" cy="1371600"/>
          </a:xfrm>
          <a:prstGeom prst="ellipse">
            <a:avLst/>
          </a:prstGeom>
          <a:solidFill>
            <a:srgbClr val="457E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57E81"/>
              </a:solidFill>
            </a:endParaRPr>
          </a:p>
        </p:txBody>
      </p:sp>
      <p:sp>
        <p:nvSpPr>
          <p:cNvPr id="8" name="Up Arrow 7"/>
          <p:cNvSpPr/>
          <p:nvPr/>
        </p:nvSpPr>
        <p:spPr>
          <a:xfrm rot="4005547">
            <a:off x="4134367" y="3438848"/>
            <a:ext cx="747712" cy="1144587"/>
          </a:xfrm>
          <a:prstGeom prst="upArrow">
            <a:avLst>
              <a:gd name="adj1" fmla="val 50000"/>
              <a:gd name="adj2" fmla="val 5514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6248400" y="30480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dirty="0">
                <a:solidFill>
                  <a:schemeClr val="bg1"/>
                </a:solidFill>
                <a:latin typeface="Verdana" pitchFamily="34" charset="0"/>
              </a:rPr>
              <a:t>Vision</a:t>
            </a:r>
          </a:p>
        </p:txBody>
      </p:sp>
      <p:sp>
        <p:nvSpPr>
          <p:cNvPr id="10" name="TextBox 9"/>
          <p:cNvSpPr txBox="1">
            <a:spLocks noChangeArrowheads="1"/>
          </p:cNvSpPr>
          <p:nvPr/>
        </p:nvSpPr>
        <p:spPr bwMode="auto">
          <a:xfrm>
            <a:off x="1143000" y="4225325"/>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dirty="0">
                <a:solidFill>
                  <a:schemeClr val="bg1"/>
                </a:solidFill>
                <a:latin typeface="Verdana" pitchFamily="34" charset="0"/>
              </a:rPr>
              <a:t>Current</a:t>
            </a:r>
          </a:p>
        </p:txBody>
      </p:sp>
      <p:sp>
        <p:nvSpPr>
          <p:cNvPr id="11" name="Rectangle 10"/>
          <p:cNvSpPr>
            <a:spLocks noChangeArrowheads="1"/>
          </p:cNvSpPr>
          <p:nvPr/>
        </p:nvSpPr>
        <p:spPr bwMode="auto">
          <a:xfrm>
            <a:off x="5205248" y="4233208"/>
            <a:ext cx="3276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r>
              <a:rPr lang="en-US" sz="2400" dirty="0">
                <a:solidFill>
                  <a:srgbClr val="505153"/>
                </a:solidFill>
                <a:latin typeface="Verdana" pitchFamily="34" charset="0"/>
              </a:rPr>
              <a:t>The compelling “why”:</a:t>
            </a:r>
          </a:p>
          <a:p>
            <a:pPr lvl="1" algn="ctr"/>
            <a:r>
              <a:rPr lang="en-US" sz="2400" dirty="0">
                <a:solidFill>
                  <a:srgbClr val="505153"/>
                </a:solidFill>
                <a:latin typeface="Verdana" pitchFamily="34" charset="0"/>
              </a:rPr>
              <a:t>simple</a:t>
            </a:r>
          </a:p>
          <a:p>
            <a:pPr lvl="1" algn="ctr"/>
            <a:r>
              <a:rPr lang="en-US" sz="2400" dirty="0">
                <a:solidFill>
                  <a:srgbClr val="505153"/>
                </a:solidFill>
                <a:latin typeface="Verdana" pitchFamily="34" charset="0"/>
              </a:rPr>
              <a:t> positive</a:t>
            </a:r>
          </a:p>
          <a:p>
            <a:pPr lvl="1" algn="ctr"/>
            <a:r>
              <a:rPr lang="en-US" sz="2400" dirty="0">
                <a:solidFill>
                  <a:srgbClr val="505153"/>
                </a:solidFill>
                <a:latin typeface="Verdana" pitchFamily="34" charset="0"/>
              </a:rPr>
              <a:t> emotional</a:t>
            </a:r>
          </a:p>
        </p:txBody>
      </p:sp>
      <p:sp>
        <p:nvSpPr>
          <p:cNvPr id="10249" name="TextBox 11"/>
          <p:cNvSpPr txBox="1">
            <a:spLocks noChangeArrowheads="1"/>
          </p:cNvSpPr>
          <p:nvPr/>
        </p:nvSpPr>
        <p:spPr bwMode="auto">
          <a:xfrm>
            <a:off x="152400" y="64738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a:solidFill>
                  <a:srgbClr val="505153"/>
                </a:solidFill>
                <a:latin typeface="Verdana" pitchFamily="34" charset="0"/>
              </a:rPr>
              <a:t>Peter </a:t>
            </a:r>
            <a:r>
              <a:rPr lang="en-US" sz="1400" dirty="0" err="1">
                <a:solidFill>
                  <a:srgbClr val="505153"/>
                </a:solidFill>
                <a:latin typeface="Verdana" pitchFamily="34" charset="0"/>
              </a:rPr>
              <a:t>Senge</a:t>
            </a:r>
            <a:r>
              <a:rPr lang="en-US" sz="1400" dirty="0">
                <a:solidFill>
                  <a:srgbClr val="505153"/>
                </a:solidFill>
                <a:latin typeface="Verdana" pitchFamily="34" charset="0"/>
              </a:rPr>
              <a:t>, et. al.: Creative Tension model, from </a:t>
            </a:r>
            <a:r>
              <a:rPr lang="en-US" sz="1400" u="sng" dirty="0">
                <a:solidFill>
                  <a:srgbClr val="505153"/>
                </a:solidFill>
                <a:latin typeface="Verdana" pitchFamily="34" charset="0"/>
              </a:rPr>
              <a:t>The Fifth Discipline </a:t>
            </a:r>
            <a:r>
              <a:rPr lang="en-US" sz="1400" u="sng" dirty="0" err="1">
                <a:solidFill>
                  <a:srgbClr val="505153"/>
                </a:solidFill>
                <a:latin typeface="Verdana" pitchFamily="34" charset="0"/>
              </a:rPr>
              <a:t>Fieldbook</a:t>
            </a:r>
            <a:endParaRPr lang="en-US" sz="1400" u="sng" dirty="0">
              <a:solidFill>
                <a:srgbClr val="505153"/>
              </a:solidFill>
              <a:latin typeface="Verdana" pitchFamily="34" charset="0"/>
            </a:endParaRPr>
          </a:p>
        </p:txBody>
      </p:sp>
      <p:pic>
        <p:nvPicPr>
          <p:cNvPr id="10250" name="58708aab-b9dd-4c05-8f49-a49355d1b52b" descr="cid:79CB3D55-D267-4B17-B7E0-585F19CB4D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533400" y="1676400"/>
            <a:ext cx="8229600" cy="838200"/>
          </a:xfrm>
          <a:extLst/>
        </p:spPr>
        <p:txBody>
          <a:bodyPr>
            <a:normAutofit/>
          </a:bodyPr>
          <a:lstStyle/>
          <a:p>
            <a:pPr>
              <a:defRPr/>
            </a:pPr>
            <a:r>
              <a:rPr lang="en-US" sz="3600" dirty="0" smtClean="0">
                <a:solidFill>
                  <a:srgbClr val="505153"/>
                </a:solidFill>
                <a:effectLst>
                  <a:glow rad="101600">
                    <a:schemeClr val="bg1">
                      <a:alpha val="60000"/>
                    </a:schemeClr>
                  </a:glow>
                </a:effectLst>
                <a:latin typeface="Lucida Fax" pitchFamily="18" charset="0"/>
              </a:rPr>
              <a:t>The Value of Vision</a:t>
            </a:r>
            <a:endParaRPr lang="en-US" sz="2800" dirty="0">
              <a:solidFill>
                <a:srgbClr val="505153"/>
              </a:solidFill>
              <a:latin typeface="Lucida Fax" pitchFamily="18" charset="0"/>
            </a:endParaRPr>
          </a:p>
        </p:txBody>
      </p:sp>
      <p:cxnSp>
        <p:nvCxnSpPr>
          <p:cNvPr id="15" name="Straight Connector 14"/>
          <p:cNvCxnSpPr/>
          <p:nvPr/>
        </p:nvCxnSpPr>
        <p:spPr>
          <a:xfrm>
            <a:off x="1828800" y="24384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Change and Transition, slide 10 edited less g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586913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000"/>
    </mc:Choice>
    <mc:Fallback xmlns="">
      <p:transition spd="slow" advTm="8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12291" name="Rectangle 4"/>
          <p:cNvSpPr>
            <a:spLocks noChangeArrowheads="1"/>
          </p:cNvSpPr>
          <p:nvPr/>
        </p:nvSpPr>
        <p:spPr bwMode="auto">
          <a:xfrm>
            <a:off x="304800" y="1981200"/>
            <a:ext cx="8382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endParaRPr lang="en-US" sz="1200" dirty="0"/>
          </a:p>
          <a:p>
            <a:pPr lvl="1" algn="ctr"/>
            <a:endParaRPr lang="en-US" sz="2800" dirty="0">
              <a:solidFill>
                <a:srgbClr val="457E81"/>
              </a:solidFill>
            </a:endParaRPr>
          </a:p>
        </p:txBody>
      </p:sp>
      <p:sp>
        <p:nvSpPr>
          <p:cNvPr id="6" name="Oval 5"/>
          <p:cNvSpPr/>
          <p:nvPr/>
        </p:nvSpPr>
        <p:spPr>
          <a:xfrm>
            <a:off x="5486400" y="2763541"/>
            <a:ext cx="2743200" cy="1371600"/>
          </a:xfrm>
          <a:prstGeom prst="ellipse">
            <a:avLst/>
          </a:prstGeom>
          <a:solidFill>
            <a:srgbClr val="457E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57E81"/>
              </a:solidFill>
            </a:endParaRPr>
          </a:p>
        </p:txBody>
      </p:sp>
      <p:sp>
        <p:nvSpPr>
          <p:cNvPr id="7" name="Oval 6"/>
          <p:cNvSpPr/>
          <p:nvPr/>
        </p:nvSpPr>
        <p:spPr>
          <a:xfrm>
            <a:off x="609600" y="3982741"/>
            <a:ext cx="2743200" cy="1371600"/>
          </a:xfrm>
          <a:prstGeom prst="ellipse">
            <a:avLst/>
          </a:prstGeom>
          <a:solidFill>
            <a:srgbClr val="457E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57E81"/>
              </a:solidFill>
            </a:endParaRPr>
          </a:p>
        </p:txBody>
      </p:sp>
      <p:sp>
        <p:nvSpPr>
          <p:cNvPr id="8" name="Up Arrow 7"/>
          <p:cNvSpPr/>
          <p:nvPr/>
        </p:nvSpPr>
        <p:spPr>
          <a:xfrm rot="4005547">
            <a:off x="4067482" y="3552499"/>
            <a:ext cx="747712" cy="1144587"/>
          </a:xfrm>
          <a:prstGeom prst="upArrow">
            <a:avLst>
              <a:gd name="adj1" fmla="val 50000"/>
              <a:gd name="adj2" fmla="val 5514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6096000" y="3157241"/>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dirty="0">
                <a:solidFill>
                  <a:schemeClr val="bg1"/>
                </a:solidFill>
                <a:latin typeface="Verdana" pitchFamily="34" charset="0"/>
              </a:rPr>
              <a:t>Vision</a:t>
            </a:r>
          </a:p>
        </p:txBody>
      </p:sp>
      <p:sp>
        <p:nvSpPr>
          <p:cNvPr id="10" name="TextBox 9"/>
          <p:cNvSpPr txBox="1">
            <a:spLocks noChangeArrowheads="1"/>
          </p:cNvSpPr>
          <p:nvPr/>
        </p:nvSpPr>
        <p:spPr bwMode="auto">
          <a:xfrm>
            <a:off x="1066800" y="4363741"/>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dirty="0">
                <a:solidFill>
                  <a:schemeClr val="bg1"/>
                </a:solidFill>
                <a:latin typeface="Verdana" pitchFamily="34" charset="0"/>
              </a:rPr>
              <a:t>Current</a:t>
            </a:r>
          </a:p>
        </p:txBody>
      </p:sp>
      <p:pic>
        <p:nvPicPr>
          <p:cNvPr id="12298" name="58708aab-b9dd-4c05-8f49-a49355d1b52b" descr="cid:79CB3D55-D267-4B17-B7E0-585F19CB4D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noChangeArrowheads="1"/>
          </p:cNvSpPr>
          <p:nvPr/>
        </p:nvSpPr>
        <p:spPr bwMode="auto">
          <a:xfrm>
            <a:off x="4244975" y="4743271"/>
            <a:ext cx="3451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r>
              <a:rPr lang="en-US" sz="2400" dirty="0" smtClean="0">
                <a:solidFill>
                  <a:srgbClr val="505153"/>
                </a:solidFill>
                <a:latin typeface="Verdana" pitchFamily="34" charset="0"/>
              </a:rPr>
              <a:t>“We </a:t>
            </a:r>
            <a:r>
              <a:rPr lang="en-US" sz="2400" dirty="0">
                <a:solidFill>
                  <a:srgbClr val="505153"/>
                </a:solidFill>
                <a:latin typeface="Verdana" pitchFamily="34" charset="0"/>
              </a:rPr>
              <a:t>will increase profit by 10% by </a:t>
            </a:r>
            <a:r>
              <a:rPr lang="en-US" sz="2400" dirty="0" smtClean="0">
                <a:solidFill>
                  <a:srgbClr val="505153"/>
                </a:solidFill>
                <a:latin typeface="Verdana" pitchFamily="34" charset="0"/>
              </a:rPr>
              <a:t>2015.”</a:t>
            </a:r>
            <a:endParaRPr lang="en-US" sz="2400" dirty="0">
              <a:solidFill>
                <a:srgbClr val="505153"/>
              </a:solidFill>
              <a:latin typeface="Verdana" pitchFamily="34" charset="0"/>
            </a:endParaRPr>
          </a:p>
        </p:txBody>
      </p:sp>
      <p:sp>
        <p:nvSpPr>
          <p:cNvPr id="12301" name="Rectangle 14"/>
          <p:cNvSpPr>
            <a:spLocks noChangeArrowheads="1"/>
          </p:cNvSpPr>
          <p:nvPr/>
        </p:nvSpPr>
        <p:spPr bwMode="auto">
          <a:xfrm>
            <a:off x="0" y="6321425"/>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dirty="0">
                <a:solidFill>
                  <a:srgbClr val="505153"/>
                </a:solidFill>
                <a:latin typeface="Verdana" pitchFamily="34" charset="0"/>
              </a:rPr>
              <a:t>Peter </a:t>
            </a:r>
            <a:r>
              <a:rPr lang="en-US" sz="1400" dirty="0" err="1">
                <a:solidFill>
                  <a:srgbClr val="505153"/>
                </a:solidFill>
                <a:latin typeface="Verdana" pitchFamily="34" charset="0"/>
              </a:rPr>
              <a:t>Senge</a:t>
            </a:r>
            <a:r>
              <a:rPr lang="en-US" sz="1400" dirty="0">
                <a:solidFill>
                  <a:srgbClr val="505153"/>
                </a:solidFill>
                <a:latin typeface="Verdana" pitchFamily="34" charset="0"/>
              </a:rPr>
              <a:t>, et. al.:  Creative Tension model, from </a:t>
            </a:r>
            <a:r>
              <a:rPr lang="en-US" sz="1400" u="sng" dirty="0">
                <a:solidFill>
                  <a:srgbClr val="505153"/>
                </a:solidFill>
                <a:latin typeface="Verdana" pitchFamily="34" charset="0"/>
              </a:rPr>
              <a:t>The Fifth Discipline </a:t>
            </a:r>
            <a:r>
              <a:rPr lang="en-US" sz="1400" u="sng" dirty="0" err="1">
                <a:solidFill>
                  <a:srgbClr val="505153"/>
                </a:solidFill>
                <a:latin typeface="Verdana" pitchFamily="34" charset="0"/>
              </a:rPr>
              <a:t>Fieldbook</a:t>
            </a:r>
            <a:endParaRPr lang="en-US" sz="1400" u="sng" dirty="0">
              <a:solidFill>
                <a:srgbClr val="505153"/>
              </a:solidFill>
              <a:latin typeface="Verdana" pitchFamily="34" charset="0"/>
            </a:endParaRPr>
          </a:p>
        </p:txBody>
      </p:sp>
      <p:sp>
        <p:nvSpPr>
          <p:cNvPr id="15" name="Title 1"/>
          <p:cNvSpPr>
            <a:spLocks noGrp="1"/>
          </p:cNvSpPr>
          <p:nvPr>
            <p:ph type="title"/>
          </p:nvPr>
        </p:nvSpPr>
        <p:spPr>
          <a:xfrm>
            <a:off x="533400" y="1676400"/>
            <a:ext cx="8229600" cy="838200"/>
          </a:xfrm>
          <a:extLst/>
        </p:spPr>
        <p:txBody>
          <a:bodyPr>
            <a:normAutofit/>
          </a:bodyPr>
          <a:lstStyle/>
          <a:p>
            <a:pPr>
              <a:defRPr/>
            </a:pPr>
            <a:r>
              <a:rPr lang="en-US" sz="3600" dirty="0" err="1" smtClean="0">
                <a:solidFill>
                  <a:srgbClr val="505153"/>
                </a:solidFill>
                <a:effectLst>
                  <a:glow rad="101600">
                    <a:schemeClr val="bg1">
                      <a:alpha val="60000"/>
                    </a:schemeClr>
                  </a:glow>
                </a:effectLst>
                <a:latin typeface="Lucida Fax" pitchFamily="18" charset="0"/>
              </a:rPr>
              <a:t>Toys‘R’Us</a:t>
            </a:r>
            <a:r>
              <a:rPr lang="en-US" sz="3600" dirty="0" smtClean="0">
                <a:solidFill>
                  <a:srgbClr val="505153"/>
                </a:solidFill>
                <a:effectLst>
                  <a:glow rad="101600">
                    <a:schemeClr val="bg1">
                      <a:alpha val="60000"/>
                    </a:schemeClr>
                  </a:glow>
                </a:effectLst>
                <a:latin typeface="Lucida Fax" pitchFamily="18" charset="0"/>
              </a:rPr>
              <a:t> Example</a:t>
            </a:r>
            <a:endParaRPr lang="en-US" sz="2800" dirty="0">
              <a:solidFill>
                <a:srgbClr val="505153"/>
              </a:solidFill>
              <a:latin typeface="Lucida Fax" pitchFamily="18" charset="0"/>
            </a:endParaRPr>
          </a:p>
        </p:txBody>
      </p:sp>
      <p:cxnSp>
        <p:nvCxnSpPr>
          <p:cNvPr id="16" name="Straight Connector 15"/>
          <p:cNvCxnSpPr/>
          <p:nvPr/>
        </p:nvCxnSpPr>
        <p:spPr>
          <a:xfrm>
            <a:off x="1828800" y="23622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2434" y="610711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prstClr val="white"/>
              </a:solidFill>
              <a:latin typeface="Calibri" pitchFamily="34" charset="0"/>
            </a:endParaRPr>
          </a:p>
          <a:p>
            <a:pPr eaLnBrk="1" hangingPunct="1"/>
            <a:endParaRPr lang="en-US" sz="3600" b="1">
              <a:solidFill>
                <a:prstClr val="white"/>
              </a:solidFill>
              <a:latin typeface="Calibri" pitchFamily="34" charset="0"/>
            </a:endParaRPr>
          </a:p>
          <a:p>
            <a:pPr eaLnBrk="1" hangingPunct="1"/>
            <a:endParaRPr lang="en-US" sz="3600" b="1">
              <a:solidFill>
                <a:prstClr val="white"/>
              </a:solidFill>
              <a:latin typeface="Calibri" pitchFamily="34" charset="0"/>
            </a:endParaRPr>
          </a:p>
        </p:txBody>
      </p:sp>
      <p:sp>
        <p:nvSpPr>
          <p:cNvPr id="12291" name="Rectangle 4"/>
          <p:cNvSpPr>
            <a:spLocks noChangeArrowheads="1"/>
          </p:cNvSpPr>
          <p:nvPr/>
        </p:nvSpPr>
        <p:spPr bwMode="auto">
          <a:xfrm>
            <a:off x="304800" y="1981200"/>
            <a:ext cx="8382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pPr lvl="1" algn="ctr"/>
            <a:endParaRPr lang="en-US" sz="2800" dirty="0">
              <a:solidFill>
                <a:srgbClr val="457E81"/>
              </a:solidFill>
            </a:endParaRPr>
          </a:p>
          <a:p>
            <a:endParaRPr lang="en-US" sz="1200" dirty="0">
              <a:solidFill>
                <a:prstClr val="black"/>
              </a:solidFill>
            </a:endParaRPr>
          </a:p>
          <a:p>
            <a:pPr lvl="1" algn="ctr"/>
            <a:endParaRPr lang="en-US" sz="2800" dirty="0">
              <a:solidFill>
                <a:srgbClr val="457E81"/>
              </a:solidFill>
            </a:endParaRPr>
          </a:p>
        </p:txBody>
      </p:sp>
      <p:sp>
        <p:nvSpPr>
          <p:cNvPr id="6" name="Oval 5"/>
          <p:cNvSpPr/>
          <p:nvPr/>
        </p:nvSpPr>
        <p:spPr>
          <a:xfrm>
            <a:off x="5562600" y="2759756"/>
            <a:ext cx="2743200" cy="1371600"/>
          </a:xfrm>
          <a:prstGeom prst="ellipse">
            <a:avLst/>
          </a:prstGeom>
          <a:solidFill>
            <a:srgbClr val="457E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57E81"/>
              </a:solidFill>
            </a:endParaRPr>
          </a:p>
        </p:txBody>
      </p:sp>
      <p:sp>
        <p:nvSpPr>
          <p:cNvPr id="7" name="Oval 6"/>
          <p:cNvSpPr/>
          <p:nvPr/>
        </p:nvSpPr>
        <p:spPr>
          <a:xfrm>
            <a:off x="685800" y="3978956"/>
            <a:ext cx="2743200" cy="1371600"/>
          </a:xfrm>
          <a:prstGeom prst="ellipse">
            <a:avLst/>
          </a:prstGeom>
          <a:solidFill>
            <a:srgbClr val="457E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57E81"/>
              </a:solidFill>
            </a:endParaRPr>
          </a:p>
        </p:txBody>
      </p:sp>
      <p:sp>
        <p:nvSpPr>
          <p:cNvPr id="8" name="Up Arrow 7"/>
          <p:cNvSpPr/>
          <p:nvPr/>
        </p:nvSpPr>
        <p:spPr>
          <a:xfrm rot="4005547">
            <a:off x="4121944" y="3435076"/>
            <a:ext cx="747712" cy="1144587"/>
          </a:xfrm>
          <a:prstGeom prst="upArrow">
            <a:avLst>
              <a:gd name="adj1" fmla="val 50000"/>
              <a:gd name="adj2" fmla="val 5514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a:spLocks noChangeArrowheads="1"/>
          </p:cNvSpPr>
          <p:nvPr/>
        </p:nvSpPr>
        <p:spPr bwMode="auto">
          <a:xfrm>
            <a:off x="6172200" y="3089956"/>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a:solidFill>
                  <a:prstClr val="white"/>
                </a:solidFill>
                <a:latin typeface="Verdana" pitchFamily="34" charset="0"/>
              </a:rPr>
              <a:t>Vision</a:t>
            </a:r>
          </a:p>
        </p:txBody>
      </p:sp>
      <p:sp>
        <p:nvSpPr>
          <p:cNvPr id="10" name="TextBox 9"/>
          <p:cNvSpPr txBox="1">
            <a:spLocks noChangeArrowheads="1"/>
          </p:cNvSpPr>
          <p:nvPr/>
        </p:nvSpPr>
        <p:spPr bwMode="auto">
          <a:xfrm>
            <a:off x="1143000" y="4359956"/>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dirty="0">
                <a:solidFill>
                  <a:prstClr val="white"/>
                </a:solidFill>
                <a:latin typeface="Verdana" pitchFamily="34" charset="0"/>
              </a:rPr>
              <a:t>Current</a:t>
            </a:r>
          </a:p>
        </p:txBody>
      </p:sp>
      <p:sp>
        <p:nvSpPr>
          <p:cNvPr id="11" name="Rectangle 10"/>
          <p:cNvSpPr>
            <a:spLocks noChangeArrowheads="1"/>
          </p:cNvSpPr>
          <p:nvPr/>
        </p:nvSpPr>
        <p:spPr bwMode="auto">
          <a:xfrm>
            <a:off x="6172200" y="4450140"/>
            <a:ext cx="255535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r>
              <a:rPr lang="en-US" sz="2400" b="1" dirty="0" smtClean="0">
                <a:solidFill>
                  <a:srgbClr val="505153"/>
                </a:solidFill>
                <a:latin typeface="Verdana" pitchFamily="34" charset="0"/>
              </a:rPr>
              <a:t>“We </a:t>
            </a:r>
            <a:r>
              <a:rPr lang="en-US" sz="2400" b="1" dirty="0">
                <a:solidFill>
                  <a:srgbClr val="505153"/>
                </a:solidFill>
                <a:latin typeface="Verdana" pitchFamily="34" charset="0"/>
              </a:rPr>
              <a:t>put a </a:t>
            </a:r>
            <a:br>
              <a:rPr lang="en-US" sz="2400" b="1" dirty="0">
                <a:solidFill>
                  <a:srgbClr val="505153"/>
                </a:solidFill>
                <a:latin typeface="Verdana" pitchFamily="34" charset="0"/>
              </a:rPr>
            </a:br>
            <a:r>
              <a:rPr lang="en-US" sz="2400" b="1" dirty="0">
                <a:solidFill>
                  <a:srgbClr val="505153"/>
                </a:solidFill>
                <a:latin typeface="Verdana" pitchFamily="34" charset="0"/>
              </a:rPr>
              <a:t>smile on kids’ </a:t>
            </a:r>
            <a:r>
              <a:rPr lang="en-US" sz="2400" b="1" dirty="0" smtClean="0">
                <a:solidFill>
                  <a:srgbClr val="505153"/>
                </a:solidFill>
                <a:latin typeface="Verdana" pitchFamily="34" charset="0"/>
              </a:rPr>
              <a:t>faces!”</a:t>
            </a:r>
            <a:endParaRPr lang="en-US" sz="2400" b="1" dirty="0">
              <a:solidFill>
                <a:srgbClr val="505153"/>
              </a:solidFill>
              <a:latin typeface="Verdana" pitchFamily="34" charset="0"/>
            </a:endParaRPr>
          </a:p>
        </p:txBody>
      </p:sp>
      <p:pic>
        <p:nvPicPr>
          <p:cNvPr id="12298" name="58708aab-b9dd-4c05-8f49-a49355d1b52b" descr="cid:79CB3D55-D267-4B17-B7E0-585F19CB4D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noChangeArrowheads="1"/>
          </p:cNvSpPr>
          <p:nvPr/>
        </p:nvSpPr>
        <p:spPr bwMode="auto">
          <a:xfrm>
            <a:off x="3184060" y="4819471"/>
            <a:ext cx="33626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r>
              <a:rPr lang="en-US" sz="2400" dirty="0" smtClean="0">
                <a:solidFill>
                  <a:srgbClr val="505153"/>
                </a:solidFill>
                <a:latin typeface="Verdana" pitchFamily="34" charset="0"/>
              </a:rPr>
              <a:t>“We </a:t>
            </a:r>
            <a:r>
              <a:rPr lang="en-US" sz="2400" dirty="0">
                <a:solidFill>
                  <a:srgbClr val="505153"/>
                </a:solidFill>
                <a:latin typeface="Verdana" pitchFamily="34" charset="0"/>
              </a:rPr>
              <a:t>will increase profit by 10% by </a:t>
            </a:r>
            <a:r>
              <a:rPr lang="en-US" sz="2400" dirty="0" smtClean="0">
                <a:solidFill>
                  <a:srgbClr val="505153"/>
                </a:solidFill>
                <a:latin typeface="Verdana" pitchFamily="34" charset="0"/>
              </a:rPr>
              <a:t>2015.”</a:t>
            </a:r>
            <a:endParaRPr lang="en-US" sz="2400" dirty="0">
              <a:solidFill>
                <a:srgbClr val="505153"/>
              </a:solidFill>
              <a:latin typeface="Verdana" pitchFamily="34" charset="0"/>
            </a:endParaRPr>
          </a:p>
        </p:txBody>
      </p:sp>
      <p:sp>
        <p:nvSpPr>
          <p:cNvPr id="12301" name="Rectangle 14"/>
          <p:cNvSpPr>
            <a:spLocks noChangeArrowheads="1"/>
          </p:cNvSpPr>
          <p:nvPr/>
        </p:nvSpPr>
        <p:spPr bwMode="auto">
          <a:xfrm>
            <a:off x="168166" y="6473825"/>
            <a:ext cx="876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solidFill>
                  <a:srgbClr val="505153"/>
                </a:solidFill>
                <a:latin typeface="Verdana" pitchFamily="34" charset="0"/>
              </a:rPr>
              <a:t>Peter </a:t>
            </a:r>
            <a:r>
              <a:rPr lang="en-US" sz="1400" dirty="0" err="1">
                <a:solidFill>
                  <a:srgbClr val="505153"/>
                </a:solidFill>
                <a:latin typeface="Verdana" pitchFamily="34" charset="0"/>
              </a:rPr>
              <a:t>Senge</a:t>
            </a:r>
            <a:r>
              <a:rPr lang="en-US" sz="1400" dirty="0">
                <a:solidFill>
                  <a:srgbClr val="505153"/>
                </a:solidFill>
                <a:latin typeface="Verdana" pitchFamily="34" charset="0"/>
              </a:rPr>
              <a:t>, et. al.:  Creative Tension model, from </a:t>
            </a:r>
            <a:r>
              <a:rPr lang="en-US" sz="1400" u="sng" dirty="0">
                <a:solidFill>
                  <a:srgbClr val="505153"/>
                </a:solidFill>
                <a:latin typeface="Verdana" pitchFamily="34" charset="0"/>
              </a:rPr>
              <a:t>The Fifth Discipline </a:t>
            </a:r>
            <a:r>
              <a:rPr lang="en-US" sz="1400" u="sng" dirty="0" err="1">
                <a:solidFill>
                  <a:srgbClr val="505153"/>
                </a:solidFill>
                <a:latin typeface="Verdana" pitchFamily="34" charset="0"/>
              </a:rPr>
              <a:t>Fieldbook</a:t>
            </a:r>
            <a:endParaRPr lang="en-US" sz="1400" u="sng" dirty="0">
              <a:solidFill>
                <a:srgbClr val="505153"/>
              </a:solidFill>
              <a:latin typeface="Verdana" pitchFamily="34" charset="0"/>
            </a:endParaRPr>
          </a:p>
        </p:txBody>
      </p:sp>
      <p:sp>
        <p:nvSpPr>
          <p:cNvPr id="15" name="Title 1"/>
          <p:cNvSpPr>
            <a:spLocks noGrp="1"/>
          </p:cNvSpPr>
          <p:nvPr>
            <p:ph type="title"/>
          </p:nvPr>
        </p:nvSpPr>
        <p:spPr>
          <a:xfrm>
            <a:off x="533400" y="1676400"/>
            <a:ext cx="8229600" cy="838200"/>
          </a:xfrm>
          <a:extLst/>
        </p:spPr>
        <p:txBody>
          <a:bodyPr>
            <a:normAutofit/>
          </a:bodyPr>
          <a:lstStyle/>
          <a:p>
            <a:pPr>
              <a:defRPr/>
            </a:pPr>
            <a:r>
              <a:rPr lang="en-US" sz="3600" dirty="0" err="1" smtClean="0">
                <a:solidFill>
                  <a:srgbClr val="505153"/>
                </a:solidFill>
                <a:effectLst>
                  <a:glow rad="101600">
                    <a:schemeClr val="bg1">
                      <a:alpha val="60000"/>
                    </a:schemeClr>
                  </a:glow>
                </a:effectLst>
                <a:latin typeface="Lucida Fax" pitchFamily="18" charset="0"/>
              </a:rPr>
              <a:t>Toys‘R’Us</a:t>
            </a:r>
            <a:r>
              <a:rPr lang="en-US" sz="3600" dirty="0" smtClean="0">
                <a:solidFill>
                  <a:srgbClr val="505153"/>
                </a:solidFill>
                <a:effectLst>
                  <a:glow rad="101600">
                    <a:schemeClr val="bg1">
                      <a:alpha val="60000"/>
                    </a:schemeClr>
                  </a:glow>
                </a:effectLst>
                <a:latin typeface="Lucida Fax" pitchFamily="18" charset="0"/>
              </a:rPr>
              <a:t> Example</a:t>
            </a:r>
            <a:endParaRPr lang="en-US" sz="2800" dirty="0">
              <a:solidFill>
                <a:srgbClr val="505153"/>
              </a:solidFill>
              <a:latin typeface="Lucida Fax" pitchFamily="18" charset="0"/>
            </a:endParaRPr>
          </a:p>
        </p:txBody>
      </p:sp>
      <p:cxnSp>
        <p:nvCxnSpPr>
          <p:cNvPr id="16" name="Straight Connector 15"/>
          <p:cNvCxnSpPr/>
          <p:nvPr/>
        </p:nvCxnSpPr>
        <p:spPr>
          <a:xfrm>
            <a:off x="1828800" y="23622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1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240517"/>
            <a:ext cx="609600" cy="609600"/>
          </a:xfrm>
          <a:prstGeom prst="rect">
            <a:avLst/>
          </a:prstGeom>
        </p:spPr>
      </p:pic>
    </p:spTree>
    <p:extLst>
      <p:ext uri="{BB962C8B-B14F-4D97-AF65-F5344CB8AC3E}">
        <p14:creationId xmlns:p14="http://schemas.microsoft.com/office/powerpoint/2010/main" val="4144896181"/>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11267" name="Rectangle 4"/>
          <p:cNvSpPr>
            <a:spLocks noChangeArrowheads="1"/>
          </p:cNvSpPr>
          <p:nvPr/>
        </p:nvSpPr>
        <p:spPr bwMode="auto">
          <a:xfrm>
            <a:off x="304800" y="1981200"/>
            <a:ext cx="8382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r>
              <a:rPr lang="en-US" sz="2800">
                <a:solidFill>
                  <a:srgbClr val="457E81"/>
                </a:solidFill>
              </a:rPr>
              <a:t>Bridges Model of Transition</a:t>
            </a:r>
          </a:p>
          <a:p>
            <a:pPr lvl="1" algn="ctr"/>
            <a:endParaRPr lang="en-US" sz="2800">
              <a:solidFill>
                <a:srgbClr val="457E81"/>
              </a:solidFill>
            </a:endParaRPr>
          </a:p>
          <a:p>
            <a:pPr lvl="1"/>
            <a:r>
              <a:rPr lang="en-US" sz="2800">
                <a:solidFill>
                  <a:srgbClr val="457E81"/>
                </a:solidFill>
              </a:rPr>
              <a:t>Endings		Neutral Zone	New Beginnings</a:t>
            </a:r>
          </a:p>
          <a:p>
            <a:pPr lvl="1"/>
            <a:r>
              <a:rPr lang="en-US" sz="1600">
                <a:solidFill>
                  <a:srgbClr val="457E81"/>
                </a:solidFill>
              </a:rPr>
              <a:t>(Leaving shore)                (Out at sea)                            (Coming ashore)</a:t>
            </a:r>
          </a:p>
        </p:txBody>
      </p:sp>
      <p:sp>
        <p:nvSpPr>
          <p:cNvPr id="11268" name="TextBox 5"/>
          <p:cNvSpPr txBox="1">
            <a:spLocks noChangeArrowheads="1"/>
          </p:cNvSpPr>
          <p:nvPr/>
        </p:nvSpPr>
        <p:spPr bwMode="auto">
          <a:xfrm>
            <a:off x="609600" y="3606800"/>
            <a:ext cx="2362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t>Common Issues</a:t>
            </a:r>
          </a:p>
          <a:p>
            <a:pPr eaLnBrk="1" hangingPunct="1"/>
            <a:endParaRPr lang="en-US"/>
          </a:p>
          <a:p>
            <a:pPr eaLnBrk="1" hangingPunct="1"/>
            <a:r>
              <a:rPr lang="en-US"/>
              <a:t>Anger</a:t>
            </a:r>
          </a:p>
          <a:p>
            <a:pPr eaLnBrk="1" hangingPunct="1"/>
            <a:r>
              <a:rPr lang="en-US"/>
              <a:t>Despair</a:t>
            </a:r>
          </a:p>
          <a:p>
            <a:pPr eaLnBrk="1" hangingPunct="1"/>
            <a:r>
              <a:rPr lang="en-US"/>
              <a:t>Grief</a:t>
            </a:r>
          </a:p>
          <a:p>
            <a:pPr eaLnBrk="1" hangingPunct="1"/>
            <a:r>
              <a:rPr lang="en-US"/>
              <a:t>Loss of identity</a:t>
            </a:r>
          </a:p>
          <a:p>
            <a:pPr eaLnBrk="1" hangingPunct="1"/>
            <a:endParaRPr lang="en-US"/>
          </a:p>
        </p:txBody>
      </p:sp>
      <p:sp>
        <p:nvSpPr>
          <p:cNvPr id="11269" name="TextBox 6"/>
          <p:cNvSpPr txBox="1">
            <a:spLocks noChangeArrowheads="1"/>
          </p:cNvSpPr>
          <p:nvPr/>
        </p:nvSpPr>
        <p:spPr bwMode="auto">
          <a:xfrm>
            <a:off x="3048000" y="3606800"/>
            <a:ext cx="2514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t>Common Issues</a:t>
            </a:r>
          </a:p>
          <a:p>
            <a:pPr eaLnBrk="1" hangingPunct="1"/>
            <a:endParaRPr lang="en-US"/>
          </a:p>
          <a:p>
            <a:pPr eaLnBrk="1" hangingPunct="1"/>
            <a:r>
              <a:rPr lang="en-US"/>
              <a:t>Disorientation</a:t>
            </a:r>
          </a:p>
          <a:p>
            <a:pPr eaLnBrk="1" hangingPunct="1"/>
            <a:r>
              <a:rPr lang="en-US"/>
              <a:t>Confusion</a:t>
            </a:r>
          </a:p>
          <a:p>
            <a:pPr eaLnBrk="1" hangingPunct="1"/>
            <a:r>
              <a:rPr lang="en-US"/>
              <a:t>Idealization of the past</a:t>
            </a:r>
          </a:p>
          <a:p>
            <a:pPr eaLnBrk="1" hangingPunct="1"/>
            <a:r>
              <a:rPr lang="en-US"/>
              <a:t>Anxiety</a:t>
            </a:r>
          </a:p>
          <a:p>
            <a:pPr eaLnBrk="1" hangingPunct="1"/>
            <a:endParaRPr lang="en-US"/>
          </a:p>
        </p:txBody>
      </p:sp>
      <p:sp>
        <p:nvSpPr>
          <p:cNvPr id="11270" name="TextBox 7"/>
          <p:cNvSpPr txBox="1">
            <a:spLocks noChangeArrowheads="1"/>
          </p:cNvSpPr>
          <p:nvPr/>
        </p:nvSpPr>
        <p:spPr bwMode="auto">
          <a:xfrm>
            <a:off x="5867400" y="3581400"/>
            <a:ext cx="2362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t>Common Issues</a:t>
            </a:r>
          </a:p>
          <a:p>
            <a:pPr eaLnBrk="1" hangingPunct="1"/>
            <a:endParaRPr lang="en-US"/>
          </a:p>
          <a:p>
            <a:pPr eaLnBrk="1" hangingPunct="1"/>
            <a:r>
              <a:rPr lang="en-US"/>
              <a:t>Sense of belonging</a:t>
            </a:r>
          </a:p>
          <a:p>
            <a:pPr eaLnBrk="1" hangingPunct="1"/>
            <a:r>
              <a:rPr lang="en-US"/>
              <a:t>Commitment</a:t>
            </a:r>
          </a:p>
          <a:p>
            <a:pPr eaLnBrk="1" hangingPunct="1"/>
            <a:r>
              <a:rPr lang="en-US"/>
              <a:t>Hope</a:t>
            </a:r>
          </a:p>
          <a:p>
            <a:pPr eaLnBrk="1" hangingPunct="1"/>
            <a:r>
              <a:rPr lang="en-US"/>
              <a:t>Optimism</a:t>
            </a:r>
          </a:p>
        </p:txBody>
      </p:sp>
      <p:sp>
        <p:nvSpPr>
          <p:cNvPr id="11271" name="Text Box 117"/>
          <p:cNvSpPr txBox="1">
            <a:spLocks noChangeArrowheads="1"/>
          </p:cNvSpPr>
          <p:nvPr/>
        </p:nvSpPr>
        <p:spPr bwMode="auto">
          <a:xfrm>
            <a:off x="303213" y="5994400"/>
            <a:ext cx="59070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398" tIns="49199" rIns="98398" bIns="49199">
            <a:spAutoFit/>
          </a:bodyPr>
          <a:lstStyle>
            <a:lvl1pPr defTabSz="984250" eaLnBrk="0" hangingPunct="0">
              <a:defRPr>
                <a:solidFill>
                  <a:schemeClr val="tx1"/>
                </a:solidFill>
                <a:latin typeface="Arial" pitchFamily="34" charset="0"/>
                <a:cs typeface="Arial" pitchFamily="34" charset="0"/>
              </a:defRPr>
            </a:lvl1pPr>
            <a:lvl2pPr marL="742950" indent="-285750" defTabSz="984250" eaLnBrk="0" hangingPunct="0">
              <a:defRPr>
                <a:solidFill>
                  <a:schemeClr val="tx1"/>
                </a:solidFill>
                <a:latin typeface="Arial" pitchFamily="34" charset="0"/>
                <a:cs typeface="Arial" pitchFamily="34" charset="0"/>
              </a:defRPr>
            </a:lvl2pPr>
            <a:lvl3pPr marL="1143000" indent="-228600" defTabSz="984250" eaLnBrk="0" hangingPunct="0">
              <a:defRPr>
                <a:solidFill>
                  <a:schemeClr val="tx1"/>
                </a:solidFill>
                <a:latin typeface="Arial" pitchFamily="34" charset="0"/>
                <a:cs typeface="Arial" pitchFamily="34" charset="0"/>
              </a:defRPr>
            </a:lvl3pPr>
            <a:lvl4pPr marL="1600200" indent="-228600" defTabSz="984250" eaLnBrk="0" hangingPunct="0">
              <a:defRPr>
                <a:solidFill>
                  <a:schemeClr val="tx1"/>
                </a:solidFill>
                <a:latin typeface="Arial" pitchFamily="34" charset="0"/>
                <a:cs typeface="Arial" pitchFamily="34" charset="0"/>
              </a:defRPr>
            </a:lvl4pPr>
            <a:lvl5pPr marL="2057400" indent="-228600" defTabSz="984250" eaLnBrk="0" hangingPunct="0">
              <a:defRPr>
                <a:solidFill>
                  <a:schemeClr val="tx1"/>
                </a:solidFill>
                <a:latin typeface="Arial" pitchFamily="34" charset="0"/>
                <a:cs typeface="Arial" pitchFamily="34" charset="0"/>
              </a:defRPr>
            </a:lvl5pPr>
            <a:lvl6pPr marL="2514600" indent="-228600" defTabSz="984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84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84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842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200">
                <a:latin typeface="Calibri" pitchFamily="34" charset="0"/>
              </a:rPr>
              <a:t>From </a:t>
            </a:r>
            <a:r>
              <a:rPr lang="en-US" sz="1200" u="sng">
                <a:latin typeface="Calibri" pitchFamily="34" charset="0"/>
              </a:rPr>
              <a:t>Managing Transitions – Making the Most of Change</a:t>
            </a:r>
            <a:r>
              <a:rPr lang="en-US" sz="1200">
                <a:latin typeface="Calibri" pitchFamily="34" charset="0"/>
              </a:rPr>
              <a:t>, William Bridges, (2003)</a:t>
            </a:r>
          </a:p>
        </p:txBody>
      </p:sp>
      <p:pic>
        <p:nvPicPr>
          <p:cNvPr id="11272" name="Picture 10" descr="Ship at se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0"/>
          <p:cNvSpPr>
            <a:spLocks noChangeArrowheads="1"/>
          </p:cNvSpPr>
          <p:nvPr/>
        </p:nvSpPr>
        <p:spPr bwMode="auto">
          <a:xfrm>
            <a:off x="381000" y="3214688"/>
            <a:ext cx="65532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solidFill>
                  <a:schemeClr val="bg1"/>
                </a:solidFill>
                <a:latin typeface="Verdana" pitchFamily="34" charset="0"/>
              </a:rPr>
              <a:t>When you need to build a ship, </a:t>
            </a:r>
            <a:br>
              <a:rPr lang="en-US" sz="2800" dirty="0">
                <a:solidFill>
                  <a:schemeClr val="bg1"/>
                </a:solidFill>
                <a:latin typeface="Verdana" pitchFamily="34" charset="0"/>
              </a:rPr>
            </a:br>
            <a:r>
              <a:rPr lang="en-US" sz="2800" dirty="0">
                <a:solidFill>
                  <a:schemeClr val="bg1"/>
                </a:solidFill>
                <a:latin typeface="Verdana" pitchFamily="34" charset="0"/>
              </a:rPr>
              <a:t>don’t begin by gathering wood or delegating tasks.</a:t>
            </a:r>
            <a:r>
              <a:rPr lang="en-US" dirty="0">
                <a:solidFill>
                  <a:schemeClr val="bg1"/>
                </a:solidFill>
              </a:rPr>
              <a:t/>
            </a:r>
            <a:br>
              <a:rPr lang="en-US" dirty="0">
                <a:solidFill>
                  <a:schemeClr val="bg1"/>
                </a:solidFill>
              </a:rPr>
            </a:br>
            <a:endParaRPr lang="en-US" dirty="0">
              <a:solidFill>
                <a:schemeClr val="bg1"/>
              </a:solidFill>
            </a:endParaRPr>
          </a:p>
        </p:txBody>
      </p:sp>
      <p:sp>
        <p:nvSpPr>
          <p:cNvPr id="11274" name="Rectangle 11"/>
          <p:cNvSpPr>
            <a:spLocks noChangeArrowheads="1"/>
          </p:cNvSpPr>
          <p:nvPr/>
        </p:nvSpPr>
        <p:spPr bwMode="auto">
          <a:xfrm>
            <a:off x="3048000" y="5257800"/>
            <a:ext cx="571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solidFill>
                  <a:schemeClr val="bg1"/>
                </a:solidFill>
                <a:latin typeface="Verdana" pitchFamily="34" charset="0"/>
              </a:rPr>
              <a:t>Rather, increase the desire for the wide open sea.</a:t>
            </a:r>
            <a:endParaRPr lang="en-US" sz="2800">
              <a:latin typeface="Verdana" pitchFamily="34" charset="0"/>
            </a:endParaRPr>
          </a:p>
        </p:txBody>
      </p:sp>
      <p:pic>
        <p:nvPicPr>
          <p:cNvPr id="11275"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1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13648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13315" name="Rectangle 4"/>
          <p:cNvSpPr>
            <a:spLocks noChangeArrowheads="1"/>
          </p:cNvSpPr>
          <p:nvPr/>
        </p:nvSpPr>
        <p:spPr bwMode="auto">
          <a:xfrm>
            <a:off x="381000" y="2667000"/>
            <a:ext cx="83820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indent="-457200">
              <a:spcAft>
                <a:spcPts val="600"/>
              </a:spcAft>
            </a:pPr>
            <a:r>
              <a:rPr lang="en-US" sz="2800" dirty="0">
                <a:solidFill>
                  <a:srgbClr val="505153"/>
                </a:solidFill>
                <a:latin typeface="Verdana" pitchFamily="34" charset="0"/>
              </a:rPr>
              <a:t>Start with current description of your project</a:t>
            </a:r>
          </a:p>
          <a:p>
            <a:pPr marL="344488" lvl="2" indent="-344488">
              <a:spcAft>
                <a:spcPts val="600"/>
              </a:spcAft>
              <a:buFont typeface="Arial" pitchFamily="34" charset="0"/>
              <a:buChar char="•"/>
            </a:pPr>
            <a:r>
              <a:rPr lang="en-US" sz="2800" dirty="0">
                <a:solidFill>
                  <a:srgbClr val="505153"/>
                </a:solidFill>
                <a:latin typeface="Verdana" pitchFamily="34" charset="0"/>
              </a:rPr>
              <a:t>What aspects are meaningful or exciting?</a:t>
            </a:r>
          </a:p>
          <a:p>
            <a:pPr marL="344488" lvl="2" indent="-344488">
              <a:spcAft>
                <a:spcPts val="600"/>
              </a:spcAft>
              <a:buFont typeface="Arial" pitchFamily="34" charset="0"/>
              <a:buChar char="•"/>
            </a:pPr>
            <a:r>
              <a:rPr lang="en-US" sz="2800" dirty="0">
                <a:solidFill>
                  <a:srgbClr val="505153"/>
                </a:solidFill>
                <a:latin typeface="Verdana" pitchFamily="34" charset="0"/>
              </a:rPr>
              <a:t>Where is the overlap with stakeholder goals?</a:t>
            </a:r>
          </a:p>
          <a:p>
            <a:pPr marL="344488" lvl="2" indent="-344488">
              <a:spcAft>
                <a:spcPts val="600"/>
              </a:spcAft>
              <a:buFont typeface="Arial" pitchFamily="34" charset="0"/>
              <a:buChar char="•"/>
            </a:pPr>
            <a:r>
              <a:rPr lang="en-US" sz="2800" dirty="0">
                <a:solidFill>
                  <a:srgbClr val="505153"/>
                </a:solidFill>
                <a:latin typeface="Verdana" pitchFamily="34" charset="0"/>
              </a:rPr>
              <a:t>What is the ultimate impact? Who benefits if we are successful?</a:t>
            </a:r>
          </a:p>
          <a:p>
            <a:pPr marL="344488" lvl="2" indent="-344488">
              <a:spcAft>
                <a:spcPts val="600"/>
              </a:spcAft>
              <a:buFont typeface="Arial" pitchFamily="34" charset="0"/>
              <a:buChar char="•"/>
            </a:pPr>
            <a:r>
              <a:rPr lang="en-US" sz="2800" dirty="0">
                <a:solidFill>
                  <a:srgbClr val="505153"/>
                </a:solidFill>
                <a:latin typeface="Verdana" pitchFamily="34" charset="0"/>
              </a:rPr>
              <a:t>In a sentence or two, what is the vision of this project?</a:t>
            </a:r>
          </a:p>
        </p:txBody>
      </p:sp>
      <p:pic>
        <p:nvPicPr>
          <p:cNvPr id="13316" name="58708aab-b9dd-4c05-8f49-a49355d1b52b" descr="cid:79CB3D55-D267-4B17-B7E0-585F19CB4D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81200" y="25146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533400" y="1676400"/>
            <a:ext cx="8229600" cy="838200"/>
          </a:xfrm>
          <a:extLst/>
        </p:spPr>
        <p:txBody>
          <a:bodyPr>
            <a:normAutofit/>
          </a:bodyPr>
          <a:lstStyle/>
          <a:p>
            <a:pPr>
              <a:defRPr/>
            </a:pPr>
            <a:r>
              <a:rPr lang="en-US" sz="3600" dirty="0" smtClean="0">
                <a:solidFill>
                  <a:srgbClr val="505153"/>
                </a:solidFill>
                <a:effectLst>
                  <a:glow rad="101600">
                    <a:schemeClr val="bg1">
                      <a:alpha val="60000"/>
                    </a:schemeClr>
                  </a:glow>
                </a:effectLst>
                <a:latin typeface="Lucida Fax" pitchFamily="18" charset="0"/>
              </a:rPr>
              <a:t>Finding the Compelling “Why?”</a:t>
            </a:r>
            <a:endParaRPr lang="en-US" sz="2800" dirty="0">
              <a:solidFill>
                <a:srgbClr val="505153"/>
              </a:solidFill>
              <a:latin typeface="Lucida Fax" pitchFamily="18" charset="0"/>
            </a:endParaRPr>
          </a:p>
        </p:txBody>
      </p:sp>
      <p:pic>
        <p:nvPicPr>
          <p:cNvPr id="2" name="Slide 1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4552" y="620871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000"/>
    </mc:Choice>
    <mc:Fallback xmlns="">
      <p:transition spd="slow" advTm="8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5" name="Rectangle 4"/>
          <p:cNvSpPr/>
          <p:nvPr/>
        </p:nvSpPr>
        <p:spPr>
          <a:xfrm>
            <a:off x="304800" y="2579197"/>
            <a:ext cx="8382000" cy="2145203"/>
          </a:xfrm>
          <a:prstGeom prst="rect">
            <a:avLst/>
          </a:prstGeom>
        </p:spPr>
        <p:txBody>
          <a:bodyPr>
            <a:spAutoFit/>
          </a:bodyPr>
          <a:lstStyle/>
          <a:p>
            <a:pPr lvl="1" fontAlgn="auto">
              <a:lnSpc>
                <a:spcPct val="114000"/>
              </a:lnSpc>
              <a:spcAft>
                <a:spcPts val="600"/>
              </a:spcAft>
              <a:buFont typeface="Arial" pitchFamily="34" charset="0"/>
              <a:buNone/>
              <a:defRPr/>
            </a:pPr>
            <a:r>
              <a:rPr lang="en-US" sz="3000" dirty="0" smtClean="0">
                <a:solidFill>
                  <a:srgbClr val="505153"/>
                </a:solidFill>
                <a:latin typeface="Verdana" pitchFamily="34" charset="0"/>
                <a:ea typeface="Verdana" pitchFamily="34" charset="0"/>
                <a:cs typeface="Verdana" pitchFamily="34" charset="0"/>
              </a:rPr>
              <a:t>There </a:t>
            </a:r>
            <a:r>
              <a:rPr lang="en-US" sz="3000" dirty="0">
                <a:solidFill>
                  <a:srgbClr val="505153"/>
                </a:solidFill>
                <a:latin typeface="Verdana" pitchFamily="34" charset="0"/>
                <a:ea typeface="Verdana" pitchFamily="34" charset="0"/>
                <a:cs typeface="Verdana" pitchFamily="34" charset="0"/>
              </a:rPr>
              <a:t>are two main reasons </a:t>
            </a:r>
            <a:r>
              <a:rPr lang="en-US" sz="3000" dirty="0" smtClean="0">
                <a:solidFill>
                  <a:srgbClr val="505153"/>
                </a:solidFill>
                <a:latin typeface="Verdana" pitchFamily="34" charset="0"/>
                <a:ea typeface="Verdana" pitchFamily="34" charset="0"/>
                <a:cs typeface="Verdana" pitchFamily="34" charset="0"/>
              </a:rPr>
              <a:t>people </a:t>
            </a:r>
            <a:r>
              <a:rPr lang="en-US" sz="3000" dirty="0">
                <a:solidFill>
                  <a:srgbClr val="505153"/>
                </a:solidFill>
                <a:latin typeface="Verdana" pitchFamily="34" charset="0"/>
                <a:ea typeface="Verdana" pitchFamily="34" charset="0"/>
                <a:cs typeface="Verdana" pitchFamily="34" charset="0"/>
              </a:rPr>
              <a:t>take on new </a:t>
            </a:r>
            <a:r>
              <a:rPr lang="en-US" sz="3000" dirty="0" smtClean="0">
                <a:solidFill>
                  <a:srgbClr val="505153"/>
                </a:solidFill>
                <a:latin typeface="Verdana" pitchFamily="34" charset="0"/>
                <a:ea typeface="Verdana" pitchFamily="34" charset="0"/>
                <a:cs typeface="Verdana" pitchFamily="34" charset="0"/>
              </a:rPr>
              <a:t>behaviors: </a:t>
            </a:r>
            <a:endParaRPr lang="en-US" sz="3000" dirty="0">
              <a:solidFill>
                <a:srgbClr val="505153"/>
              </a:solidFill>
              <a:latin typeface="Verdana" pitchFamily="34" charset="0"/>
              <a:ea typeface="Verdana" pitchFamily="34" charset="0"/>
              <a:cs typeface="Verdana" pitchFamily="34" charset="0"/>
            </a:endParaRPr>
          </a:p>
          <a:p>
            <a:pPr marL="971550" lvl="1" indent="-514350" fontAlgn="auto">
              <a:spcAft>
                <a:spcPts val="0"/>
              </a:spcAft>
              <a:buFont typeface="Arial" pitchFamily="34" charset="0"/>
              <a:buAutoNum type="arabicPeriod"/>
              <a:defRPr/>
            </a:pPr>
            <a:r>
              <a:rPr lang="en-US" sz="3000" dirty="0">
                <a:solidFill>
                  <a:srgbClr val="505153"/>
                </a:solidFill>
                <a:latin typeface="Verdana" pitchFamily="34" charset="0"/>
                <a:ea typeface="Verdana" pitchFamily="34" charset="0"/>
                <a:cs typeface="Verdana" pitchFamily="34" charset="0"/>
              </a:rPr>
              <a:t>Motivation: Do they want to? </a:t>
            </a:r>
          </a:p>
          <a:p>
            <a:pPr marL="971550" lvl="1" indent="-514350" fontAlgn="auto">
              <a:spcAft>
                <a:spcPts val="0"/>
              </a:spcAft>
              <a:buFont typeface="Arial" pitchFamily="34" charset="0"/>
              <a:buAutoNum type="arabicPeriod"/>
              <a:defRPr/>
            </a:pPr>
            <a:r>
              <a:rPr lang="en-US" sz="3000" dirty="0">
                <a:solidFill>
                  <a:srgbClr val="505153"/>
                </a:solidFill>
                <a:latin typeface="Verdana" pitchFamily="34" charset="0"/>
                <a:ea typeface="Verdana" pitchFamily="34" charset="0"/>
                <a:cs typeface="Verdana" pitchFamily="34" charset="0"/>
              </a:rPr>
              <a:t>Ability: Do they feel they can?  </a:t>
            </a:r>
          </a:p>
        </p:txBody>
      </p:sp>
      <p:pic>
        <p:nvPicPr>
          <p:cNvPr id="14340"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14342" name="Rectangle 4"/>
          <p:cNvSpPr>
            <a:spLocks noChangeArrowheads="1"/>
          </p:cNvSpPr>
          <p:nvPr/>
        </p:nvSpPr>
        <p:spPr bwMode="auto">
          <a:xfrm>
            <a:off x="762000" y="1828800"/>
            <a:ext cx="792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dirty="0">
                <a:solidFill>
                  <a:srgbClr val="505153"/>
                </a:solidFill>
                <a:latin typeface="Lucida Fax" pitchFamily="18" charset="0"/>
              </a:rPr>
              <a:t>“Nutshell”</a:t>
            </a:r>
          </a:p>
          <a:p>
            <a:pPr lvl="1"/>
            <a:endParaRPr lang="en-US" sz="2800" dirty="0">
              <a:solidFill>
                <a:srgbClr val="505153"/>
              </a:solidFill>
            </a:endParaRPr>
          </a:p>
        </p:txBody>
      </p:sp>
      <p:cxnSp>
        <p:nvCxnSpPr>
          <p:cNvPr id="10" name="Straight Connector 9"/>
          <p:cNvCxnSpPr/>
          <p:nvPr/>
        </p:nvCxnSpPr>
        <p:spPr>
          <a:xfrm>
            <a:off x="2133600" y="25146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15.wm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096000"/>
            <a:ext cx="609600" cy="609600"/>
          </a:xfrm>
          <a:prstGeom prst="rect">
            <a:avLst/>
          </a:prstGeom>
        </p:spPr>
      </p:pic>
    </p:spTree>
    <p:custDataLst>
      <p:tags r:id="rId1"/>
    </p:custDataLst>
    <p:extLst>
      <p:ext uri="{BB962C8B-B14F-4D97-AF65-F5344CB8AC3E}">
        <p14:creationId xmlns:p14="http://schemas.microsoft.com/office/powerpoint/2010/main" val="1457587392"/>
      </p:ext>
    </p:extLst>
  </p:cSld>
  <p:clrMapOvr>
    <a:masterClrMapping/>
  </p:clrMapOvr>
  <p:transition advTm="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5" name="Rectangle 4"/>
          <p:cNvSpPr/>
          <p:nvPr/>
        </p:nvSpPr>
        <p:spPr>
          <a:xfrm>
            <a:off x="304800" y="2579197"/>
            <a:ext cx="8382000" cy="2145203"/>
          </a:xfrm>
          <a:prstGeom prst="rect">
            <a:avLst/>
          </a:prstGeom>
        </p:spPr>
        <p:txBody>
          <a:bodyPr>
            <a:spAutoFit/>
          </a:bodyPr>
          <a:lstStyle/>
          <a:p>
            <a:pPr lvl="1" fontAlgn="auto">
              <a:lnSpc>
                <a:spcPct val="114000"/>
              </a:lnSpc>
              <a:spcAft>
                <a:spcPts val="600"/>
              </a:spcAft>
              <a:buFont typeface="Arial" pitchFamily="34" charset="0"/>
              <a:buNone/>
              <a:defRPr/>
            </a:pPr>
            <a:r>
              <a:rPr lang="en-US" sz="3000" dirty="0" smtClean="0">
                <a:solidFill>
                  <a:srgbClr val="505153"/>
                </a:solidFill>
                <a:latin typeface="Verdana" pitchFamily="34" charset="0"/>
                <a:ea typeface="Verdana" pitchFamily="34" charset="0"/>
                <a:cs typeface="Verdana" pitchFamily="34" charset="0"/>
              </a:rPr>
              <a:t>There </a:t>
            </a:r>
            <a:r>
              <a:rPr lang="en-US" sz="3000" dirty="0">
                <a:solidFill>
                  <a:srgbClr val="505153"/>
                </a:solidFill>
                <a:latin typeface="Verdana" pitchFamily="34" charset="0"/>
                <a:ea typeface="Verdana" pitchFamily="34" charset="0"/>
                <a:cs typeface="Verdana" pitchFamily="34" charset="0"/>
              </a:rPr>
              <a:t>are two main reasons </a:t>
            </a:r>
            <a:r>
              <a:rPr lang="en-US" sz="3000" dirty="0" smtClean="0">
                <a:solidFill>
                  <a:srgbClr val="505153"/>
                </a:solidFill>
                <a:latin typeface="Verdana" pitchFamily="34" charset="0"/>
                <a:ea typeface="Verdana" pitchFamily="34" charset="0"/>
                <a:cs typeface="Verdana" pitchFamily="34" charset="0"/>
              </a:rPr>
              <a:t>people </a:t>
            </a:r>
            <a:r>
              <a:rPr lang="en-US" sz="3000" dirty="0">
                <a:solidFill>
                  <a:srgbClr val="505153"/>
                </a:solidFill>
                <a:latin typeface="Verdana" pitchFamily="34" charset="0"/>
                <a:ea typeface="Verdana" pitchFamily="34" charset="0"/>
                <a:cs typeface="Verdana" pitchFamily="34" charset="0"/>
              </a:rPr>
              <a:t>take on new </a:t>
            </a:r>
            <a:r>
              <a:rPr lang="en-US" sz="3000" dirty="0" smtClean="0">
                <a:solidFill>
                  <a:srgbClr val="505153"/>
                </a:solidFill>
                <a:latin typeface="Verdana" pitchFamily="34" charset="0"/>
                <a:ea typeface="Verdana" pitchFamily="34" charset="0"/>
                <a:cs typeface="Verdana" pitchFamily="34" charset="0"/>
              </a:rPr>
              <a:t>behaviors: </a:t>
            </a:r>
            <a:endParaRPr lang="en-US" sz="3000" dirty="0">
              <a:solidFill>
                <a:srgbClr val="505153"/>
              </a:solidFill>
              <a:latin typeface="Verdana" pitchFamily="34" charset="0"/>
              <a:ea typeface="Verdana" pitchFamily="34" charset="0"/>
              <a:cs typeface="Verdana" pitchFamily="34" charset="0"/>
            </a:endParaRPr>
          </a:p>
          <a:p>
            <a:pPr marL="971550" lvl="1" indent="-514350" fontAlgn="auto">
              <a:spcAft>
                <a:spcPts val="0"/>
              </a:spcAft>
              <a:buFont typeface="Arial" pitchFamily="34" charset="0"/>
              <a:buAutoNum type="arabicPeriod"/>
              <a:defRPr/>
            </a:pPr>
            <a:r>
              <a:rPr lang="en-US" sz="3000" dirty="0">
                <a:solidFill>
                  <a:srgbClr val="505153"/>
                </a:solidFill>
                <a:latin typeface="Verdana" pitchFamily="34" charset="0"/>
                <a:ea typeface="Verdana" pitchFamily="34" charset="0"/>
                <a:cs typeface="Verdana" pitchFamily="34" charset="0"/>
              </a:rPr>
              <a:t>Motivation: Do they want to? </a:t>
            </a:r>
          </a:p>
          <a:p>
            <a:pPr marL="971550" lvl="1" indent="-514350" fontAlgn="auto">
              <a:spcAft>
                <a:spcPts val="0"/>
              </a:spcAft>
              <a:buFont typeface="Arial" pitchFamily="34" charset="0"/>
              <a:buAutoNum type="arabicPeriod"/>
              <a:defRPr/>
            </a:pPr>
            <a:r>
              <a:rPr lang="en-US" sz="3000" u="sng" dirty="0">
                <a:solidFill>
                  <a:srgbClr val="505153"/>
                </a:solidFill>
                <a:latin typeface="Verdana" pitchFamily="34" charset="0"/>
                <a:ea typeface="Verdana" pitchFamily="34" charset="0"/>
                <a:cs typeface="Verdana" pitchFamily="34" charset="0"/>
              </a:rPr>
              <a:t>Ability: Do they feel they can?</a:t>
            </a:r>
            <a:r>
              <a:rPr lang="en-US" sz="3000" dirty="0">
                <a:solidFill>
                  <a:srgbClr val="505153"/>
                </a:solidFill>
                <a:latin typeface="Verdana" pitchFamily="34" charset="0"/>
                <a:ea typeface="Verdana" pitchFamily="34" charset="0"/>
                <a:cs typeface="Verdana" pitchFamily="34" charset="0"/>
              </a:rPr>
              <a:t>  </a:t>
            </a:r>
          </a:p>
        </p:txBody>
      </p:sp>
      <p:pic>
        <p:nvPicPr>
          <p:cNvPr id="14340"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14342" name="Rectangle 4"/>
          <p:cNvSpPr>
            <a:spLocks noChangeArrowheads="1"/>
          </p:cNvSpPr>
          <p:nvPr/>
        </p:nvSpPr>
        <p:spPr bwMode="auto">
          <a:xfrm>
            <a:off x="762000" y="1828800"/>
            <a:ext cx="792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a:solidFill>
                  <a:srgbClr val="505153"/>
                </a:solidFill>
                <a:latin typeface="Lucida Fax" pitchFamily="18" charset="0"/>
              </a:rPr>
              <a:t>“Nutshell”</a:t>
            </a:r>
          </a:p>
          <a:p>
            <a:pPr lvl="1"/>
            <a:endParaRPr lang="en-US" sz="2800">
              <a:solidFill>
                <a:srgbClr val="505153"/>
              </a:solidFill>
            </a:endParaRPr>
          </a:p>
        </p:txBody>
      </p:sp>
      <p:cxnSp>
        <p:nvCxnSpPr>
          <p:cNvPr id="10" name="Straight Connector 9"/>
          <p:cNvCxnSpPr/>
          <p:nvPr/>
        </p:nvCxnSpPr>
        <p:spPr>
          <a:xfrm>
            <a:off x="2133600" y="25146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16.wm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969469" y="5867400"/>
            <a:ext cx="609600" cy="609600"/>
          </a:xfrm>
          <a:prstGeom prst="rect">
            <a:avLst/>
          </a:prstGeom>
        </p:spPr>
      </p:pic>
    </p:spTree>
    <p:custDataLst>
      <p:tags r:id="rId1"/>
    </p:custDataLst>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pic>
        <p:nvPicPr>
          <p:cNvPr id="24580" name="58708aab-b9dd-4c05-8f49-a49355d1b52b" descr="cid:79CB3D55-D267-4B17-B7E0-585F19CB4D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22.wm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229600" y="6019800"/>
            <a:ext cx="609600" cy="609600"/>
          </a:xfrm>
          <a:prstGeom prst="rect">
            <a:avLst/>
          </a:prstGeom>
        </p:spPr>
      </p:pic>
      <p:pic>
        <p:nvPicPr>
          <p:cNvPr id="11" name="Content Placeholder 3" descr="Machu view.JPG"/>
          <p:cNvPicPr>
            <a:picLocks noGrp="1" noChangeAspect="1"/>
          </p:cNvPicPr>
          <p:nvPr>
            <p:ph idx="1"/>
          </p:nvPr>
        </p:nvPicPr>
        <p:blipFill>
          <a:blip r:embed="rId10" cstate="print">
            <a:extLst>
              <a:ext uri="{28A0092B-C50C-407E-A947-70E740481C1C}">
                <a14:useLocalDpi xmlns:a14="http://schemas.microsoft.com/office/drawing/2010/main" val="0"/>
              </a:ext>
            </a:extLst>
          </a:blip>
          <a:srcRect/>
          <a:stretch>
            <a:fillRect/>
          </a:stretch>
        </p:blipFill>
        <p:spPr>
          <a:xfrm>
            <a:off x="0" y="1676399"/>
            <a:ext cx="9144000" cy="5203825"/>
          </a:xfrm>
        </p:spPr>
      </p:pic>
      <p:pic>
        <p:nvPicPr>
          <p:cNvPr id="2" name="Slide 17.wm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7924800" y="5867400"/>
            <a:ext cx="609600" cy="609600"/>
          </a:xfrm>
          <a:prstGeom prst="rect">
            <a:avLst/>
          </a:prstGeom>
        </p:spPr>
      </p:pic>
    </p:spTree>
    <p:custDataLst>
      <p:tags r:id="rId1"/>
    </p:custDataLst>
    <p:extLst>
      <p:ext uri="{BB962C8B-B14F-4D97-AF65-F5344CB8AC3E}">
        <p14:creationId xmlns:p14="http://schemas.microsoft.com/office/powerpoint/2010/main" val="3894194777"/>
      </p:ext>
    </p:extLst>
  </p:cSld>
  <p:clrMapOvr>
    <a:masterClrMapping/>
  </p:clrMapOvr>
  <p:transition advTm="19000"/>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8901" fill="hold"/>
                                        <p:tgtEl>
                                          <p:spTgt spid="2"/>
                                        </p:tgtEl>
                                      </p:cBhvr>
                                    </p:cmd>
                                  </p:childTnLst>
                                </p:cTn>
                              </p:par>
                            </p:childTnLst>
                          </p:cTn>
                        </p:par>
                      </p:childTnLst>
                    </p:cTn>
                  </p:par>
                </p:childTnLst>
              </p:cTn>
              <p:nextCondLst>
                <p:cond evt="onClick" delay="0">
                  <p:tgtEl>
                    <p:spTgt spid="2"/>
                  </p:tgtEl>
                </p:cond>
              </p:nextCondLst>
            </p:seq>
            <p:audio>
              <p:cMediaNode vol="80000" showWhenStopped="0">
                <p:cTn id="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descr="https://encrypted-tbn3.gstatic.com/images?q=tbn:ANd9GcSoZl59KisVXMNi6WS2plpz5TokVE5GsGP6GPjhBOHv4FK2ZHuI"/>
          <p:cNvPicPr>
            <a:picLocks noChangeAspect="1" noChangeArrowheads="1"/>
          </p:cNvPicPr>
          <p:nvPr/>
        </p:nvPicPr>
        <p:blipFill>
          <a:blip r:embed="rId5" cstate="print">
            <a:duotone>
              <a:schemeClr val="bg2">
                <a:shade val="45000"/>
                <a:satMod val="135000"/>
              </a:schemeClr>
              <a:prstClr val="white"/>
            </a:duotone>
            <a:lum bright="21000"/>
          </a:blip>
          <a:srcRect/>
          <a:stretch>
            <a:fillRect/>
          </a:stretch>
        </p:blipFill>
        <p:spPr bwMode="auto">
          <a:xfrm>
            <a:off x="0" y="1459625"/>
            <a:ext cx="9144000" cy="6007975"/>
          </a:xfrm>
          <a:prstGeom prst="rect">
            <a:avLst/>
          </a:prstGeom>
          <a:noFill/>
        </p:spPr>
      </p:pic>
      <p:sp>
        <p:nvSpPr>
          <p:cNvPr id="16387"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15367" name="TextBox 5"/>
          <p:cNvSpPr txBox="1">
            <a:spLocks noChangeArrowheads="1"/>
          </p:cNvSpPr>
          <p:nvPr/>
        </p:nvSpPr>
        <p:spPr bwMode="auto">
          <a:xfrm>
            <a:off x="273268" y="2362201"/>
            <a:ext cx="23622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en-US" sz="2800" b="1" dirty="0" smtClean="0">
              <a:solidFill>
                <a:srgbClr val="505153"/>
              </a:solidFill>
              <a:latin typeface="Verdana" pitchFamily="34" charset="0"/>
            </a:endParaRPr>
          </a:p>
          <a:p>
            <a:pPr eaLnBrk="1" hangingPunct="1">
              <a:defRPr/>
            </a:pPr>
            <a:r>
              <a:rPr lang="en-US" sz="2800" b="1" dirty="0" smtClean="0">
                <a:solidFill>
                  <a:srgbClr val="505153"/>
                </a:solidFill>
                <a:latin typeface="Verdana" pitchFamily="34" charset="0"/>
              </a:rPr>
              <a:t>Endings</a:t>
            </a:r>
          </a:p>
          <a:p>
            <a:pPr algn="ctr" eaLnBrk="1" hangingPunct="1">
              <a:defRPr/>
            </a:pPr>
            <a:endParaRPr lang="en-US" b="1" dirty="0" smtClean="0">
              <a:solidFill>
                <a:srgbClr val="505153"/>
              </a:solidFill>
              <a:latin typeface="Verdana" pitchFamily="34" charset="0"/>
            </a:endParaRPr>
          </a:p>
          <a:p>
            <a:pPr eaLnBrk="1" hangingPunct="1">
              <a:defRPr/>
            </a:pPr>
            <a:r>
              <a:rPr lang="en-US" sz="2600" dirty="0" smtClean="0">
                <a:solidFill>
                  <a:srgbClr val="505153"/>
                </a:solidFill>
                <a:latin typeface="Verdana" pitchFamily="34" charset="0"/>
              </a:rPr>
              <a:t>Anger</a:t>
            </a:r>
          </a:p>
          <a:p>
            <a:pPr eaLnBrk="1" hangingPunct="1">
              <a:defRPr/>
            </a:pPr>
            <a:r>
              <a:rPr lang="en-US" sz="2600" dirty="0" smtClean="0">
                <a:solidFill>
                  <a:srgbClr val="505153"/>
                </a:solidFill>
                <a:latin typeface="Verdana" pitchFamily="34" charset="0"/>
              </a:rPr>
              <a:t>Despair</a:t>
            </a:r>
          </a:p>
          <a:p>
            <a:pPr eaLnBrk="1" hangingPunct="1">
              <a:defRPr/>
            </a:pPr>
            <a:r>
              <a:rPr lang="en-US" sz="2600" dirty="0" smtClean="0">
                <a:solidFill>
                  <a:srgbClr val="505153"/>
                </a:solidFill>
                <a:latin typeface="Verdana" pitchFamily="34" charset="0"/>
              </a:rPr>
              <a:t>Grief</a:t>
            </a:r>
          </a:p>
          <a:p>
            <a:pPr eaLnBrk="1" hangingPunct="1">
              <a:defRPr/>
            </a:pPr>
            <a:r>
              <a:rPr lang="en-US" sz="2600" dirty="0" smtClean="0">
                <a:solidFill>
                  <a:srgbClr val="505153"/>
                </a:solidFill>
                <a:latin typeface="Verdana" pitchFamily="34" charset="0"/>
              </a:rPr>
              <a:t>Loss of identity</a:t>
            </a:r>
          </a:p>
          <a:p>
            <a:pPr eaLnBrk="1" hangingPunct="1">
              <a:defRPr/>
            </a:pPr>
            <a:endParaRPr lang="en-US" dirty="0" smtClean="0"/>
          </a:p>
        </p:txBody>
      </p:sp>
      <p:sp>
        <p:nvSpPr>
          <p:cNvPr id="15368" name="TextBox 6"/>
          <p:cNvSpPr txBox="1">
            <a:spLocks noChangeArrowheads="1"/>
          </p:cNvSpPr>
          <p:nvPr/>
        </p:nvSpPr>
        <p:spPr bwMode="auto">
          <a:xfrm>
            <a:off x="2406868" y="2362200"/>
            <a:ext cx="30480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en-US" sz="2800" b="1" dirty="0" smtClean="0">
              <a:solidFill>
                <a:srgbClr val="505153"/>
              </a:solidFill>
              <a:latin typeface="Verdana" pitchFamily="34" charset="0"/>
            </a:endParaRPr>
          </a:p>
          <a:p>
            <a:pPr eaLnBrk="1" hangingPunct="1">
              <a:defRPr/>
            </a:pPr>
            <a:r>
              <a:rPr lang="en-US" sz="2800" b="1" dirty="0" smtClean="0">
                <a:solidFill>
                  <a:srgbClr val="505153"/>
                </a:solidFill>
                <a:latin typeface="Verdana" pitchFamily="34" charset="0"/>
              </a:rPr>
              <a:t>Neutral Zone</a:t>
            </a:r>
          </a:p>
          <a:p>
            <a:pPr algn="ctr" eaLnBrk="1" hangingPunct="1">
              <a:defRPr/>
            </a:pPr>
            <a:endParaRPr lang="en-US" b="1" u="sng" dirty="0" smtClean="0">
              <a:solidFill>
                <a:srgbClr val="505153"/>
              </a:solidFill>
              <a:latin typeface="Verdana" pitchFamily="34" charset="0"/>
            </a:endParaRPr>
          </a:p>
          <a:p>
            <a:pPr eaLnBrk="1" hangingPunct="1">
              <a:defRPr/>
            </a:pPr>
            <a:r>
              <a:rPr lang="en-US" sz="2600" dirty="0" smtClean="0">
                <a:solidFill>
                  <a:srgbClr val="505153"/>
                </a:solidFill>
                <a:latin typeface="Verdana" pitchFamily="34" charset="0"/>
              </a:rPr>
              <a:t>Disorientation</a:t>
            </a:r>
          </a:p>
          <a:p>
            <a:pPr eaLnBrk="1" hangingPunct="1">
              <a:defRPr/>
            </a:pPr>
            <a:r>
              <a:rPr lang="en-US" sz="2600" dirty="0" smtClean="0">
                <a:solidFill>
                  <a:srgbClr val="505153"/>
                </a:solidFill>
                <a:latin typeface="Verdana" pitchFamily="34" charset="0"/>
              </a:rPr>
              <a:t>Confusion</a:t>
            </a:r>
          </a:p>
          <a:p>
            <a:pPr eaLnBrk="1" hangingPunct="1">
              <a:defRPr/>
            </a:pPr>
            <a:r>
              <a:rPr lang="en-US" sz="2600" dirty="0" smtClean="0">
                <a:solidFill>
                  <a:srgbClr val="505153"/>
                </a:solidFill>
                <a:latin typeface="Verdana" pitchFamily="34" charset="0"/>
              </a:rPr>
              <a:t>Idealization of the past</a:t>
            </a:r>
          </a:p>
          <a:p>
            <a:pPr eaLnBrk="1" hangingPunct="1">
              <a:defRPr/>
            </a:pPr>
            <a:r>
              <a:rPr lang="en-US" sz="2600" dirty="0" smtClean="0">
                <a:solidFill>
                  <a:srgbClr val="505153"/>
                </a:solidFill>
                <a:latin typeface="Verdana" pitchFamily="34" charset="0"/>
              </a:rPr>
              <a:t>Anxiety</a:t>
            </a:r>
          </a:p>
          <a:p>
            <a:pPr eaLnBrk="1" hangingPunct="1">
              <a:defRPr/>
            </a:pPr>
            <a:endParaRPr lang="en-US" dirty="0" smtClean="0"/>
          </a:p>
        </p:txBody>
      </p:sp>
      <p:sp>
        <p:nvSpPr>
          <p:cNvPr id="15369" name="TextBox 7"/>
          <p:cNvSpPr txBox="1">
            <a:spLocks noChangeArrowheads="1"/>
          </p:cNvSpPr>
          <p:nvPr/>
        </p:nvSpPr>
        <p:spPr bwMode="auto">
          <a:xfrm>
            <a:off x="5454868" y="2362201"/>
            <a:ext cx="35814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2800" b="1" dirty="0" smtClean="0">
              <a:solidFill>
                <a:srgbClr val="505153"/>
              </a:solidFill>
              <a:latin typeface="Verdana" pitchFamily="34" charset="0"/>
            </a:endParaRPr>
          </a:p>
          <a:p>
            <a:pPr eaLnBrk="1" hangingPunct="1"/>
            <a:r>
              <a:rPr lang="en-US" sz="2800" b="1" dirty="0" smtClean="0">
                <a:solidFill>
                  <a:srgbClr val="505153"/>
                </a:solidFill>
                <a:latin typeface="Verdana" pitchFamily="34" charset="0"/>
              </a:rPr>
              <a:t>New Beginnings</a:t>
            </a:r>
            <a:endParaRPr lang="en-US" sz="2800" b="1" dirty="0">
              <a:solidFill>
                <a:srgbClr val="505153"/>
              </a:solidFill>
              <a:latin typeface="Verdana" pitchFamily="34" charset="0"/>
            </a:endParaRPr>
          </a:p>
          <a:p>
            <a:pPr>
              <a:defRPr/>
            </a:pPr>
            <a:endParaRPr lang="en-US" dirty="0" smtClean="0">
              <a:solidFill>
                <a:srgbClr val="505153"/>
              </a:solidFill>
              <a:latin typeface="Verdana" pitchFamily="34" charset="0"/>
              <a:ea typeface="Verdana" pitchFamily="34" charset="0"/>
              <a:cs typeface="Verdana" pitchFamily="34" charset="0"/>
            </a:endParaRPr>
          </a:p>
          <a:p>
            <a:pPr>
              <a:defRPr/>
            </a:pPr>
            <a:r>
              <a:rPr lang="en-US" sz="2600" dirty="0" smtClean="0">
                <a:solidFill>
                  <a:srgbClr val="505153"/>
                </a:solidFill>
                <a:latin typeface="Verdana" pitchFamily="34" charset="0"/>
                <a:ea typeface="Verdana" pitchFamily="34" charset="0"/>
                <a:cs typeface="Verdana" pitchFamily="34" charset="0"/>
              </a:rPr>
              <a:t>Sense </a:t>
            </a:r>
            <a:r>
              <a:rPr lang="en-US" sz="2600" dirty="0">
                <a:solidFill>
                  <a:srgbClr val="505153"/>
                </a:solidFill>
                <a:latin typeface="Verdana" pitchFamily="34" charset="0"/>
                <a:ea typeface="Verdana" pitchFamily="34" charset="0"/>
                <a:cs typeface="Verdana" pitchFamily="34" charset="0"/>
              </a:rPr>
              <a:t>of belonging</a:t>
            </a:r>
          </a:p>
          <a:p>
            <a:pPr>
              <a:defRPr/>
            </a:pPr>
            <a:r>
              <a:rPr lang="en-US" sz="2600" dirty="0">
                <a:solidFill>
                  <a:srgbClr val="505153"/>
                </a:solidFill>
                <a:latin typeface="Verdana" pitchFamily="34" charset="0"/>
                <a:ea typeface="Verdana" pitchFamily="34" charset="0"/>
                <a:cs typeface="Verdana" pitchFamily="34" charset="0"/>
              </a:rPr>
              <a:t>Commitment</a:t>
            </a:r>
          </a:p>
          <a:p>
            <a:pPr>
              <a:defRPr/>
            </a:pPr>
            <a:r>
              <a:rPr lang="en-US" sz="2600" dirty="0">
                <a:solidFill>
                  <a:srgbClr val="505153"/>
                </a:solidFill>
                <a:latin typeface="Verdana" pitchFamily="34" charset="0"/>
                <a:ea typeface="Verdana" pitchFamily="34" charset="0"/>
                <a:cs typeface="Verdana" pitchFamily="34" charset="0"/>
              </a:rPr>
              <a:t>Hope</a:t>
            </a:r>
          </a:p>
          <a:p>
            <a:pPr>
              <a:defRPr/>
            </a:pPr>
            <a:r>
              <a:rPr lang="en-US" sz="2600" dirty="0">
                <a:solidFill>
                  <a:srgbClr val="505153"/>
                </a:solidFill>
                <a:latin typeface="Verdana" pitchFamily="34" charset="0"/>
                <a:ea typeface="Verdana" pitchFamily="34" charset="0"/>
                <a:cs typeface="Verdana" pitchFamily="34" charset="0"/>
              </a:rPr>
              <a:t>Optimism</a:t>
            </a:r>
          </a:p>
          <a:p>
            <a:pPr algn="ctr" eaLnBrk="1" hangingPunct="1"/>
            <a:endParaRPr lang="en-US" b="1" u="sng" dirty="0">
              <a:solidFill>
                <a:srgbClr val="505153"/>
              </a:solidFill>
              <a:latin typeface="Verdana" pitchFamily="34" charset="0"/>
            </a:endParaRPr>
          </a:p>
        </p:txBody>
      </p:sp>
      <p:sp>
        <p:nvSpPr>
          <p:cNvPr id="16391" name="Text Box 117"/>
          <p:cNvSpPr txBox="1">
            <a:spLocks noChangeArrowheads="1"/>
          </p:cNvSpPr>
          <p:nvPr/>
        </p:nvSpPr>
        <p:spPr bwMode="auto">
          <a:xfrm>
            <a:off x="571500" y="6645330"/>
            <a:ext cx="8001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398" tIns="49199" rIns="98398" bIns="49199">
            <a:spAutoFit/>
          </a:bodyPr>
          <a:lstStyle>
            <a:lvl1pPr defTabSz="984250" eaLnBrk="0" hangingPunct="0">
              <a:defRPr>
                <a:solidFill>
                  <a:schemeClr val="tx1"/>
                </a:solidFill>
                <a:latin typeface="Arial" pitchFamily="34" charset="0"/>
                <a:cs typeface="Arial" pitchFamily="34" charset="0"/>
              </a:defRPr>
            </a:lvl1pPr>
            <a:lvl2pPr marL="742950" indent="-285750" defTabSz="984250" eaLnBrk="0" hangingPunct="0">
              <a:defRPr>
                <a:solidFill>
                  <a:schemeClr val="tx1"/>
                </a:solidFill>
                <a:latin typeface="Arial" pitchFamily="34" charset="0"/>
                <a:cs typeface="Arial" pitchFamily="34" charset="0"/>
              </a:defRPr>
            </a:lvl2pPr>
            <a:lvl3pPr marL="1143000" indent="-228600" defTabSz="984250" eaLnBrk="0" hangingPunct="0">
              <a:defRPr>
                <a:solidFill>
                  <a:schemeClr val="tx1"/>
                </a:solidFill>
                <a:latin typeface="Arial" pitchFamily="34" charset="0"/>
                <a:cs typeface="Arial" pitchFamily="34" charset="0"/>
              </a:defRPr>
            </a:lvl3pPr>
            <a:lvl4pPr marL="1600200" indent="-228600" defTabSz="984250" eaLnBrk="0" hangingPunct="0">
              <a:defRPr>
                <a:solidFill>
                  <a:schemeClr val="tx1"/>
                </a:solidFill>
                <a:latin typeface="Arial" pitchFamily="34" charset="0"/>
                <a:cs typeface="Arial" pitchFamily="34" charset="0"/>
              </a:defRPr>
            </a:lvl4pPr>
            <a:lvl5pPr marL="2057400" indent="-228600" defTabSz="984250" eaLnBrk="0" hangingPunct="0">
              <a:defRPr>
                <a:solidFill>
                  <a:schemeClr val="tx1"/>
                </a:solidFill>
                <a:latin typeface="Arial" pitchFamily="34" charset="0"/>
                <a:cs typeface="Arial" pitchFamily="34" charset="0"/>
              </a:defRPr>
            </a:lvl5pPr>
            <a:lvl6pPr marL="2514600" indent="-228600" defTabSz="9842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842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842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842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dirty="0">
                <a:solidFill>
                  <a:srgbClr val="505153"/>
                </a:solidFill>
                <a:latin typeface="Verdana" pitchFamily="34" charset="0"/>
              </a:rPr>
              <a:t>Adapted from </a:t>
            </a:r>
            <a:r>
              <a:rPr lang="en-US" sz="1400" u="sng" dirty="0">
                <a:solidFill>
                  <a:srgbClr val="505153"/>
                </a:solidFill>
                <a:latin typeface="Verdana" pitchFamily="34" charset="0"/>
              </a:rPr>
              <a:t>Managing Transitions – Making the Most of Change</a:t>
            </a:r>
            <a:r>
              <a:rPr lang="en-US" sz="1400" dirty="0">
                <a:solidFill>
                  <a:srgbClr val="505153"/>
                </a:solidFill>
                <a:latin typeface="Verdana" pitchFamily="34" charset="0"/>
              </a:rPr>
              <a:t>, by William Bridges, (2003)</a:t>
            </a:r>
          </a:p>
        </p:txBody>
      </p:sp>
      <p:pic>
        <p:nvPicPr>
          <p:cNvPr id="16392"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57905" y="24384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533400" y="1600200"/>
            <a:ext cx="8229600" cy="838200"/>
          </a:xfrm>
          <a:extLst/>
        </p:spPr>
        <p:txBody>
          <a:bodyPr>
            <a:normAutofit/>
          </a:bodyPr>
          <a:lstStyle/>
          <a:p>
            <a:pPr>
              <a:defRPr/>
            </a:pPr>
            <a:r>
              <a:rPr lang="en-US" sz="3600" dirty="0" smtClean="0">
                <a:solidFill>
                  <a:srgbClr val="505153"/>
                </a:solidFill>
                <a:effectLst>
                  <a:glow rad="101600">
                    <a:schemeClr val="bg1">
                      <a:alpha val="60000"/>
                    </a:schemeClr>
                  </a:glow>
                </a:effectLst>
                <a:latin typeface="Lucida Fax" pitchFamily="18" charset="0"/>
              </a:rPr>
              <a:t>Transitions</a:t>
            </a:r>
            <a:endParaRPr lang="en-US" sz="2800" dirty="0">
              <a:solidFill>
                <a:srgbClr val="505153"/>
              </a:solidFill>
              <a:latin typeface="Lucida Fax" pitchFamily="18" charset="0"/>
            </a:endParaRPr>
          </a:p>
        </p:txBody>
      </p:sp>
      <p:pic>
        <p:nvPicPr>
          <p:cNvPr id="4" name="Slide 1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62900" y="603573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000"/>
    </mc:Choice>
    <mc:Fallback xmlns="">
      <p:transition spd="slow" advTm="8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58708aab-b9dd-4c05-8f49-a49355d1b52b" descr="cid:79CB3D55-D267-4B17-B7E0-585F19CB4D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5"/>
          <p:cNvSpPr txBox="1">
            <a:spLocks noChangeArrowheads="1"/>
          </p:cNvSpPr>
          <p:nvPr/>
        </p:nvSpPr>
        <p:spPr bwMode="auto">
          <a:xfrm>
            <a:off x="0" y="2430463"/>
            <a:ext cx="91440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3600" b="1" dirty="0">
                <a:solidFill>
                  <a:srgbClr val="505153"/>
                </a:solidFill>
                <a:latin typeface="Lucida Fax" pitchFamily="18" charset="0"/>
              </a:rPr>
              <a:t>Engaging Stakeholders During </a:t>
            </a:r>
          </a:p>
          <a:p>
            <a:pPr algn="ctr" eaLnBrk="1" hangingPunct="1"/>
            <a:r>
              <a:rPr lang="en-US" sz="3600" b="1" dirty="0">
                <a:solidFill>
                  <a:srgbClr val="505153"/>
                </a:solidFill>
                <a:latin typeface="Lucida Fax" pitchFamily="18" charset="0"/>
              </a:rPr>
              <a:t>Times of Change and Transition</a:t>
            </a:r>
          </a:p>
          <a:p>
            <a:pPr algn="ctr" eaLnBrk="1" hangingPunct="1"/>
            <a:r>
              <a:rPr lang="en-US" sz="1100" dirty="0">
                <a:latin typeface="Apex new"/>
              </a:rPr>
              <a:t/>
            </a:r>
            <a:br>
              <a:rPr lang="en-US" sz="1100" dirty="0">
                <a:latin typeface="Apex new"/>
              </a:rPr>
            </a:br>
            <a:r>
              <a:rPr lang="en-US" sz="1100" dirty="0">
                <a:latin typeface="Apex new"/>
              </a:rPr>
              <a:t/>
            </a:r>
            <a:br>
              <a:rPr lang="en-US" sz="1100" dirty="0">
                <a:latin typeface="Apex new"/>
              </a:rPr>
            </a:br>
            <a:endParaRPr lang="en-US" sz="1100" dirty="0">
              <a:latin typeface="Apex new"/>
            </a:endParaRPr>
          </a:p>
          <a:p>
            <a:pPr algn="ctr" eaLnBrk="1" hangingPunct="1"/>
            <a:endParaRPr lang="en-US" sz="1600" b="1" dirty="0">
              <a:latin typeface="Lucida Fax" pitchFamily="18" charset="0"/>
            </a:endParaRPr>
          </a:p>
          <a:p>
            <a:pPr algn="ctr" eaLnBrk="1" hangingPunct="1"/>
            <a:endParaRPr lang="en-US" sz="3200" b="1" dirty="0">
              <a:solidFill>
                <a:schemeClr val="bg1"/>
              </a:solidFill>
              <a:latin typeface="Lucida Fax" pitchFamily="18" charset="0"/>
            </a:endParaRPr>
          </a:p>
        </p:txBody>
      </p:sp>
      <p:sp>
        <p:nvSpPr>
          <p:cNvPr id="7" name="TextBox 8"/>
          <p:cNvSpPr txBox="1">
            <a:spLocks noChangeArrowheads="1"/>
          </p:cNvSpPr>
          <p:nvPr/>
        </p:nvSpPr>
        <p:spPr bwMode="auto">
          <a:xfrm>
            <a:off x="304800" y="4103688"/>
            <a:ext cx="8305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3200" dirty="0">
                <a:solidFill>
                  <a:srgbClr val="26676D"/>
                </a:solidFill>
                <a:latin typeface="Verdana" pitchFamily="34" charset="0"/>
              </a:rPr>
              <a:t>Aim for Impact and Sustainability</a:t>
            </a:r>
          </a:p>
          <a:p>
            <a:pPr algn="ctr" eaLnBrk="1" hangingPunct="1"/>
            <a:r>
              <a:rPr lang="en-US" sz="2000" dirty="0">
                <a:solidFill>
                  <a:srgbClr val="26676D"/>
                </a:solidFill>
                <a:latin typeface="Verdana" pitchFamily="34" charset="0"/>
              </a:rPr>
              <a:t>Essentials for Leaders in Rural Health</a:t>
            </a:r>
            <a:endParaRPr lang="en-US" dirty="0">
              <a:solidFill>
                <a:srgbClr val="26676D"/>
              </a:solidFill>
              <a:latin typeface="Verdana" pitchFamily="34" charset="0"/>
            </a:endParaRPr>
          </a:p>
          <a:p>
            <a:pPr eaLnBrk="1" hangingPunct="1"/>
            <a:endParaRPr lang="en-US" dirty="0"/>
          </a:p>
        </p:txBody>
      </p:sp>
      <p:pic>
        <p:nvPicPr>
          <p:cNvPr id="2" name="Slide 1_music only_22 sec w fade out.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92966" y="5346628"/>
            <a:ext cx="609600" cy="609600"/>
          </a:xfrm>
          <a:prstGeom prst="rect">
            <a:avLst/>
          </a:prstGeom>
        </p:spPr>
      </p:pic>
      <p:pic>
        <p:nvPicPr>
          <p:cNvPr id="4" name="Change and Transition, slide 1_edited less gai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092966" y="6027499"/>
            <a:ext cx="609600" cy="609600"/>
          </a:xfrm>
          <a:prstGeom prst="rect">
            <a:avLst/>
          </a:prstGeom>
        </p:spPr>
      </p:pic>
      <p:cxnSp>
        <p:nvCxnSpPr>
          <p:cNvPr id="8" name="Straight Connector 7"/>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33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2" fill="hold"/>
                                        <p:tgtEl>
                                          <p:spTgt spid="2"/>
                                        </p:tgtEl>
                                      </p:cBhvr>
                                    </p:cmd>
                                  </p:childTnLst>
                                </p:cTn>
                              </p:par>
                            </p:childTnLst>
                          </p:cTn>
                        </p:par>
                        <p:par>
                          <p:cTn id="7" fill="hold">
                            <p:stCondLst>
                              <p:cond delay="22012"/>
                            </p:stCondLst>
                            <p:childTnLst>
                              <p:par>
                                <p:cTn id="8" presetID="1" presetClass="mediacall" presetSubtype="0" fill="hold" nodeType="afterEffect">
                                  <p:stCondLst>
                                    <p:cond delay="0"/>
                                  </p:stCondLst>
                                  <p:childTnLst>
                                    <p:cmd type="call" cmd="playFrom(0.0)">
                                      <p:cBhvr>
                                        <p:cTn id="9" dur="11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https://encrypted-tbn3.gstatic.com/images?q=tbn:ANd9GcSoZl59KisVXMNi6WS2plpz5TokVE5GsGP6GPjhBOHv4FK2ZHuI"/>
          <p:cNvPicPr>
            <a:picLocks noChangeAspect="1" noChangeArrowheads="1"/>
          </p:cNvPicPr>
          <p:nvPr/>
        </p:nvPicPr>
        <p:blipFill>
          <a:blip r:embed="rId5" cstate="print">
            <a:duotone>
              <a:schemeClr val="bg2">
                <a:shade val="45000"/>
                <a:satMod val="135000"/>
              </a:schemeClr>
              <a:prstClr val="white"/>
            </a:duotone>
            <a:lum bright="21000"/>
          </a:blip>
          <a:srcRect/>
          <a:stretch>
            <a:fillRect/>
          </a:stretch>
        </p:blipFill>
        <p:spPr bwMode="auto">
          <a:xfrm>
            <a:off x="0" y="1459625"/>
            <a:ext cx="9144000" cy="6007975"/>
          </a:xfrm>
          <a:prstGeom prst="rect">
            <a:avLst/>
          </a:prstGeom>
          <a:noFill/>
        </p:spPr>
      </p:pic>
      <p:sp>
        <p:nvSpPr>
          <p:cNvPr id="17411" name="Rectangle 5"/>
          <p:cNvSpPr>
            <a:spLocks noChangeArrowheads="1"/>
          </p:cNvSpPr>
          <p:nvPr/>
        </p:nvSpPr>
        <p:spPr bwMode="auto">
          <a:xfrm>
            <a:off x="782638" y="2752725"/>
            <a:ext cx="7924800" cy="41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4488" indent="-344488">
              <a:spcBef>
                <a:spcPts val="1680"/>
              </a:spcBef>
              <a:spcAft>
                <a:spcPts val="600"/>
              </a:spcAft>
              <a:buFont typeface="Arial" pitchFamily="34" charset="0"/>
              <a:buChar char="•"/>
            </a:pPr>
            <a:r>
              <a:rPr lang="en-US" sz="2800" dirty="0">
                <a:solidFill>
                  <a:srgbClr val="505153"/>
                </a:solidFill>
                <a:latin typeface="Verdana" pitchFamily="34" charset="0"/>
              </a:rPr>
              <a:t>Accept and openly acknowledge the reality and importance of losses</a:t>
            </a:r>
          </a:p>
          <a:p>
            <a:pPr marL="344488" indent="-344488">
              <a:spcBef>
                <a:spcPts val="1680"/>
              </a:spcBef>
              <a:spcAft>
                <a:spcPts val="600"/>
              </a:spcAft>
              <a:buFont typeface="Arial" pitchFamily="34" charset="0"/>
              <a:buChar char="•"/>
            </a:pPr>
            <a:r>
              <a:rPr lang="en-US" sz="2800" dirty="0">
                <a:solidFill>
                  <a:srgbClr val="505153"/>
                </a:solidFill>
                <a:latin typeface="Verdana" pitchFamily="34" charset="0"/>
              </a:rPr>
              <a:t>Know that people will </a:t>
            </a:r>
            <a:r>
              <a:rPr lang="en-US" sz="2800" dirty="0" smtClean="0">
                <a:solidFill>
                  <a:srgbClr val="505153"/>
                </a:solidFill>
                <a:latin typeface="Verdana" pitchFamily="34" charset="0"/>
              </a:rPr>
              <a:t>over react</a:t>
            </a:r>
            <a:endParaRPr lang="en-US" sz="2800" dirty="0">
              <a:solidFill>
                <a:srgbClr val="505153"/>
              </a:solidFill>
              <a:latin typeface="Verdana" pitchFamily="34" charset="0"/>
            </a:endParaRPr>
          </a:p>
          <a:p>
            <a:pPr marL="344488" indent="-344488">
              <a:lnSpc>
                <a:spcPct val="90000"/>
              </a:lnSpc>
              <a:spcBef>
                <a:spcPts val="1680"/>
              </a:spcBef>
              <a:spcAft>
                <a:spcPts val="600"/>
              </a:spcAft>
              <a:buFont typeface="Arial" pitchFamily="34" charset="0"/>
              <a:buChar char="•"/>
            </a:pPr>
            <a:r>
              <a:rPr lang="en-US" sz="2800" dirty="0">
                <a:solidFill>
                  <a:srgbClr val="505153"/>
                </a:solidFill>
                <a:latin typeface="Verdana" pitchFamily="34" charset="0"/>
              </a:rPr>
              <a:t>Give consistent and frequent information</a:t>
            </a:r>
          </a:p>
          <a:p>
            <a:pPr marL="344488" indent="-344488">
              <a:lnSpc>
                <a:spcPct val="90000"/>
              </a:lnSpc>
              <a:spcBef>
                <a:spcPts val="1680"/>
              </a:spcBef>
              <a:spcAft>
                <a:spcPts val="600"/>
              </a:spcAft>
              <a:buFont typeface="Arial" pitchFamily="34" charset="0"/>
              <a:buChar char="•"/>
            </a:pPr>
            <a:r>
              <a:rPr lang="en-US" sz="2800" dirty="0">
                <a:solidFill>
                  <a:srgbClr val="505153"/>
                </a:solidFill>
                <a:latin typeface="Verdana" pitchFamily="34" charset="0"/>
              </a:rPr>
              <a:t>Identify what’s over and what’s not</a:t>
            </a:r>
          </a:p>
          <a:p>
            <a:pPr marL="344488" indent="-344488">
              <a:lnSpc>
                <a:spcPct val="90000"/>
              </a:lnSpc>
              <a:spcBef>
                <a:spcPts val="1680"/>
              </a:spcBef>
              <a:spcAft>
                <a:spcPts val="600"/>
              </a:spcAft>
              <a:buFont typeface="Arial" pitchFamily="34" charset="0"/>
              <a:buChar char="•"/>
            </a:pPr>
            <a:r>
              <a:rPr lang="en-US" sz="2800" dirty="0">
                <a:solidFill>
                  <a:srgbClr val="505153"/>
                </a:solidFill>
                <a:latin typeface="Verdana" pitchFamily="34" charset="0"/>
              </a:rPr>
              <a:t>Mark the endings and treat the past with </a:t>
            </a:r>
            <a:r>
              <a:rPr lang="en-US" sz="2800" dirty="0" smtClean="0">
                <a:solidFill>
                  <a:srgbClr val="505153"/>
                </a:solidFill>
                <a:latin typeface="Verdana" pitchFamily="34" charset="0"/>
              </a:rPr>
              <a:t>respect</a:t>
            </a:r>
            <a:endParaRPr lang="en-US" sz="2800" dirty="0">
              <a:solidFill>
                <a:srgbClr val="505153"/>
              </a:solidFill>
              <a:latin typeface="Verdana" pitchFamily="34" charset="0"/>
            </a:endParaRPr>
          </a:p>
        </p:txBody>
      </p:sp>
      <p:pic>
        <p:nvPicPr>
          <p:cNvPr id="17412"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81200" y="25146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533400" y="1676400"/>
            <a:ext cx="8229600" cy="838200"/>
          </a:xfrm>
          <a:extLst/>
        </p:spPr>
        <p:txBody>
          <a:bodyPr>
            <a:normAutofit/>
          </a:bodyPr>
          <a:lstStyle/>
          <a:p>
            <a:pPr>
              <a:defRPr/>
            </a:pPr>
            <a:r>
              <a:rPr lang="en-US" sz="3600" dirty="0" smtClean="0">
                <a:solidFill>
                  <a:srgbClr val="505153"/>
                </a:solidFill>
                <a:effectLst>
                  <a:glow rad="101600">
                    <a:schemeClr val="bg1">
                      <a:alpha val="60000"/>
                    </a:schemeClr>
                  </a:glow>
                </a:effectLst>
                <a:latin typeface="Lucida Fax" pitchFamily="18" charset="0"/>
              </a:rPr>
              <a:t>During Endings, Leaders…</a:t>
            </a:r>
            <a:endParaRPr lang="en-US" sz="2800" dirty="0">
              <a:solidFill>
                <a:srgbClr val="505153"/>
              </a:solidFill>
              <a:latin typeface="Lucida Fax" pitchFamily="18" charset="0"/>
            </a:endParaRPr>
          </a:p>
        </p:txBody>
      </p:sp>
      <p:pic>
        <p:nvPicPr>
          <p:cNvPr id="3" name="Slide 1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1052" y="6248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000"/>
    </mc:Choice>
    <mc:Fallback xmlns="">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https://encrypted-tbn3.gstatic.com/images?q=tbn:ANd9GcSoZl59KisVXMNi6WS2plpz5TokVE5GsGP6GPjhBOHv4FK2ZHuI"/>
          <p:cNvPicPr>
            <a:picLocks noChangeAspect="1" noChangeArrowheads="1"/>
          </p:cNvPicPr>
          <p:nvPr/>
        </p:nvPicPr>
        <p:blipFill>
          <a:blip r:embed="rId5" cstate="print">
            <a:duotone>
              <a:schemeClr val="bg2">
                <a:shade val="45000"/>
                <a:satMod val="135000"/>
              </a:schemeClr>
              <a:prstClr val="white"/>
            </a:duotone>
            <a:lum bright="21000"/>
          </a:blip>
          <a:srcRect/>
          <a:stretch>
            <a:fillRect/>
          </a:stretch>
        </p:blipFill>
        <p:spPr bwMode="auto">
          <a:xfrm>
            <a:off x="0" y="1459625"/>
            <a:ext cx="9144000" cy="6007975"/>
          </a:xfrm>
          <a:prstGeom prst="rect">
            <a:avLst/>
          </a:prstGeom>
          <a:noFill/>
        </p:spPr>
      </p:pic>
      <p:sp>
        <p:nvSpPr>
          <p:cNvPr id="19459" name="Rectangle 5"/>
          <p:cNvSpPr>
            <a:spLocks noChangeArrowheads="1"/>
          </p:cNvSpPr>
          <p:nvPr/>
        </p:nvSpPr>
        <p:spPr bwMode="auto">
          <a:xfrm>
            <a:off x="733425" y="2820988"/>
            <a:ext cx="7924800" cy="435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4488" indent="-344488">
              <a:lnSpc>
                <a:spcPct val="90000"/>
              </a:lnSpc>
              <a:spcBef>
                <a:spcPts val="1200"/>
              </a:spcBef>
              <a:buFont typeface="Arial" pitchFamily="34" charset="0"/>
              <a:buChar char="•"/>
            </a:pPr>
            <a:r>
              <a:rPr lang="en-US" sz="2800" dirty="0">
                <a:solidFill>
                  <a:srgbClr val="505153"/>
                </a:solidFill>
                <a:latin typeface="Verdana" pitchFamily="34" charset="0"/>
              </a:rPr>
              <a:t>Resist the impulse to push people through it</a:t>
            </a:r>
          </a:p>
          <a:p>
            <a:pPr marL="344488" indent="-344488">
              <a:lnSpc>
                <a:spcPct val="90000"/>
              </a:lnSpc>
              <a:spcBef>
                <a:spcPts val="1200"/>
              </a:spcBef>
              <a:buFont typeface="Arial" pitchFamily="34" charset="0"/>
              <a:buChar char="•"/>
            </a:pPr>
            <a:r>
              <a:rPr lang="en-US" sz="2800" dirty="0">
                <a:solidFill>
                  <a:srgbClr val="505153"/>
                </a:solidFill>
                <a:latin typeface="Verdana" pitchFamily="34" charset="0"/>
              </a:rPr>
              <a:t>Name and talk about </a:t>
            </a:r>
            <a:r>
              <a:rPr lang="en-US" sz="2800" dirty="0" smtClean="0">
                <a:solidFill>
                  <a:srgbClr val="505153"/>
                </a:solidFill>
                <a:latin typeface="Verdana" pitchFamily="34" charset="0"/>
              </a:rPr>
              <a:t>experiences</a:t>
            </a:r>
            <a:endParaRPr lang="en-US" sz="2800" dirty="0">
              <a:solidFill>
                <a:srgbClr val="505153"/>
              </a:solidFill>
              <a:latin typeface="Verdana" pitchFamily="34" charset="0"/>
            </a:endParaRPr>
          </a:p>
          <a:p>
            <a:pPr marL="344488" indent="-344488">
              <a:lnSpc>
                <a:spcPct val="90000"/>
              </a:lnSpc>
              <a:spcBef>
                <a:spcPts val="1200"/>
              </a:spcBef>
              <a:buFont typeface="Arial" pitchFamily="34" charset="0"/>
              <a:buChar char="•"/>
            </a:pPr>
            <a:r>
              <a:rPr lang="en-US" sz="2800" dirty="0">
                <a:solidFill>
                  <a:srgbClr val="505153"/>
                </a:solidFill>
                <a:latin typeface="Verdana" pitchFamily="34" charset="0"/>
              </a:rPr>
              <a:t>Consider this phase as normal for the time being</a:t>
            </a:r>
          </a:p>
          <a:p>
            <a:pPr marL="344488" indent="-344488">
              <a:lnSpc>
                <a:spcPct val="90000"/>
              </a:lnSpc>
              <a:spcBef>
                <a:spcPts val="1200"/>
              </a:spcBef>
              <a:buFont typeface="Arial" pitchFamily="34" charset="0"/>
              <a:buChar char="•"/>
            </a:pPr>
            <a:r>
              <a:rPr lang="en-US" sz="2800" dirty="0">
                <a:solidFill>
                  <a:srgbClr val="505153"/>
                </a:solidFill>
                <a:latin typeface="Verdana" pitchFamily="34" charset="0"/>
              </a:rPr>
              <a:t>Redefine creative </a:t>
            </a:r>
            <a:r>
              <a:rPr lang="en-US" sz="2800" dirty="0" smtClean="0">
                <a:solidFill>
                  <a:srgbClr val="505153"/>
                </a:solidFill>
                <a:latin typeface="Verdana" pitchFamily="34" charset="0"/>
              </a:rPr>
              <a:t>opportunities</a:t>
            </a:r>
          </a:p>
          <a:p>
            <a:pPr marL="344488" indent="-344488">
              <a:lnSpc>
                <a:spcPct val="90000"/>
              </a:lnSpc>
              <a:spcBef>
                <a:spcPts val="1200"/>
              </a:spcBef>
              <a:buFont typeface="Arial" pitchFamily="34" charset="0"/>
              <a:buChar char="•"/>
            </a:pPr>
            <a:r>
              <a:rPr lang="en-US" sz="2800" dirty="0" smtClean="0">
                <a:solidFill>
                  <a:srgbClr val="505153"/>
                </a:solidFill>
                <a:latin typeface="Verdana" pitchFamily="34" charset="0"/>
              </a:rPr>
              <a:t>Create </a:t>
            </a:r>
            <a:r>
              <a:rPr lang="en-US" sz="2800" dirty="0">
                <a:solidFill>
                  <a:srgbClr val="505153"/>
                </a:solidFill>
                <a:latin typeface="Verdana" pitchFamily="34" charset="0"/>
              </a:rPr>
              <a:t>an interim way of doing </a:t>
            </a:r>
            <a:r>
              <a:rPr lang="en-US" sz="2800" dirty="0" smtClean="0">
                <a:solidFill>
                  <a:srgbClr val="505153"/>
                </a:solidFill>
                <a:latin typeface="Verdana" pitchFamily="34" charset="0"/>
              </a:rPr>
              <a:t>things</a:t>
            </a:r>
          </a:p>
          <a:p>
            <a:pPr marL="344488" indent="-344488">
              <a:lnSpc>
                <a:spcPct val="90000"/>
              </a:lnSpc>
              <a:spcBef>
                <a:spcPts val="1200"/>
              </a:spcBef>
              <a:buFont typeface="Arial" pitchFamily="34" charset="0"/>
              <a:buChar char="•"/>
            </a:pPr>
            <a:r>
              <a:rPr lang="en-US" sz="2800" dirty="0" smtClean="0">
                <a:solidFill>
                  <a:srgbClr val="505153"/>
                </a:solidFill>
                <a:latin typeface="Verdana" pitchFamily="34" charset="0"/>
              </a:rPr>
              <a:t>Strengthen </a:t>
            </a:r>
            <a:r>
              <a:rPr lang="en-US" sz="2800" dirty="0">
                <a:solidFill>
                  <a:srgbClr val="505153"/>
                </a:solidFill>
                <a:latin typeface="Verdana" pitchFamily="34" charset="0"/>
              </a:rPr>
              <a:t>team connections </a:t>
            </a:r>
            <a:r>
              <a:rPr lang="en-US" sz="2800" dirty="0" smtClean="0">
                <a:solidFill>
                  <a:srgbClr val="505153"/>
                </a:solidFill>
                <a:latin typeface="Verdana" pitchFamily="34" charset="0"/>
              </a:rPr>
              <a:t> and team communication</a:t>
            </a:r>
            <a:endParaRPr lang="en-US" sz="2800" dirty="0">
              <a:solidFill>
                <a:srgbClr val="505153"/>
              </a:solidFill>
              <a:latin typeface="Verdana" pitchFamily="34" charset="0"/>
            </a:endParaRPr>
          </a:p>
        </p:txBody>
      </p:sp>
      <p:pic>
        <p:nvPicPr>
          <p:cNvPr id="19460"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33400" y="1676400"/>
            <a:ext cx="8458200" cy="838200"/>
          </a:xfrm>
          <a:extLst/>
        </p:spPr>
        <p:txBody>
          <a:bodyPr>
            <a:noAutofit/>
          </a:bodyPr>
          <a:lstStyle/>
          <a:p>
            <a:pPr>
              <a:defRPr/>
            </a:pPr>
            <a:r>
              <a:rPr lang="en-US" sz="3600" dirty="0" smtClean="0">
                <a:solidFill>
                  <a:srgbClr val="505153"/>
                </a:solidFill>
                <a:effectLst>
                  <a:glow rad="101600">
                    <a:schemeClr val="bg1">
                      <a:alpha val="60000"/>
                    </a:schemeClr>
                  </a:glow>
                </a:effectLst>
                <a:latin typeface="Lucida Fax" pitchFamily="18" charset="0"/>
              </a:rPr>
              <a:t>During the Neutral Zone, Leaders…</a:t>
            </a:r>
            <a:endParaRPr lang="en-US" sz="3600" dirty="0">
              <a:solidFill>
                <a:srgbClr val="505153"/>
              </a:solidFill>
              <a:latin typeface="Lucida Fax" pitchFamily="18" charset="0"/>
            </a:endParaRPr>
          </a:p>
        </p:txBody>
      </p:sp>
      <p:cxnSp>
        <p:nvCxnSpPr>
          <p:cNvPr id="8" name="Straight Connector 7"/>
          <p:cNvCxnSpPr/>
          <p:nvPr/>
        </p:nvCxnSpPr>
        <p:spPr>
          <a:xfrm>
            <a:off x="1828800" y="25146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2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0" y="625854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000"/>
    </mc:Choice>
    <mc:Fallback xmlns="">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https://encrypted-tbn3.gstatic.com/images?q=tbn:ANd9GcSoZl59KisVXMNi6WS2plpz5TokVE5GsGP6GPjhBOHv4FK2ZHuI"/>
          <p:cNvPicPr>
            <a:picLocks noChangeAspect="1" noChangeArrowheads="1"/>
          </p:cNvPicPr>
          <p:nvPr/>
        </p:nvPicPr>
        <p:blipFill>
          <a:blip r:embed="rId5" cstate="print">
            <a:duotone>
              <a:schemeClr val="bg2">
                <a:shade val="45000"/>
                <a:satMod val="135000"/>
              </a:schemeClr>
              <a:prstClr val="white"/>
            </a:duotone>
            <a:lum bright="21000"/>
          </a:blip>
          <a:srcRect/>
          <a:stretch>
            <a:fillRect/>
          </a:stretch>
        </p:blipFill>
        <p:spPr bwMode="auto">
          <a:xfrm>
            <a:off x="-18393" y="1333638"/>
            <a:ext cx="9144000" cy="6007975"/>
          </a:xfrm>
          <a:prstGeom prst="rect">
            <a:avLst/>
          </a:prstGeom>
          <a:noFill/>
        </p:spPr>
      </p:pic>
      <p:sp>
        <p:nvSpPr>
          <p:cNvPr id="22531" name="Rectangle 5"/>
          <p:cNvSpPr>
            <a:spLocks noChangeArrowheads="1"/>
          </p:cNvSpPr>
          <p:nvPr/>
        </p:nvSpPr>
        <p:spPr bwMode="auto">
          <a:xfrm>
            <a:off x="685800" y="2697163"/>
            <a:ext cx="79248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nSpc>
                <a:spcPct val="90000"/>
              </a:lnSpc>
              <a:spcBef>
                <a:spcPct val="50000"/>
              </a:spcBef>
              <a:buFont typeface="Arial" pitchFamily="34" charset="0"/>
              <a:buChar char="•"/>
            </a:pPr>
            <a:r>
              <a:rPr lang="en-US" sz="3000" dirty="0">
                <a:solidFill>
                  <a:srgbClr val="505153"/>
                </a:solidFill>
                <a:latin typeface="Verdana" pitchFamily="34" charset="0"/>
              </a:rPr>
              <a:t>Set high goals with manageable steps – celebrate each</a:t>
            </a:r>
          </a:p>
          <a:p>
            <a:pPr marL="457200" indent="-457200">
              <a:lnSpc>
                <a:spcPct val="90000"/>
              </a:lnSpc>
              <a:spcBef>
                <a:spcPct val="50000"/>
              </a:spcBef>
              <a:buFont typeface="Arial" pitchFamily="34" charset="0"/>
              <a:buChar char="•"/>
            </a:pPr>
            <a:r>
              <a:rPr lang="en-US" sz="3000" dirty="0">
                <a:solidFill>
                  <a:srgbClr val="505153"/>
                </a:solidFill>
                <a:latin typeface="Verdana" pitchFamily="34" charset="0"/>
              </a:rPr>
              <a:t>Clarify mission and vision</a:t>
            </a:r>
          </a:p>
          <a:p>
            <a:pPr marL="457200" indent="-457200">
              <a:lnSpc>
                <a:spcPct val="90000"/>
              </a:lnSpc>
              <a:spcBef>
                <a:spcPct val="50000"/>
              </a:spcBef>
              <a:buFont typeface="Arial" pitchFamily="34" charset="0"/>
              <a:buChar char="•"/>
            </a:pPr>
            <a:r>
              <a:rPr lang="en-US" sz="3000" dirty="0">
                <a:solidFill>
                  <a:srgbClr val="505153"/>
                </a:solidFill>
                <a:latin typeface="Verdana" pitchFamily="34" charset="0"/>
              </a:rPr>
              <a:t>Praise people for taking risks and trying new </a:t>
            </a:r>
            <a:r>
              <a:rPr lang="en-US" sz="3000" dirty="0" smtClean="0">
                <a:solidFill>
                  <a:srgbClr val="505153"/>
                </a:solidFill>
                <a:latin typeface="Verdana" pitchFamily="34" charset="0"/>
              </a:rPr>
              <a:t>things</a:t>
            </a:r>
          </a:p>
          <a:p>
            <a:pPr marL="457200" indent="-457200">
              <a:lnSpc>
                <a:spcPct val="90000"/>
              </a:lnSpc>
              <a:spcBef>
                <a:spcPct val="50000"/>
              </a:spcBef>
              <a:buFont typeface="Arial" pitchFamily="34" charset="0"/>
              <a:buChar char="•"/>
            </a:pPr>
            <a:r>
              <a:rPr lang="en-US" sz="3000" dirty="0">
                <a:solidFill>
                  <a:srgbClr val="505153"/>
                </a:solidFill>
                <a:latin typeface="Verdana" pitchFamily="34" charset="0"/>
              </a:rPr>
              <a:t>Continue to support, re-evaluate and make course corrections as needed</a:t>
            </a:r>
          </a:p>
          <a:p>
            <a:pPr marL="457200" indent="-457200">
              <a:lnSpc>
                <a:spcPct val="90000"/>
              </a:lnSpc>
              <a:spcBef>
                <a:spcPct val="50000"/>
              </a:spcBef>
              <a:buFont typeface="Arial" pitchFamily="34" charset="0"/>
              <a:buChar char="•"/>
            </a:pPr>
            <a:r>
              <a:rPr lang="en-US" sz="3000" dirty="0">
                <a:solidFill>
                  <a:srgbClr val="505153"/>
                </a:solidFill>
                <a:latin typeface="Verdana" pitchFamily="34" charset="0"/>
              </a:rPr>
              <a:t>Continue to move </a:t>
            </a:r>
            <a:r>
              <a:rPr lang="en-US" sz="3000" dirty="0" smtClean="0">
                <a:solidFill>
                  <a:srgbClr val="505153"/>
                </a:solidFill>
                <a:latin typeface="Verdana" pitchFamily="34" charset="0"/>
              </a:rPr>
              <a:t>forward</a:t>
            </a:r>
            <a:endParaRPr lang="en-US" sz="3000" dirty="0">
              <a:solidFill>
                <a:srgbClr val="505153"/>
              </a:solidFill>
              <a:latin typeface="Verdana" pitchFamily="34" charset="0"/>
            </a:endParaRPr>
          </a:p>
        </p:txBody>
      </p:sp>
      <p:pic>
        <p:nvPicPr>
          <p:cNvPr id="22532"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33400" y="1676400"/>
            <a:ext cx="8229600" cy="838200"/>
          </a:xfrm>
          <a:extLst/>
        </p:spPr>
        <p:txBody>
          <a:bodyPr>
            <a:normAutofit/>
          </a:bodyPr>
          <a:lstStyle/>
          <a:p>
            <a:pPr>
              <a:defRPr/>
            </a:pPr>
            <a:r>
              <a:rPr lang="en-US" sz="3600" dirty="0" smtClean="0">
                <a:solidFill>
                  <a:srgbClr val="505153"/>
                </a:solidFill>
                <a:effectLst>
                  <a:glow rad="101600">
                    <a:schemeClr val="bg1">
                      <a:alpha val="60000"/>
                    </a:schemeClr>
                  </a:glow>
                </a:effectLst>
                <a:latin typeface="Lucida Fax" pitchFamily="18" charset="0"/>
              </a:rPr>
              <a:t>During New Beginnings, Leaders…</a:t>
            </a:r>
            <a:endParaRPr lang="en-US" sz="2800" dirty="0">
              <a:solidFill>
                <a:srgbClr val="505153"/>
              </a:solidFill>
              <a:latin typeface="Lucida Fax" pitchFamily="18" charset="0"/>
            </a:endParaRPr>
          </a:p>
        </p:txBody>
      </p:sp>
      <p:cxnSp>
        <p:nvCxnSpPr>
          <p:cNvPr id="8" name="Straight Connector 7"/>
          <p:cNvCxnSpPr/>
          <p:nvPr/>
        </p:nvCxnSpPr>
        <p:spPr>
          <a:xfrm>
            <a:off x="1828800" y="25146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2" name="Slide 2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610678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00"/>
    </mc:Choice>
    <mc:Fallback xmlns="">
      <p:transition spd="slow"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5" name="Rectangle 4"/>
          <p:cNvSpPr/>
          <p:nvPr/>
        </p:nvSpPr>
        <p:spPr>
          <a:xfrm>
            <a:off x="304800" y="2632264"/>
            <a:ext cx="8382000" cy="2015936"/>
          </a:xfrm>
          <a:prstGeom prst="rect">
            <a:avLst/>
          </a:prstGeom>
        </p:spPr>
        <p:txBody>
          <a:bodyPr>
            <a:spAutoFit/>
          </a:bodyPr>
          <a:lstStyle/>
          <a:p>
            <a:pPr lvl="1" fontAlgn="auto">
              <a:spcAft>
                <a:spcPts val="600"/>
              </a:spcAft>
              <a:buFont typeface="Arial" pitchFamily="34" charset="0"/>
              <a:buNone/>
              <a:defRPr/>
            </a:pPr>
            <a:r>
              <a:rPr lang="en-US" sz="3000" dirty="0" smtClean="0">
                <a:solidFill>
                  <a:srgbClr val="505153"/>
                </a:solidFill>
                <a:latin typeface="Verdana" pitchFamily="34" charset="0"/>
                <a:ea typeface="Verdana" pitchFamily="34" charset="0"/>
                <a:cs typeface="Verdana" pitchFamily="34" charset="0"/>
              </a:rPr>
              <a:t>There </a:t>
            </a:r>
            <a:r>
              <a:rPr lang="en-US" sz="3000" dirty="0">
                <a:solidFill>
                  <a:srgbClr val="505153"/>
                </a:solidFill>
                <a:latin typeface="Verdana" pitchFamily="34" charset="0"/>
                <a:ea typeface="Verdana" pitchFamily="34" charset="0"/>
                <a:cs typeface="Verdana" pitchFamily="34" charset="0"/>
              </a:rPr>
              <a:t>are two main reasons </a:t>
            </a:r>
            <a:r>
              <a:rPr lang="en-US" sz="3000" dirty="0" smtClean="0">
                <a:solidFill>
                  <a:srgbClr val="505153"/>
                </a:solidFill>
                <a:latin typeface="Verdana" pitchFamily="34" charset="0"/>
                <a:ea typeface="Verdana" pitchFamily="34" charset="0"/>
                <a:cs typeface="Verdana" pitchFamily="34" charset="0"/>
              </a:rPr>
              <a:t>people take </a:t>
            </a:r>
            <a:r>
              <a:rPr lang="en-US" sz="3000" dirty="0">
                <a:solidFill>
                  <a:srgbClr val="505153"/>
                </a:solidFill>
                <a:latin typeface="Verdana" pitchFamily="34" charset="0"/>
                <a:ea typeface="Verdana" pitchFamily="34" charset="0"/>
                <a:cs typeface="Verdana" pitchFamily="34" charset="0"/>
              </a:rPr>
              <a:t>on new </a:t>
            </a:r>
            <a:r>
              <a:rPr lang="en-US" sz="3000" dirty="0" smtClean="0">
                <a:solidFill>
                  <a:srgbClr val="505153"/>
                </a:solidFill>
                <a:latin typeface="Verdana" pitchFamily="34" charset="0"/>
                <a:ea typeface="Verdana" pitchFamily="34" charset="0"/>
                <a:cs typeface="Verdana" pitchFamily="34" charset="0"/>
              </a:rPr>
              <a:t>behaviors: </a:t>
            </a:r>
            <a:endParaRPr lang="en-US" sz="3000" dirty="0">
              <a:solidFill>
                <a:srgbClr val="505153"/>
              </a:solidFill>
              <a:latin typeface="Verdana" pitchFamily="34" charset="0"/>
              <a:ea typeface="Verdana" pitchFamily="34" charset="0"/>
              <a:cs typeface="Verdana" pitchFamily="34" charset="0"/>
            </a:endParaRPr>
          </a:p>
          <a:p>
            <a:pPr marL="971550" lvl="1" indent="-514350" fontAlgn="auto">
              <a:spcAft>
                <a:spcPts val="0"/>
              </a:spcAft>
              <a:buFont typeface="Arial" pitchFamily="34" charset="0"/>
              <a:buAutoNum type="arabicPeriod"/>
              <a:defRPr/>
            </a:pPr>
            <a:r>
              <a:rPr lang="en-US" sz="3000" dirty="0">
                <a:solidFill>
                  <a:srgbClr val="505153"/>
                </a:solidFill>
                <a:latin typeface="Verdana" pitchFamily="34" charset="0"/>
                <a:ea typeface="Verdana" pitchFamily="34" charset="0"/>
                <a:cs typeface="Verdana" pitchFamily="34" charset="0"/>
              </a:rPr>
              <a:t>Motivation: Do they want to? </a:t>
            </a:r>
          </a:p>
          <a:p>
            <a:pPr marL="971550" lvl="1" indent="-514350" fontAlgn="auto">
              <a:spcAft>
                <a:spcPts val="0"/>
              </a:spcAft>
              <a:buFont typeface="Arial" pitchFamily="34" charset="0"/>
              <a:buAutoNum type="arabicPeriod"/>
              <a:defRPr/>
            </a:pPr>
            <a:r>
              <a:rPr lang="en-US" sz="3000" dirty="0">
                <a:solidFill>
                  <a:srgbClr val="505153"/>
                </a:solidFill>
                <a:latin typeface="Verdana" pitchFamily="34" charset="0"/>
                <a:ea typeface="Verdana" pitchFamily="34" charset="0"/>
                <a:cs typeface="Verdana" pitchFamily="34" charset="0"/>
              </a:rPr>
              <a:t>Ability: Do they feel they can?  </a:t>
            </a:r>
          </a:p>
        </p:txBody>
      </p:sp>
      <p:pic>
        <p:nvPicPr>
          <p:cNvPr id="24580"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24582" name="Rectangle 4"/>
          <p:cNvSpPr>
            <a:spLocks noChangeArrowheads="1"/>
          </p:cNvSpPr>
          <p:nvPr/>
        </p:nvSpPr>
        <p:spPr bwMode="auto">
          <a:xfrm>
            <a:off x="762000" y="1828800"/>
            <a:ext cx="792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dirty="0">
                <a:solidFill>
                  <a:srgbClr val="505153"/>
                </a:solidFill>
                <a:latin typeface="Lucida Fax" pitchFamily="18" charset="0"/>
              </a:rPr>
              <a:t>“Nutshell”</a:t>
            </a:r>
          </a:p>
          <a:p>
            <a:pPr lvl="1"/>
            <a:endParaRPr lang="en-US" sz="2800" dirty="0">
              <a:solidFill>
                <a:srgbClr val="505153"/>
              </a:solidFill>
            </a:endParaRPr>
          </a:p>
        </p:txBody>
      </p:sp>
      <p:cxnSp>
        <p:nvCxnSpPr>
          <p:cNvPr id="10" name="Straight Connector 9"/>
          <p:cNvCxnSpPr/>
          <p:nvPr/>
        </p:nvCxnSpPr>
        <p:spPr>
          <a:xfrm>
            <a:off x="2133600" y="25146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22.wm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019800"/>
            <a:ext cx="609600" cy="609600"/>
          </a:xfrm>
          <a:prstGeom prst="rect">
            <a:avLst/>
          </a:prstGeom>
        </p:spPr>
      </p:pic>
    </p:spTree>
    <p:custDataLst>
      <p:tags r:id="rId1"/>
    </p:custDataLst>
  </p:cSld>
  <p:clrMapOvr>
    <a:masterClrMapping/>
  </p:clrMapOvr>
  <p:transition advTm="18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pic>
        <p:nvPicPr>
          <p:cNvPr id="24580" name="58708aab-b9dd-4c05-8f49-a49355d1b52b" descr="cid:79CB3D55-D267-4B17-B7E0-585F19CB4D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22.wm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229600" y="6019800"/>
            <a:ext cx="609600" cy="609600"/>
          </a:xfrm>
          <a:prstGeom prst="rect">
            <a:avLst/>
          </a:prstGeom>
        </p:spPr>
      </p:pic>
      <p:pic>
        <p:nvPicPr>
          <p:cNvPr id="11" name="Content Placeholder 3" descr="Machu view.JPG"/>
          <p:cNvPicPr>
            <a:picLocks noGrp="1" noChangeAspect="1"/>
          </p:cNvPicPr>
          <p:nvPr>
            <p:ph idx="1"/>
          </p:nvPr>
        </p:nvPicPr>
        <p:blipFill>
          <a:blip r:embed="rId10" cstate="print">
            <a:extLst>
              <a:ext uri="{28A0092B-C50C-407E-A947-70E740481C1C}">
                <a14:useLocalDpi xmlns:a14="http://schemas.microsoft.com/office/drawing/2010/main" val="0"/>
              </a:ext>
            </a:extLst>
          </a:blip>
          <a:srcRect/>
          <a:stretch>
            <a:fillRect/>
          </a:stretch>
        </p:blipFill>
        <p:spPr>
          <a:xfrm>
            <a:off x="0" y="1587065"/>
            <a:ext cx="9144000" cy="5356224"/>
          </a:xfrm>
        </p:spPr>
      </p:pic>
      <p:pic>
        <p:nvPicPr>
          <p:cNvPr id="2" name="Slide 23.wm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7924800" y="5722883"/>
            <a:ext cx="609600" cy="609600"/>
          </a:xfrm>
          <a:prstGeom prst="rect">
            <a:avLst/>
          </a:prstGeom>
        </p:spPr>
      </p:pic>
    </p:spTree>
    <p:custDataLst>
      <p:tags r:id="rId1"/>
    </p:custDataLst>
    <p:extLst>
      <p:ext uri="{BB962C8B-B14F-4D97-AF65-F5344CB8AC3E}">
        <p14:creationId xmlns:p14="http://schemas.microsoft.com/office/powerpoint/2010/main" val="125488926"/>
      </p:ext>
    </p:extLst>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audio>
              <p:cMediaNode vol="80000" showWhenStopped="0">
                <p:cTn id="8"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pic>
        <p:nvPicPr>
          <p:cNvPr id="24580" name="58708aab-b9dd-4c05-8f49-a49355d1b52b" descr="cid:79CB3D55-D267-4B17-B7E0-585F19CB4D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22.wm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229600" y="6019800"/>
            <a:ext cx="609600" cy="609600"/>
          </a:xfrm>
          <a:prstGeom prst="rect">
            <a:avLst/>
          </a:prstGeom>
        </p:spPr>
      </p:pic>
      <p:pic>
        <p:nvPicPr>
          <p:cNvPr id="8" name="Content Placeholder 3" descr="Nyksund_018.jpg"/>
          <p:cNvPicPr>
            <a:picLocks noGrp="1" noChangeAspect="1"/>
          </p:cNvPicPr>
          <p:nvPr>
            <p:ph idx="1"/>
          </p:nvPr>
        </p:nvPicPr>
        <p:blipFill>
          <a:blip r:embed="rId10" cstate="print">
            <a:extLst>
              <a:ext uri="{28A0092B-C50C-407E-A947-70E740481C1C}">
                <a14:useLocalDpi xmlns:a14="http://schemas.microsoft.com/office/drawing/2010/main" val="0"/>
              </a:ext>
            </a:extLst>
          </a:blip>
          <a:srcRect/>
          <a:stretch>
            <a:fillRect/>
          </a:stretch>
        </p:blipFill>
        <p:spPr>
          <a:xfrm>
            <a:off x="0" y="1573928"/>
            <a:ext cx="9144000" cy="5331370"/>
          </a:xfrm>
        </p:spPr>
      </p:pic>
      <p:pic>
        <p:nvPicPr>
          <p:cNvPr id="2" name="Slide 24.wm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7924800" y="5728138"/>
            <a:ext cx="609600" cy="609600"/>
          </a:xfrm>
          <a:prstGeom prst="rect">
            <a:avLst/>
          </a:prstGeom>
        </p:spPr>
      </p:pic>
    </p:spTree>
    <p:custDataLst>
      <p:tags r:id="rId1"/>
    </p:custDataLst>
    <p:extLst>
      <p:ext uri="{BB962C8B-B14F-4D97-AF65-F5344CB8AC3E}">
        <p14:creationId xmlns:p14="http://schemas.microsoft.com/office/powerpoint/2010/main" val="584124046"/>
      </p:ext>
    </p:extLst>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audio>
              <p:cMediaNode vol="80000" showWhenStopped="0">
                <p:cTn id="8"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smtClean="0"/>
          </a:p>
        </p:txBody>
      </p:sp>
      <p:pic>
        <p:nvPicPr>
          <p:cNvPr id="26627" name="58708aab-b9dd-4c05-8f49-a49355d1b52b" descr="cid:79CB3D55-D267-4B17-B7E0-585F19CB4D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457200" y="1524000"/>
            <a:ext cx="8229600" cy="1143000"/>
          </a:xfrm>
          <a:prstGeom prst="rect">
            <a:avLst/>
          </a:prstGeom>
        </p:spPr>
        <p:txBody>
          <a:bodyPr anchor="ctr">
            <a:normAutofit/>
          </a:bodyPr>
          <a:lstStyle/>
          <a:p>
            <a:pPr algn="ctr" fontAlgn="auto">
              <a:spcAft>
                <a:spcPts val="0"/>
              </a:spcAft>
              <a:defRPr/>
            </a:pPr>
            <a:endParaRPr lang="en-US" sz="3600" dirty="0">
              <a:solidFill>
                <a:srgbClr val="457E81"/>
              </a:solidFill>
              <a:latin typeface="Lucida Fax" pitchFamily="18" charset="0"/>
              <a:ea typeface="+mj-ea"/>
              <a:cs typeface="+mj-cs"/>
            </a:endParaRPr>
          </a:p>
        </p:txBody>
      </p:sp>
      <p:sp>
        <p:nvSpPr>
          <p:cNvPr id="8" name="Text Placeholder 4"/>
          <p:cNvSpPr txBox="1">
            <a:spLocks/>
          </p:cNvSpPr>
          <p:nvPr/>
        </p:nvSpPr>
        <p:spPr>
          <a:xfrm>
            <a:off x="457200" y="2613025"/>
            <a:ext cx="8229600" cy="3178175"/>
          </a:xfrm>
          <a:prstGeom prst="rect">
            <a:avLst/>
          </a:prstGeom>
        </p:spPr>
        <p:txBody>
          <a:bodyPr>
            <a:normAutofit fontScale="92500" lnSpcReduction="20000"/>
          </a:bodyPr>
          <a:lstStyle/>
          <a:p>
            <a:pPr marL="342900" indent="-342900" algn="ctr" fontAlgn="auto">
              <a:lnSpc>
                <a:spcPct val="114000"/>
              </a:lnSpc>
              <a:spcAft>
                <a:spcPts val="0"/>
              </a:spcAft>
              <a:defRPr/>
            </a:pPr>
            <a:r>
              <a:rPr lang="en-US" sz="2400" dirty="0" smtClean="0">
                <a:solidFill>
                  <a:srgbClr val="505153"/>
                </a:solidFill>
                <a:latin typeface="Verdana" pitchFamily="34" charset="0"/>
                <a:cs typeface="+mn-cs"/>
              </a:rPr>
              <a:t>National Rural Health Resource Center</a:t>
            </a:r>
            <a:endParaRPr lang="en-US" sz="2400" dirty="0">
              <a:solidFill>
                <a:srgbClr val="505153"/>
              </a:solidFill>
              <a:latin typeface="Verdana" pitchFamily="34" charset="0"/>
              <a:cs typeface="+mn-cs"/>
            </a:endParaRPr>
          </a:p>
          <a:p>
            <a:pPr marL="342900" indent="-342900" algn="ctr" fontAlgn="auto">
              <a:lnSpc>
                <a:spcPct val="114000"/>
              </a:lnSpc>
              <a:spcAft>
                <a:spcPts val="0"/>
              </a:spcAft>
              <a:defRPr/>
            </a:pPr>
            <a:r>
              <a:rPr lang="en-US" sz="2400" dirty="0" smtClean="0">
                <a:solidFill>
                  <a:srgbClr val="505153"/>
                </a:solidFill>
                <a:latin typeface="Verdana" pitchFamily="34" charset="0"/>
                <a:cs typeface="+mn-cs"/>
              </a:rPr>
              <a:t>600 </a:t>
            </a:r>
            <a:r>
              <a:rPr lang="en-US" sz="2400" dirty="0">
                <a:solidFill>
                  <a:srgbClr val="505153"/>
                </a:solidFill>
                <a:latin typeface="Verdana" pitchFamily="34" charset="0"/>
                <a:cs typeface="+mn-cs"/>
              </a:rPr>
              <a:t>East Superior Street, Suite 404</a:t>
            </a:r>
          </a:p>
          <a:p>
            <a:pPr marL="342900" indent="-342900" algn="ctr" fontAlgn="auto">
              <a:lnSpc>
                <a:spcPct val="114000"/>
              </a:lnSpc>
              <a:spcAft>
                <a:spcPts val="0"/>
              </a:spcAft>
              <a:defRPr/>
            </a:pPr>
            <a:r>
              <a:rPr lang="en-US" sz="2400" dirty="0">
                <a:solidFill>
                  <a:srgbClr val="505153"/>
                </a:solidFill>
                <a:latin typeface="Verdana" pitchFamily="34" charset="0"/>
                <a:cs typeface="+mn-cs"/>
              </a:rPr>
              <a:t>Duluth, MN 55802</a:t>
            </a:r>
          </a:p>
          <a:p>
            <a:pPr marL="342900" indent="-342900" algn="ctr" fontAlgn="auto">
              <a:lnSpc>
                <a:spcPct val="114000"/>
              </a:lnSpc>
              <a:spcAft>
                <a:spcPts val="0"/>
              </a:spcAft>
              <a:defRPr/>
            </a:pPr>
            <a:r>
              <a:rPr lang="en-US" sz="2400" dirty="0">
                <a:solidFill>
                  <a:srgbClr val="505153"/>
                </a:solidFill>
                <a:latin typeface="Verdana" pitchFamily="34" charset="0"/>
                <a:cs typeface="+mn-cs"/>
              </a:rPr>
              <a:t>(218) </a:t>
            </a:r>
            <a:r>
              <a:rPr lang="en-US" sz="2400" dirty="0" smtClean="0">
                <a:solidFill>
                  <a:srgbClr val="505153"/>
                </a:solidFill>
                <a:latin typeface="Verdana" pitchFamily="34" charset="0"/>
                <a:cs typeface="+mn-cs"/>
              </a:rPr>
              <a:t>727-9390</a:t>
            </a:r>
          </a:p>
          <a:p>
            <a:pPr marL="342900" indent="-342900" algn="ctr" fontAlgn="auto">
              <a:lnSpc>
                <a:spcPct val="114000"/>
              </a:lnSpc>
              <a:spcAft>
                <a:spcPts val="0"/>
              </a:spcAft>
              <a:defRPr/>
            </a:pPr>
            <a:r>
              <a:rPr lang="en-US" sz="2400" dirty="0" smtClean="0">
                <a:solidFill>
                  <a:srgbClr val="505153"/>
                </a:solidFill>
                <a:latin typeface="Verdana" pitchFamily="34" charset="0"/>
                <a:cs typeface="+mn-cs"/>
              </a:rPr>
              <a:t>kwilkes@ruralcenter.org</a:t>
            </a:r>
            <a:endParaRPr lang="en-US" sz="2400" dirty="0">
              <a:solidFill>
                <a:srgbClr val="505153"/>
              </a:solidFill>
              <a:latin typeface="Verdana" pitchFamily="34" charset="0"/>
              <a:cs typeface="+mn-cs"/>
            </a:endParaRPr>
          </a:p>
          <a:p>
            <a:pPr marL="342900" indent="-342900" algn="ctr" fontAlgn="auto">
              <a:lnSpc>
                <a:spcPct val="114000"/>
              </a:lnSpc>
              <a:spcAft>
                <a:spcPts val="0"/>
              </a:spcAft>
              <a:defRPr/>
            </a:pPr>
            <a:r>
              <a:rPr lang="en-US" sz="2400" dirty="0" smtClean="0">
                <a:solidFill>
                  <a:srgbClr val="505153"/>
                </a:solidFill>
                <a:latin typeface="Verdana" pitchFamily="34" charset="0"/>
                <a:cs typeface="+mn-cs"/>
                <a:hlinkClick r:id="rId6"/>
              </a:rPr>
              <a:t>rhitnd@ruralcenter.org</a:t>
            </a:r>
            <a:r>
              <a:rPr lang="en-US" sz="2400" dirty="0" smtClean="0">
                <a:solidFill>
                  <a:srgbClr val="505153"/>
                </a:solidFill>
                <a:latin typeface="Verdana" pitchFamily="34" charset="0"/>
                <a:cs typeface="+mn-cs"/>
              </a:rPr>
              <a:t> </a:t>
            </a:r>
          </a:p>
          <a:p>
            <a:pPr marL="342900" indent="-342900" algn="ctr" fontAlgn="auto">
              <a:lnSpc>
                <a:spcPct val="114000"/>
              </a:lnSpc>
              <a:spcAft>
                <a:spcPts val="0"/>
              </a:spcAft>
              <a:defRPr/>
            </a:pPr>
            <a:endParaRPr lang="en-US" sz="2400" dirty="0">
              <a:solidFill>
                <a:srgbClr val="505153"/>
              </a:solidFill>
              <a:latin typeface="Verdana" pitchFamily="34" charset="0"/>
              <a:cs typeface="+mn-cs"/>
            </a:endParaRPr>
          </a:p>
          <a:p>
            <a:pPr marL="342900" indent="-342900" algn="ctr" fontAlgn="auto">
              <a:lnSpc>
                <a:spcPct val="114000"/>
              </a:lnSpc>
              <a:spcAft>
                <a:spcPts val="0"/>
              </a:spcAft>
              <a:defRPr/>
            </a:pPr>
            <a:endParaRPr lang="en-US" sz="2400" dirty="0" smtClean="0">
              <a:solidFill>
                <a:srgbClr val="505153"/>
              </a:solidFill>
              <a:latin typeface="Verdana" pitchFamily="34" charset="0"/>
              <a:cs typeface="+mn-cs"/>
            </a:endParaRPr>
          </a:p>
          <a:p>
            <a:pPr marL="342900" indent="-342900" algn="ctr" fontAlgn="auto">
              <a:lnSpc>
                <a:spcPct val="114000"/>
              </a:lnSpc>
              <a:spcAft>
                <a:spcPts val="0"/>
              </a:spcAft>
              <a:defRPr/>
            </a:pPr>
            <a:r>
              <a:rPr lang="en-US" sz="2400" dirty="0" smtClean="0">
                <a:solidFill>
                  <a:srgbClr val="505153"/>
                </a:solidFill>
                <a:latin typeface="Verdana" pitchFamily="34" charset="0"/>
                <a:cs typeface="+mn-cs"/>
              </a:rPr>
              <a:t>Nutshell narrator: Arlene J. Anderson</a:t>
            </a:r>
          </a:p>
          <a:p>
            <a:pPr marL="342900" indent="-342900" algn="ctr" fontAlgn="auto">
              <a:lnSpc>
                <a:spcPct val="114000"/>
              </a:lnSpc>
              <a:spcAft>
                <a:spcPts val="0"/>
              </a:spcAft>
              <a:defRPr/>
            </a:pPr>
            <a:endParaRPr lang="en-US" sz="2400" dirty="0">
              <a:solidFill>
                <a:srgbClr val="505153"/>
              </a:solidFill>
              <a:latin typeface="Verdana" pitchFamily="34" charset="0"/>
              <a:cs typeface="+mn-cs"/>
            </a:endParaRPr>
          </a:p>
          <a:p>
            <a:pPr marL="342900" indent="-342900" fontAlgn="auto">
              <a:spcAft>
                <a:spcPts val="0"/>
              </a:spcAft>
              <a:defRPr/>
            </a:pPr>
            <a:endParaRPr lang="en-US" sz="2800" dirty="0">
              <a:solidFill>
                <a:srgbClr val="505153"/>
              </a:solidFill>
              <a:latin typeface="+mn-lt"/>
              <a:cs typeface="+mn-cs"/>
            </a:endParaRPr>
          </a:p>
        </p:txBody>
      </p:sp>
      <p:pic>
        <p:nvPicPr>
          <p:cNvPr id="2" name="Slide 2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1" y="5691352"/>
            <a:ext cx="609600" cy="609600"/>
          </a:xfrm>
          <a:prstGeom prst="rect">
            <a:avLst/>
          </a:prstGeom>
        </p:spPr>
      </p:pic>
      <p:sp>
        <p:nvSpPr>
          <p:cNvPr id="9" name="Title 1"/>
          <p:cNvSpPr txBox="1">
            <a:spLocks/>
          </p:cNvSpPr>
          <p:nvPr/>
        </p:nvSpPr>
        <p:spPr>
          <a:xfrm>
            <a:off x="609600" y="1600200"/>
            <a:ext cx="8229600" cy="1143000"/>
          </a:xfrm>
          <a:prstGeom prst="rect">
            <a:avLst/>
          </a:prstGeom>
        </p:spPr>
        <p:txBody>
          <a:bodyPr anchor="ctr">
            <a:normAutofit/>
          </a:bodyPr>
          <a:lstStyle/>
          <a:p>
            <a:pPr algn="ctr" defTabSz="914400" fontAlgn="auto">
              <a:spcAft>
                <a:spcPts val="0"/>
              </a:spcAft>
              <a:defRPr/>
            </a:pPr>
            <a:endParaRPr lang="en-US" sz="4000" dirty="0">
              <a:solidFill>
                <a:srgbClr val="457E81"/>
              </a:solidFill>
              <a:latin typeface="Lucida Fax"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2" descr="https://encrypted-tbn2.gstatic.com/images?q=tbn:ANd9GcTiafB6znPirlftF0ROQi7F_kYzTZdxCArLt5rWmLXBWmPsqyF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048000"/>
            <a:ext cx="19812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6" descr="https://encrypted-tbn1.gstatic.com/images?q=tbn:ANd9GcTW1-0VgLYLB9p-c7J74ndNXlbPNsbXXo8AapjMUqGrYtnpBY-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048000"/>
            <a:ext cx="23907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1981200" y="25146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57200" y="1524000"/>
            <a:ext cx="8229600" cy="1143000"/>
          </a:xfrm>
          <a:prstGeom prst="rect">
            <a:avLst/>
          </a:prstGeom>
        </p:spPr>
        <p:txBody>
          <a:bodyPr anchor="ctr">
            <a:normAutofit/>
          </a:bodyPr>
          <a:lstStyle/>
          <a:p>
            <a:pPr algn="ctr" fontAlgn="auto">
              <a:spcAft>
                <a:spcPts val="0"/>
              </a:spcAft>
              <a:defRPr/>
            </a:pPr>
            <a:r>
              <a:rPr lang="en-US" sz="3600" dirty="0">
                <a:solidFill>
                  <a:srgbClr val="505153"/>
                </a:solidFill>
                <a:latin typeface="Lucida Fax" pitchFamily="18" charset="0"/>
                <a:ea typeface="+mj-ea"/>
                <a:cs typeface="+mj-cs"/>
              </a:rPr>
              <a:t>References</a:t>
            </a:r>
          </a:p>
        </p:txBody>
      </p:sp>
      <p:pic>
        <p:nvPicPr>
          <p:cNvPr id="3078" name="58708aab-b9dd-4c05-8f49-a49355d1b52b" descr="cid:79CB3D55-D267-4B17-B7E0-585F19CB4D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pic>
        <p:nvPicPr>
          <p:cNvPr id="3" name="Slide 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5997247"/>
            <a:ext cx="609600" cy="609600"/>
          </a:xfrm>
          <a:prstGeom prst="rect">
            <a:avLst/>
          </a:prstGeom>
        </p:spPr>
      </p:pic>
    </p:spTree>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6"/>
          <p:cNvSpPr txBox="1">
            <a:spLocks noChangeArrowheads="1"/>
          </p:cNvSpPr>
          <p:nvPr/>
        </p:nvSpPr>
        <p:spPr bwMode="auto">
          <a:xfrm>
            <a:off x="4170082" y="2133599"/>
            <a:ext cx="41148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dirty="0">
                <a:solidFill>
                  <a:srgbClr val="505153"/>
                </a:solidFill>
                <a:latin typeface="Verdana" pitchFamily="34" charset="0"/>
              </a:rPr>
              <a:t>“Everyone thinks of changing the world, but no one thinks of changing himself.”   </a:t>
            </a:r>
          </a:p>
          <a:p>
            <a:pPr eaLnBrk="1" hangingPunct="1"/>
            <a:endParaRPr lang="en-US" sz="3200" dirty="0">
              <a:solidFill>
                <a:srgbClr val="505153"/>
              </a:solidFill>
              <a:latin typeface="Verdana" pitchFamily="34" charset="0"/>
            </a:endParaRPr>
          </a:p>
          <a:p>
            <a:pPr eaLnBrk="1" hangingPunct="1"/>
            <a:r>
              <a:rPr lang="en-US" sz="3200" dirty="0">
                <a:solidFill>
                  <a:srgbClr val="505153"/>
                </a:solidFill>
                <a:latin typeface="Verdana" pitchFamily="34" charset="0"/>
              </a:rPr>
              <a:t>- Leo Tolstoy</a:t>
            </a:r>
          </a:p>
          <a:p>
            <a:pPr algn="ctr" eaLnBrk="1" hangingPunct="1"/>
            <a:endParaRPr lang="en-US" sz="1600" b="1" dirty="0">
              <a:latin typeface="Lucida Fax" pitchFamily="18" charset="0"/>
            </a:endParaRPr>
          </a:p>
          <a:p>
            <a:pPr algn="ctr" eaLnBrk="1" hangingPunct="1"/>
            <a:endParaRPr lang="en-US" sz="3200" b="1" dirty="0">
              <a:solidFill>
                <a:schemeClr val="bg1"/>
              </a:solidFill>
              <a:latin typeface="Lucida Fax" pitchFamily="18" charset="0"/>
            </a:endParaRPr>
          </a:p>
        </p:txBody>
      </p:sp>
      <p:sp>
        <p:nvSpPr>
          <p:cNvPr id="4099" name="AutoShape 8" descr="data:image/jpeg;base64,/9j/4AAQSkZJRgABAQEAYABgAAD/2wBDAAoHBwkHBgoJCAkLCwoMDxkQDw4ODx4WFxIZJCAmJSMgIyIoLTkwKCo2KyIjMkQyNjs9QEBAJjBGS0U+Sjk/QD3/2wBDAQsLCw8NDx0QEB09KSMpPT09PT09PT09PT09PT09PT09PT09PT09PT09PT09PT09PT09PT09PT09PT09PT09PT3/wAARCADPAM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aiiigAooooAKKKTNABTHkSJC8jKqqMkscAfjWH4l8X6f4bhxO5luXHyQRn5j9fQV5NrXifUfElww1Cdo7XOVtYuF/H1q4wbMp1VHTqeh6x8S9Os3aDSozqNwvBKMFjU+7f4ViaR431yTxJYnVJrb+z7mQwtHDHgRs33CWPJ549K5bTNHvbuNZIljgtAcefKdkf0GOWP0rRh8LCaSQ3eoTPEr7olh/dg45BI65yPWr5Ekc/t3zanszSIi7nZVUd2OKybrxXoto+yTUYC391DvP6Zrg728SbL3sjzEHlZJN5/LoKyvtm4/wmLoFVMH9Kz5WOWNgnY9Dk8f6LGceZOR7Qmom+Iujpj5bsjGciL/AOvXnUkK3MrOYmjjUYXA7/WjyPKiZmAZEPVievt61LaRisXUeqWh6TD8QdCm2/v5o93TzIGH9K1bPxBpV+cWuoWzt/d3gH8jzXkaOrxBtrNj1XoKSOy8zJK5BJ2+vrmonNRVzppVpz3R7aDn3p1eN2Wo6rpTA2d9Mqg8oW3L9NpzXTab8TI1dItXt/Lzx5sPIz7r1FTCtGTsjdySV2d/RVay1C11G3WezmSeJujI2asA5NajvcWikpaBhRRRQAUUUUAFFFFABRRSHpQAhOK43xf42/s2VtM0nbLqJB3t1WAep9/an+NvFcmlrHpml/Pq10MKBz5KH+M+/pXCNpUismn2W6e8uGzLKTy7dznsB600l1M5ysjn7gXOoahtRpL28mb5j95mb2rp9N8NQaeyteLHeXxP+p3Zhh/3j/Efbp9amtoLbQ43t9NYS3TAie7HHHdU9FHc96IneaQpCGQ8Z3HHJ75rWUuVXZ5k5mmZIYpQbuVriboEIwF9h2A9hVKW7kkeVQ6AjkbewPSrEVuJJQkzswLZcjoB2z3A9/0rSg09W01kj8tXUbUVVzz6k965q2Mj6jo4eTloc5HA0xLIo8vr15yTxW3baBCsJmkkdHD7fn4Xb+HvUthbrpp8u4DtyMZ4564+vX3q+bqaWUqsUaIv3TIcY/D/ABrjqYqcno9Drhg4x1aKl7a2ixRw7I/NB4WM9/pWHf6XP50jqPmyGRP4VPsOldFPBcxrLP5sQOQTIq/My45BPTHXGKxbi4W5ZjbGRtikjIzk8HHoOPyqY1be9c1hh1zctiCGKVYVdkgwwy207ce5z3p+0nO0llHXYcfgT/hTraIXBDSwiJycKpbjk9f/ANdXfsr7ShXyzg75Sdxz6KPSsJSc3oz01CNJaozLq0Qhk80K2N20Dn8TWPPaCJQZnU78fKFxt55Pr0rXntVCMsSEsxKtK7FfxGO9ZVzH5dsxT5kD/MpJ3MRx35rSCa1TOevB7WIrOW80W4+1aZeeRtJyEOUf6qa9E8MePbbV5Es79Utb8/dG7KS/7p9favMLjzFcJMm8FAwUYyOvpVExeSTwfLIDAkEFfQj8a9ChUUvdqHkylKi/d27H0YDmnV5n4I8fv5kel65LlzhYblu57K39DXpQORW0ouL1O2nUVSN0OopKWpNAooooAKKKKAErJ8T+ILfw1oVxqNxz5Ywid3c9FrVNeS+JdXHifxo1tuP9laO+Dg8Sz/1A6U/NikytptvcMsup6k5k1S+bexA+4D0QfpWheSjSLd7WIhr6UbbiT+4v/PMH+dPjuvsltLqpAZwTFaqejP3b6L/Ose3lWVfMdGchixYnlu5NNTjBc0jirynL93D5lm3Ty4S7H5nABDfd21rRQxzwMPLb7O3ykuvvwfXrWZarDK6+YpkhU5A6Fu+Mnsa1IFWCJUfzPKc5CsSN5PTA9B6+1cFX2leVoXJSVBXkacVxLPcrIIV2gBCQAAv976n+hqYSq8ii3Ceaq7Su0/KOoxVCbUV08HybIysyY3IMgE/7R7cdvSqVvqE043RxS+apDO0XAyT0xTw+HjKbhU0f6hiK86NL20NVfX08uhu3q3DwssUyh0IO4rnP+HpWZZSxu6/alniAOUUBSHPfB6H8abdq11Gh+0KmTtEYHzn1zzVuzW2ihkE0RnYIGkbO726+vtWFdVKX7uXQ9DDSpVV9Yje8l+CMrWraWa5ht7U/PzkLyoPUc/3vpxWPFJcWd0IkaPd0bBzljyST3HeuivJS6Qx2ymN5OXdgVwo6LgepwKxp7CK3u081/MiLZlY4DhxzjP8ACOaI7WZuqvs1c0LXWHlfy5ngiVnCt5UZ598kd62Jri1jEMZVDbSHDMDhifcnGBxWYmjWt5bOEgIfeXXylI5PK5J6dO/5VmnT40n2PdXDlZNhV3UrkDcW5HC++azjKN9DOriE9H1LepTxRrJnZKkL/NM/+rjB7/h+ua49r2a+1BpbV1MbPgMQRvHt6YromsNPutQSBRLOxBZxcyMsa+pGMAjpVa604JcSJbW7lM5DLyv4N+GM11Un7SVox1OOviowhpIyLp4xYbI1Ll/mAdsFWHX61XitxK29cKnUkHnIHA+h9adcZNxKsdvIybWDPg49vxzTIJrtAfs6Rv5oHyMvLfT3AzzWsIRUlzHJVqc6916iXVtmJiNuR3SvQ/hz4wa8RdH1OQtOi/6PMx/1q/3T7j+VcBDMs8ZwCO2PeqkiT2csdxA5SSN98bK3KkV7dSEalNWOPC1pUp2Z9G5p1YHg/wARx+JdEiusBbhPknQfwuOv4HrW/XmtW0PfjJSV0FFFFIYUUUUAc5468Qf8I14UvL1T+/K+VAPWRuB+XX8K8w0fT2ttNtLFF3XdwwZyerO3etv4pXi6h4q0jRt2YbdTeTjsey/y/WqemzEG/wBRPW3Ty4v+uknAx9Bk1SRjVlZXJtUKSTFYWb7JaL5CEL1Pc/icmoLOwknCsQghZfnIz19D6fSpVbZZJbsCUGSW55b8Ks2E0u1I4yV3DGxT94//AF6uWGdV83Q8xYyNNuL+L+tDZi0YjErxrkLsJJA3DHAA7VFLEIdm6PaxAbzCxYke3+e1TW13LEkc0ymMOTnoSP6DniqMl3NK0TzDDKCz7ByFHQnJx6Vn7GvCPLT0W7Y/b4epO9TV7JCRQi+85Lh53V5NgCgAA9MD9adZWUkcZjt5LkmIlPLBBDY6EHrVjT4zdNL5bfK53GNOAo/z2ret7Rntitv5SuTuJVSMHp9K86Mpye+p7EqMY+7y6WMWySG2kLGB5brJ+dhkqDzwOeetaBVfNKs8jnO5sjAI9G/+tTZLCQCcbvLedcM3OQfWoTEtpAiBWnQKwKgYBbu2Dyaupgq05c25jTx+HhHll9wlkv72Vogse8lVZzuBHOCKq2diILowzSpAc5TGBn19+TzSm/kuVSNGZTGeWVQuPwptt5MV0ZHQFz1cjJz/AI11U8qqOD5nZnmVuIaEKqjTi336GhJaKHQ3EiJHvCgjnn157D3HesNZxcy5IjSK3lZBcHmN8Z28EfM3sK1llt3MieWXeQBZHk+Zj7e1SW8O0LafZTHEwxub5gh7Yz3rmeCq0IuUtTZY6ni2uV/8OYETLczz2s1tHPM2EQgeWFHXoenNM1E/arth5rzCMBdiP8px09q2L20MLI8ZY3CKwR2Ay/HPpxjp9KyYfLCmOIgqo5APFetlNJNur8jxs1qulFU13uUTbeZKCx2FF4RTwPb3qveaWgtlMMcahvvnGNv/ANarkyKsqlM7v7o71E+6bdnaUfh1B4xXpYjCU6i1Rw4fFVaduV6GLb6O1tMzROWDjBIOQP8A69V9Qj+zgkgnHH0rTbUjp5Fu4Bt3wDMx+4fwHNF0rXWEjj81SR/Dn9K5U4UacvI74upUnFvqO+H+tnQfE0cUkn+iXpEMgPQN/Afz4/GvbQTXzfIrBShJVkYY7YOeDXvPhXVv7a8OWV6Tl3jCyezjg/rXHUaklNdT38LN6wl0NgHNLSClrE7ApM9qWq97OLWznuD0ijZz+AzQB4ld3h1Txn4i1JiCqzC1jJ7KnB/lVvKxaHYwtwLuWS5b6D5V/ka53Rbgjw7JcS/fuZpJc46nNdRdoE1CzttwAtLWFCT7rlv1am2knzdjkqc0pKMdbsVP3bqgZQ/GBnJPv/n0q5FtiJfdsz1INNtLZAHZv3h4CkDH4A1aWLcp37VBbAbHTHtUUc3jTupK/byJxPDkqvK4St38xYt5UlArqG+Qux/lUV/bSeUTMDjGBjjJHbGeDWt5cUOwCQRtEN2584APeh4IJ2PybFlOQhOS4z1ANcv9q1atoy0Xlua/2FQwr9rT1l56oigiki2LHIu4KHcPgA8enQ10GmXcyxK0g+QemAPxrHk5h8pk3OF2p5ZHHt6VZhlK2y293AdjY2kHO761FWm6Xvwd4s7qGKWKjyzVprdfqbu6K6zvxnGMoScfjVWbTYIQXYlmJzgZ59QPrUgk3BIFUgYBIHAz6f41S1e+W2XBncSN3U9R7Uo1KmIfs4GFX2VBOtPS3Uz71gsUUnlqjldznGGP1qkJY4UyW3MOT6jNSTSPdTeZvwucEYqMqkQZFi3dyMckV9Rh6XsqSh2PznH4hYrETq92TQXKht3ykjptq3JdEp1z/snk/WsWQRJJ5kkJXPcHjP0BqaGVAxKuXbqBWsqcZbip1ZU1eBpm4Sdop3BkkRwD347/AIVz8ypFceVGyIgBKkLzjPpWk8gjmBwPnXPp+dZ8kIBD8jqMZ/OsqOH9lJyg9zsrY76xBRqLVEDDJPO0dNw6kVSuIVVmA54GTn73pVqWbGMDtgEjj8PWoJYW2h2IQN1JHzH6DtXoO1jCnda7GVd28kgK26KkshHTLD22rS2V6kEbW9yrxzc/Kp53Z6k9voKtyxGUbUHlqeC38RqjeWgdkkC/v4iCJS2W+nPavMrYOSfPSXqu561HExa5Z/LyIbzTZT5s0kiMrfdTHOAc9a7r4TahvttQ09m5idZkHs3B/UfrXB3s08jDzmDBcZ5yM+v19q3PhjcG18ZGIkgXcDj64wa5pUVCk0lY9TC1HKsnJ3ueyr0paRelLXGeyJWR4smMHhPV5AcFbSX/ANBNa9YfjVd/gvWlHU2cn/oNAmeJ6cAPCVmhwNydfqa624hH/CRanIcFo8RoD1AAArjrOZR4ZsAQeI85H1rtL/aNbviCPmk3ZB55ANcmNm409DXCU1KtqEcgtFUAjzCwZg38q045o4WEkpQkjlgMfzrCMyBxM4IXocjkCtJ7lMt5hy23KdOnb6V482e3BM0BMbj+NQcjAI4/xNJqF0IZkMjlm2ncVGD7dKpQagfIhCsjyJw5YfNTZb3zEP32UHO4YAA78moi2mTNQe5NFqMckcqs5EsWXZMfeP8AdH51Laa41zci1eMCONcOrn51Yj+H1FZZdrZJEkdnaRcBl4VCenPfj8apSzPa3lvMLhAwUR42ByoOa9PDYuUYuDV0zxsRhI16yne0u6Oqlv5Uh2CSSNt5A2P95c9z61XlAiZZgVZu8Rk3FB61jW2qi5+W2d3beMMyBdg6cde5rfdhBaNHJtVmGWk6sx44PGf/ANVehhK9KjKMKa1l36HlZrhK1anOdeS5YrRLuV4ynm70OEPBB6fhUhcBV3Kdx6n1qBJGlilkk4AyFwO1P8zKKxO0HoSa+j5T8/d72JhIjqcnHsRTXYeUdjBMdDjpVR7plJVlG/PA6kj6f40FXZR5n7sdu7H8Og/WiwKk0Ne4VISqkls8Mx5P09ajKyFSZDt93659hUibULNEvJP3mJJP9aSbarAu2WYdT1q4o35lsiqo2k7VwQeWfk0FFVCxPJ/vGkleTBREIXP3m6D/ABqNFVSMN5ko7tzj6CtNjZJ21I5iFHsOhrPuHDk8ZJ6epq3Pu3jcScj7g61mzyqsp43MOAAaG9DqowIJYxIxB5HYnoK0vCJMXjfRto2qZXUj/gDVQeYDG4beKteEy03xD0cHOFZmBx/sGvMx81GCXc9rL4SlV9D3QUtIKWvLPoBKoa3b/atD1CDGTJbSLj6qRWhTXXcCD0PFAHzVp0nm+FokHVAyH866TU7wG+juA2PtFlBKAehJQA/qDXOPC2m6hrGmkYa3u3UD2J4rRkcT6DpM7/8ALAy2Tt/dwd6/+OsfyrnxMOaAUqjp1OZFy2na4Qxq/wAy8Fh0FWpbi4tkMjKz7OCT7+orG0+7jt3MikFhnnOAR61s5a/tnLFECoNgJwMfX1rxpe7LbQ6/rTqRajoOhuZZhHIzLG3G1UGDkn06VtWsZtIhMIy6bv4lBGPpXJeUo82TcPMbgMpyeO4q9p3iCS3tvK3lxGANpbJOevFFSlKesDkeKdJWmzea3OrCcyS+WZBtaLYFIHv9Paud1fzJLQQ3QQy2YWNSDtyueWP16ZouPE0s5DNbJGF+VME7mPcZ9TxUyWtxPPGlxCYVbiQyDLBv93qa1pUqlPWStY3pV6NZJX1NbTrCAJG4iAj+48g52n0FWQ7/AGV4FZhuYqS4OVA4AB/Pk1npd3ViBHG4WF8E7/rjIA569uK0JY4/PIkLzMMEluFyeeF/GvXyil7SvzvpseRxBXnSw/KlZN6j1uI12pEGl2jGE6D6npUYiI/1jGNf7kOSfz6/lUhbtkoq8ELwKLeZQcKCpXkMVxX0/KfCLTYjSZV+S3i2g8MVGTn3NSKoAyxOfWo5QryllfaG64NPcqISQ4OOxPJ+lUlYJRu/dFd1Bx3qlduhdPMbDE4U96UzkyYyFxnOeTTI4yihMMQBkMxyQav0NIQUdyJmdyCzeWobHPOR/SoudzC3UYc5dj0P41ZJRd3y5B5JPeojJwTgDB4FFzaMuxA64BDtuyeSeM1RlyhwgCJ3AHWrbsH6fNjuOlVZOTnqKhs6KbaKUq4fP8I9q2/h/A9z8Q7d3wRBbSP8vbgL/WsiY5PqK674RWRlvNW1JlwBttozjqPvH+leXj43UT3csk+d+h6gvSnUg6Uteee4FJS0UAeDfEqy/sr4kTSqpWLUYFfJHBYcH+X61l6Uv2yz1TSmPzOgu4B6vH94D3KEn8K9D+NOiNe+HIdVgXM2my7mx/zzbg/rivKbPUHs7q01O3JLxMJAv94d1+hGR+NL1MpxuW9PfCt5hVnJAHHerJvUhj8qQBhG/mAsCfwI7ilvoEstSYWbRmzuVE9s2Osbcj8RyD7ijYsu0zsWA7AY5rsWCozhojyZVp0qm5Xjvjsd5JSi53K3Rgc4IX0yKct5HjykjXZs2hzwFPrn1/DvU9tBHFdifyIygypVlHOehHuO9Z9yjwzuY0LCMYOX+9k9QK8lqNOo4NWOj2ftKaqbmhZKR5cdzcBYJs4VAd28D5Rn3rf0ae4uFSWH5ZkGXK5JGOTubsawbW1iSYTrOXgQqskMAO4DruXPIwe9b1xayW12kkJaRphudVOVPo2AefXmuSrXabUZanoUaClBJq6TTLWnmVL6NY3WRC5Y7sd+evpVuciG7lVRKQ2GUsck1RmvjE1vFcRGIvzuOGAx9PrWgYI76MGN2VIQSGHBJ7DHpWuU45YWt+9Wkuo87wDxlH927tDXn2JkYGf7x71FLdKIwjK4POCoyD7VUZ2uBsK/MvGwnG7Hc+tT3R8mzgZXjXyUJdHPysGbocdMZzxzX1uIxMaEOdnxOFwPtp8nXUfvJUZJVSv3VHb60sEUbIVTK7lJZsk4H1qFHCO0Ik45HHaoPtbojLnhjyzHt9K6bpq6OdU2nyk6OkcZ8tXXPc84pRMRj5cL6nqarWj7kJZWwTwSe30pbhsOikkhvToKEwcPesOknU8jDGq7MXbZKDkjPHQUMSYnQorKT90HBxTGm8zgbvQ56ipbNYxstBNxCBS2WA5I4H5VVmkI9gOtSyPxnNU5ZN2alm8I3dxGkyrN/CAcV7B4C0k6R4UtInUiWUGeQHrluf5YrzXwzo39t6vbWpX9yG8yU/7K9vxPFe1qMDAGAK8vGVLtRPey2nZOY6lpBS1xI9YKKKKAK19ZRajYz2lwu6GdGjcexr5m1DTJvDeuXmjXQOYZCY2P8a9j+VfUNeafGDwe+q6amt6emb2xB8xVHMkf/wBak0Jq553o039p2DaUf+Pq23T2XHLr1ki/9mA9j61JHLuiBByMZ4rm47xyY7m3kMc8TB0dTgqw5BFdHJdxapZnV7RFT5gL6Bf+WMp/jA/uMfyOR6V2YWvy+6zzsZh+f3kSwygOCQMDrmtuH7Jq1oqSW+115yMfLjvn046VzIcB9ynIIq5YXgtLlZeSuNrKO4pZphViKXNH4lqjHAVvY1eWXwvRm0n2a2dxZ7MyA7gOF6etSR3LSQvJCNsUXysUHfPOOeOlUJJIjgRLtlkORnJDe+aq+W8STSWz7AVIkHXJPevkFC++/mfUNOK9xaeRs3c4n8tFiBDDcXU9Md8+3pSWss32q3gjnALHJfaQWwPlyPxP5VQS7dLOQtIEjbkcDIPtVvRZ0MgbeXlCjcSDyp/rWlKKuozfulVOZQc4/ETyTRw37TRkuobOSvX3qvqE/wBqt1i5DO2Yw+PvY6Y6dqhk3G4aPBVOpJOTj1pxjEyBWJUjJUjkr9K+vx2F+s0IqnvHY+KweK+rV26mz3GyX4e4ZolWPcAQ7HcScc8fXNOR1hA/iYDBOcc1H5caYAiWNSSdoYk/j9T2pxcE5wD9a7qPOoJT3OGu4Ob5FoWUnOVVsBh1pZZScjggVVGPvYGR3pWlyM981tc5nBX0DzjuwBxjnPJqKSXyxnBOTjnvTXfBOO56dBUDPwMnp0qZSsbxhcWV8pg9agTLNtCn/GnFtxrufAfhc3My6leJ+4Rv3SkffPr9K5q1blR2UKTqS5Yo6XwPoJ0bSRJOm26uMM4I5UdlrqKYFI796fXkuTk7s+kp01TioLoFFFFIsKKKKACmuoZSGGVPBB706igD57+JfgiTwpqj6jYRk6VdtnAHELn+H2HpXGadq0+k6gLu1w3BSSNxlZUP3lYehr6s1PTrbVbCayvYFmt5lKuhHX/69fNfjrwPeeDtVZGVpLCVj9nnA4I/un/aFArFl/IltTqWl7nschZYm5e1Y/wt6r6N+B5pY51wCDXNaZqF1pd0tzZSbHxtYEZV17hgeGB9DXRWyW+rktpQWC8PL6e78Oe5hY9f908jsTXZRxFtJHBXwiesSyL3ZH5WCVPQ55H0p8Ly2+7y3ZoyB8zdvwrKNyyO0ckbRyocMrDBU+hB5pUuWRifUYIPpWGJwVOunKGjNsHjauGdp6o3RKDE/WUDB+bAFV7q9a2Iukk8sk7TGi8Y+tZDTxKhwNhJyQzZpsjy3MLLKxjt89T1/AV5CwNSM7NHsSxtKpHmTsdALhhLLMJCzBQT2HTOMVaW58xRjoQMn0rnklIVhvYFhgGrcU6pja2Md6+qpO0Uj4yvRUpORqyPtjLKeh5B6mo/Pxg5HI5qg12pfBJPqBTWuV75HpVuRiqLLxuMng80vncHPWs77QMjyzn3NL5x6lqXOP2Jaeb5c9TUAn3ZHv0PaoolmupFihVpHc4VVHU16V4U+GiwyJfa0uXABS2zkD/e9a5qldROqjhZT2MzwX4Ok1h1vL5WSzU5GRjzPYe1erxRrFEscahEUYCjoBSxoqIFVQqjoAOlPrgnNyd2ezQoRoq0QpaKKk3CiiigAooooAKKKKACqep6XaaxYyWeoQRz28gwyOMj/wDXVyigD588cfCy+8NSSX2jh7vTc7iuN0kP1Hce9cZFJFcLjo3GQa+tNvBrz3xh8I9L19nutMYadfHklF/dOfdex9xSZLjc8lXWXuI1i1m2N7GnCTZ23EY9n53D2bNMbSftfOj3qXWeltL+5nH4HhvwNJrnhrX/AAm+zVbN/Iz8syfNG30YdPxrLNxBOvUKSONw4q41JR2I5LvUW5a4spjFeQSwyL1SRSp/Whb0YAPSr0OrajbwLELozQD/AJZTASp+TZx+FI19Zzc3ej2pP9+3keE/lyP0rX6x3JlSiyFrvIGwqffNPFyQMA9aNmjMc+RqcXoFmjf+YFAg0nqX1PHptj/xq/rKM3QQhugp4Y4IpGvQB1zViO20ncP3F9Kf9u4RR+imr0YtYvmt9MtVPYybpW/U4/Spli0thKhEzILiSZtsas7eijNVp9XeKVk8s5U4OeDXULMRh55do7jhFH4DArE1LS31nWI10eGW6kkADpAhYg+tZuvKRUaEL6o968F+HtHtNJtNQ09fPa4iWRZ5MEjI6AdBXVAGuV+HOi6j4e8KQ2Gp4Do7NGu7cUU84P45rqwc1mdKSWiDFFLRQMKKKKACiiigAooooAKKKKACiiigApMUtFAEckEc0bRyIrowwysMgj3FcVrvwk8NayWkjtnsJ2/jtTtH4qeK7migDwvU/gbq1oWbSdTt7lB0SUGNv6iuL8R+G9b8KNCurwCHzs7CHVw2OvSvqc9K+ffjfqYvPGcdmp+Szt1U/wC83zH9MUBY8++1SeopReyjHI/KkjtneLzAOKaYWz6VXJ1JurlhNUmX7uxfwru/DHw/8ReKtNhv4r22trKbO1ix3EA4PAHt6158LZiRXv8A8FL1Z/BDW27L2ty6MD2BwR/Ok421DRkWk/BfSbZlk1W8ub+Qfwg+Wn6cn8673TdIsNItxBp1pDbR+ka4z9T1NXBzS0hpWEwKWiigYUUUUAFFFFABRRRQAUUUUAFFFFABRRRQAUlLXG+MviRYeEZhayWs9zeMu5UTCrj3Y0Adjn61S1HWtN0hN+o31var/wBNZApP4V4Hr3xc8T6sWjtGj06E/wANvy/4uefyxXDXMt3eTNLcySTSt1eR9x/M0AfQuq/GPwtp4YQXE17IOiwRnB/4EcV4BrOqS63rF3qNxxLcytIQOgz0FVDFIf4f1o8mT+7+tAEq3bICF4B7Uw3DGm+TJ/d/WjyZP7v61XMyeWJILphXWfDzx/J4O1WTz42l0+6I89F+8pHRh9PSuO8mT+7+tKIZB/D+tJu6sx2S2Pq3RvF+ha5GrafqVvIzD/Vlwrj/AICea2sjjnrXx0ElGMAjHIIPSt3SfGvibRGX7DqlyEB/1cj70P4NmkM+qM0teWeBfi1LrF5BpuuWmy7mfZHPB9xz/tL2/CvUs0ALRRRQAUUUUAFFFFAH/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00" name="AutoShape 10" descr="data:image/jpeg;base64,/9j/4AAQSkZJRgABAQEAYABgAAD/2wBDAAoHBwkHBgoJCAkLCwoMDxkQDw4ODx4WFxIZJCAmJSMgIyIoLTkwKCo2KyIjMkQyNjs9QEBAJjBGS0U+Sjk/QD3/2wBDAQsLCw8NDx0QEB09KSMpPT09PT09PT09PT09PT09PT09PT09PT09PT09PT09PT09PT09PT09PT09PT09PT09PT3/wAARCADPAM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aiiigAooooAKKKTNABTHkSJC8jKqqMkscAfjWH4l8X6f4bhxO5luXHyQRn5j9fQV5NrXifUfElww1Cdo7XOVtYuF/H1q4wbMp1VHTqeh6x8S9Os3aDSozqNwvBKMFjU+7f4ViaR431yTxJYnVJrb+z7mQwtHDHgRs33CWPJ549K5bTNHvbuNZIljgtAcefKdkf0GOWP0rRh8LCaSQ3eoTPEr7olh/dg45BI65yPWr5Ekc/t3zanszSIi7nZVUd2OKybrxXoto+yTUYC391DvP6Zrg728SbL3sjzEHlZJN5/LoKyvtm4/wmLoFVMH9Kz5WOWNgnY9Dk8f6LGceZOR7Qmom+Iujpj5bsjGciL/AOvXnUkK3MrOYmjjUYXA7/WjyPKiZmAZEPVievt61LaRisXUeqWh6TD8QdCm2/v5o93TzIGH9K1bPxBpV+cWuoWzt/d3gH8jzXkaOrxBtrNj1XoKSOy8zJK5BJ2+vrmonNRVzppVpz3R7aDn3p1eN2Wo6rpTA2d9Mqg8oW3L9NpzXTab8TI1dItXt/Lzx5sPIz7r1FTCtGTsjdySV2d/RVay1C11G3WezmSeJujI2asA5NajvcWikpaBhRRRQAUUUUAFFFFABRRSHpQAhOK43xf42/s2VtM0nbLqJB3t1WAep9/an+NvFcmlrHpml/Pq10MKBz5KH+M+/pXCNpUismn2W6e8uGzLKTy7dznsB600l1M5ysjn7gXOoahtRpL28mb5j95mb2rp9N8NQaeyteLHeXxP+p3Zhh/3j/Efbp9amtoLbQ43t9NYS3TAie7HHHdU9FHc96IneaQpCGQ8Z3HHJ75rWUuVXZ5k5mmZIYpQbuVriboEIwF9h2A9hVKW7kkeVQ6AjkbewPSrEVuJJQkzswLZcjoB2z3A9/0rSg09W01kj8tXUbUVVzz6k965q2Mj6jo4eTloc5HA0xLIo8vr15yTxW3baBCsJmkkdHD7fn4Xb+HvUthbrpp8u4DtyMZ4564+vX3q+bqaWUqsUaIv3TIcY/D/ABrjqYqcno9Drhg4x1aKl7a2ixRw7I/NB4WM9/pWHf6XP50jqPmyGRP4VPsOldFPBcxrLP5sQOQTIq/My45BPTHXGKxbi4W5ZjbGRtikjIzk8HHoOPyqY1be9c1hh1zctiCGKVYVdkgwwy207ce5z3p+0nO0llHXYcfgT/hTraIXBDSwiJycKpbjk9f/ANdXfsr7ShXyzg75Sdxz6KPSsJSc3oz01CNJaozLq0Qhk80K2N20Dn8TWPPaCJQZnU78fKFxt55Pr0rXntVCMsSEsxKtK7FfxGO9ZVzH5dsxT5kD/MpJ3MRx35rSCa1TOevB7WIrOW80W4+1aZeeRtJyEOUf6qa9E8MePbbV5Es79Utb8/dG7KS/7p9favMLjzFcJMm8FAwUYyOvpVExeSTwfLIDAkEFfQj8a9ChUUvdqHkylKi/d27H0YDmnV5n4I8fv5kel65LlzhYblu57K39DXpQORW0ouL1O2nUVSN0OopKWpNAooooAKKKKAErJ8T+ILfw1oVxqNxz5Ywid3c9FrVNeS+JdXHifxo1tuP9laO+Dg8Sz/1A6U/NikytptvcMsup6k5k1S+bexA+4D0QfpWheSjSLd7WIhr6UbbiT+4v/PMH+dPjuvsltLqpAZwTFaqejP3b6L/Ose3lWVfMdGchixYnlu5NNTjBc0jirynL93D5lm3Ty4S7H5nABDfd21rRQxzwMPLb7O3ykuvvwfXrWZarDK6+YpkhU5A6Fu+Mnsa1IFWCJUfzPKc5CsSN5PTA9B6+1cFX2leVoXJSVBXkacVxLPcrIIV2gBCQAAv976n+hqYSq8ii3Ceaq7Su0/KOoxVCbUV08HybIysyY3IMgE/7R7cdvSqVvqE043RxS+apDO0XAyT0xTw+HjKbhU0f6hiK86NL20NVfX08uhu3q3DwssUyh0IO4rnP+HpWZZSxu6/alniAOUUBSHPfB6H8abdq11Gh+0KmTtEYHzn1zzVuzW2ihkE0RnYIGkbO726+vtWFdVKX7uXQ9DDSpVV9Yje8l+CMrWraWa5ht7U/PzkLyoPUc/3vpxWPFJcWd0IkaPd0bBzljyST3HeuivJS6Qx2ymN5OXdgVwo6LgepwKxp7CK3u081/MiLZlY4DhxzjP8ACOaI7WZuqvs1c0LXWHlfy5ngiVnCt5UZ598kd62Jri1jEMZVDbSHDMDhifcnGBxWYmjWt5bOEgIfeXXylI5PK5J6dO/5VmnT40n2PdXDlZNhV3UrkDcW5HC++azjKN9DOriE9H1LepTxRrJnZKkL/NM/+rjB7/h+ua49r2a+1BpbV1MbPgMQRvHt6YromsNPutQSBRLOxBZxcyMsa+pGMAjpVa604JcSJbW7lM5DLyv4N+GM11Un7SVox1OOviowhpIyLp4xYbI1Ll/mAdsFWHX61XitxK29cKnUkHnIHA+h9adcZNxKsdvIybWDPg49vxzTIJrtAfs6Rv5oHyMvLfT3AzzWsIRUlzHJVqc6916iXVtmJiNuR3SvQ/hz4wa8RdH1OQtOi/6PMx/1q/3T7j+VcBDMs8ZwCO2PeqkiT2csdxA5SSN98bK3KkV7dSEalNWOPC1pUp2Z9G5p1YHg/wARx+JdEiusBbhPknQfwuOv4HrW/XmtW0PfjJSV0FFFFIYUUUUAc5468Qf8I14UvL1T+/K+VAPWRuB+XX8K8w0fT2ttNtLFF3XdwwZyerO3etv4pXi6h4q0jRt2YbdTeTjsey/y/WqemzEG/wBRPW3Ty4v+uknAx9Bk1SRjVlZXJtUKSTFYWb7JaL5CEL1Pc/icmoLOwknCsQghZfnIz19D6fSpVbZZJbsCUGSW55b8Ks2E0u1I4yV3DGxT94//AF6uWGdV83Q8xYyNNuL+L+tDZi0YjErxrkLsJJA3DHAA7VFLEIdm6PaxAbzCxYke3+e1TW13LEkc0ymMOTnoSP6DniqMl3NK0TzDDKCz7ByFHQnJx6Vn7GvCPLT0W7Y/b4epO9TV7JCRQi+85Lh53V5NgCgAA9MD9adZWUkcZjt5LkmIlPLBBDY6EHrVjT4zdNL5bfK53GNOAo/z2ret7Rntitv5SuTuJVSMHp9K86Mpye+p7EqMY+7y6WMWySG2kLGB5brJ+dhkqDzwOeetaBVfNKs8jnO5sjAI9G/+tTZLCQCcbvLedcM3OQfWoTEtpAiBWnQKwKgYBbu2Dyaupgq05c25jTx+HhHll9wlkv72Vogse8lVZzuBHOCKq2diILowzSpAc5TGBn19+TzSm/kuVSNGZTGeWVQuPwptt5MV0ZHQFz1cjJz/AI11U8qqOD5nZnmVuIaEKqjTi336GhJaKHQ3EiJHvCgjnn157D3HesNZxcy5IjSK3lZBcHmN8Z28EfM3sK1llt3MieWXeQBZHk+Zj7e1SW8O0LafZTHEwxub5gh7Yz3rmeCq0IuUtTZY6ni2uV/8OYETLczz2s1tHPM2EQgeWFHXoenNM1E/arth5rzCMBdiP8px09q2L20MLI8ZY3CKwR2Ay/HPpxjp9KyYfLCmOIgqo5APFetlNJNur8jxs1qulFU13uUTbeZKCx2FF4RTwPb3qveaWgtlMMcahvvnGNv/ANarkyKsqlM7v7o71E+6bdnaUfh1B4xXpYjCU6i1Rw4fFVaduV6GLb6O1tMzROWDjBIOQP8A69V9Qj+zgkgnHH0rTbUjp5Fu4Bt3wDMx+4fwHNF0rXWEjj81SR/Dn9K5U4UacvI74upUnFvqO+H+tnQfE0cUkn+iXpEMgPQN/Afz4/GvbQTXzfIrBShJVkYY7YOeDXvPhXVv7a8OWV6Tl3jCyezjg/rXHUaklNdT38LN6wl0NgHNLSClrE7ApM9qWq97OLWznuD0ijZz+AzQB4ld3h1Txn4i1JiCqzC1jJ7KnB/lVvKxaHYwtwLuWS5b6D5V/ka53Rbgjw7JcS/fuZpJc46nNdRdoE1CzttwAtLWFCT7rlv1am2knzdjkqc0pKMdbsVP3bqgZQ/GBnJPv/n0q5FtiJfdsz1INNtLZAHZv3h4CkDH4A1aWLcp37VBbAbHTHtUUc3jTupK/byJxPDkqvK4St38xYt5UlArqG+Qux/lUV/bSeUTMDjGBjjJHbGeDWt5cUOwCQRtEN2584APeh4IJ2PybFlOQhOS4z1ANcv9q1atoy0Xlua/2FQwr9rT1l56oigiki2LHIu4KHcPgA8enQ10GmXcyxK0g+QemAPxrHk5h8pk3OF2p5ZHHt6VZhlK2y293AdjY2kHO761FWm6Xvwd4s7qGKWKjyzVprdfqbu6K6zvxnGMoScfjVWbTYIQXYlmJzgZ59QPrUgk3BIFUgYBIHAz6f41S1e+W2XBncSN3U9R7Uo1KmIfs4GFX2VBOtPS3Uz71gsUUnlqjldznGGP1qkJY4UyW3MOT6jNSTSPdTeZvwucEYqMqkQZFi3dyMckV9Rh6XsqSh2PznH4hYrETq92TQXKht3ykjptq3JdEp1z/snk/WsWQRJJ5kkJXPcHjP0BqaGVAxKuXbqBWsqcZbip1ZU1eBpm4Sdop3BkkRwD347/AIVz8ypFceVGyIgBKkLzjPpWk8gjmBwPnXPp+dZ8kIBD8jqMZ/OsqOH9lJyg9zsrY76xBRqLVEDDJPO0dNw6kVSuIVVmA54GTn73pVqWbGMDtgEjj8PWoJYW2h2IQN1JHzH6DtXoO1jCnda7GVd28kgK26KkshHTLD22rS2V6kEbW9yrxzc/Kp53Z6k9voKtyxGUbUHlqeC38RqjeWgdkkC/v4iCJS2W+nPavMrYOSfPSXqu561HExa5Z/LyIbzTZT5s0kiMrfdTHOAc9a7r4TahvttQ09m5idZkHs3B/UfrXB3s08jDzmDBcZ5yM+v19q3PhjcG18ZGIkgXcDj64wa5pUVCk0lY9TC1HKsnJ3ueyr0paRelLXGeyJWR4smMHhPV5AcFbSX/ANBNa9YfjVd/gvWlHU2cn/oNAmeJ6cAPCVmhwNydfqa624hH/CRanIcFo8RoD1AAArjrOZR4ZsAQeI85H1rtL/aNbviCPmk3ZB55ANcmNm409DXCU1KtqEcgtFUAjzCwZg38q045o4WEkpQkjlgMfzrCMyBxM4IXocjkCtJ7lMt5hy23KdOnb6V482e3BM0BMbj+NQcjAI4/xNJqF0IZkMjlm2ncVGD7dKpQagfIhCsjyJw5YfNTZb3zEP32UHO4YAA78moi2mTNQe5NFqMckcqs5EsWXZMfeP8AdH51Laa41zci1eMCONcOrn51Yj+H1FZZdrZJEkdnaRcBl4VCenPfj8apSzPa3lvMLhAwUR42ByoOa9PDYuUYuDV0zxsRhI16yne0u6Oqlv5Uh2CSSNt5A2P95c9z61XlAiZZgVZu8Rk3FB61jW2qi5+W2d3beMMyBdg6cde5rfdhBaNHJtVmGWk6sx44PGf/ANVehhK9KjKMKa1l36HlZrhK1anOdeS5YrRLuV4ynm70OEPBB6fhUhcBV3Kdx6n1qBJGlilkk4AyFwO1P8zKKxO0HoSa+j5T8/d72JhIjqcnHsRTXYeUdjBMdDjpVR7plJVlG/PA6kj6f40FXZR5n7sdu7H8Og/WiwKk0Ne4VISqkls8Mx5P09ajKyFSZDt93659hUibULNEvJP3mJJP9aSbarAu2WYdT1q4o35lsiqo2k7VwQeWfk0FFVCxPJ/vGkleTBREIXP3m6D/ABqNFVSMN5ko7tzj6CtNjZJ21I5iFHsOhrPuHDk8ZJ6epq3Pu3jcScj7g61mzyqsp43MOAAaG9DqowIJYxIxB5HYnoK0vCJMXjfRto2qZXUj/gDVQeYDG4beKteEy03xD0cHOFZmBx/sGvMx81GCXc9rL4SlV9D3QUtIKWvLPoBKoa3b/atD1CDGTJbSLj6qRWhTXXcCD0PFAHzVp0nm+FokHVAyH866TU7wG+juA2PtFlBKAehJQA/qDXOPC2m6hrGmkYa3u3UD2J4rRkcT6DpM7/8ALAy2Tt/dwd6/+OsfyrnxMOaAUqjp1OZFy2na4Qxq/wAy8Fh0FWpbi4tkMjKz7OCT7+orG0+7jt3MikFhnnOAR61s5a/tnLFECoNgJwMfX1rxpe7LbQ6/rTqRajoOhuZZhHIzLG3G1UGDkn06VtWsZtIhMIy6bv4lBGPpXJeUo82TcPMbgMpyeO4q9p3iCS3tvK3lxGANpbJOevFFSlKesDkeKdJWmzea3OrCcyS+WZBtaLYFIHv9Paud1fzJLQQ3QQy2YWNSDtyueWP16ZouPE0s5DNbJGF+VME7mPcZ9TxUyWtxPPGlxCYVbiQyDLBv93qa1pUqlPWStY3pV6NZJX1NbTrCAJG4iAj+48g52n0FWQ7/AGV4FZhuYqS4OVA4AB/Pk1npd3ViBHG4WF8E7/rjIA569uK0JY4/PIkLzMMEluFyeeF/GvXyil7SvzvpseRxBXnSw/KlZN6j1uI12pEGl2jGE6D6npUYiI/1jGNf7kOSfz6/lUhbtkoq8ELwKLeZQcKCpXkMVxX0/KfCLTYjSZV+S3i2g8MVGTn3NSKoAyxOfWo5QryllfaG64NPcqISQ4OOxPJ+lUlYJRu/dFd1Bx3qlduhdPMbDE4U96UzkyYyFxnOeTTI4yihMMQBkMxyQav0NIQUdyJmdyCzeWobHPOR/SoudzC3UYc5dj0P41ZJRd3y5B5JPeojJwTgDB4FFzaMuxA64BDtuyeSeM1RlyhwgCJ3AHWrbsH6fNjuOlVZOTnqKhs6KbaKUq4fP8I9q2/h/A9z8Q7d3wRBbSP8vbgL/WsiY5PqK674RWRlvNW1JlwBttozjqPvH+leXj43UT3csk+d+h6gvSnUg6Uteee4FJS0UAeDfEqy/sr4kTSqpWLUYFfJHBYcH+X61l6Uv2yz1TSmPzOgu4B6vH94D3KEn8K9D+NOiNe+HIdVgXM2my7mx/zzbg/rivKbPUHs7q01O3JLxMJAv94d1+hGR+NL1MpxuW9PfCt5hVnJAHHerJvUhj8qQBhG/mAsCfwI7ilvoEstSYWbRmzuVE9s2Osbcj8RyD7ijYsu0zsWA7AY5rsWCozhojyZVp0qm5Xjvjsd5JSi53K3Rgc4IX0yKct5HjykjXZs2hzwFPrn1/DvU9tBHFdifyIygypVlHOehHuO9Z9yjwzuY0LCMYOX+9k9QK8lqNOo4NWOj2ftKaqbmhZKR5cdzcBYJs4VAd28D5Rn3rf0ae4uFSWH5ZkGXK5JGOTubsawbW1iSYTrOXgQqskMAO4DruXPIwe9b1xayW12kkJaRphudVOVPo2AefXmuSrXabUZanoUaClBJq6TTLWnmVL6NY3WRC5Y7sd+evpVuciG7lVRKQ2GUsck1RmvjE1vFcRGIvzuOGAx9PrWgYI76MGN2VIQSGHBJ7DHpWuU45YWt+9Wkuo87wDxlH927tDXn2JkYGf7x71FLdKIwjK4POCoyD7VUZ2uBsK/MvGwnG7Hc+tT3R8mzgZXjXyUJdHPysGbocdMZzxzX1uIxMaEOdnxOFwPtp8nXUfvJUZJVSv3VHb60sEUbIVTK7lJZsk4H1qFHCO0Ik45HHaoPtbojLnhjyzHt9K6bpq6OdU2nyk6OkcZ8tXXPc84pRMRj5cL6nqarWj7kJZWwTwSe30pbhsOikkhvToKEwcPesOknU8jDGq7MXbZKDkjPHQUMSYnQorKT90HBxTGm8zgbvQ56ipbNYxstBNxCBS2WA5I4H5VVmkI9gOtSyPxnNU5ZN2alm8I3dxGkyrN/CAcV7B4C0k6R4UtInUiWUGeQHrluf5YrzXwzo39t6vbWpX9yG8yU/7K9vxPFe1qMDAGAK8vGVLtRPey2nZOY6lpBS1xI9YKKKKAK19ZRajYz2lwu6GdGjcexr5m1DTJvDeuXmjXQOYZCY2P8a9j+VfUNeafGDwe+q6amt6emb2xB8xVHMkf/wBak0Jq553o039p2DaUf+Pq23T2XHLr1ki/9mA9j61JHLuiBByMZ4rm47xyY7m3kMc8TB0dTgqw5BFdHJdxapZnV7RFT5gL6Bf+WMp/jA/uMfyOR6V2YWvy+6zzsZh+f3kSwygOCQMDrmtuH7Jq1oqSW+115yMfLjvn046VzIcB9ynIIq5YXgtLlZeSuNrKO4pZphViKXNH4lqjHAVvY1eWXwvRm0n2a2dxZ7MyA7gOF6etSR3LSQvJCNsUXysUHfPOOeOlUJJIjgRLtlkORnJDe+aq+W8STSWz7AVIkHXJPevkFC++/mfUNOK9xaeRs3c4n8tFiBDDcXU9Md8+3pSWss32q3gjnALHJfaQWwPlyPxP5VQS7dLOQtIEjbkcDIPtVvRZ0MgbeXlCjcSDyp/rWlKKuozfulVOZQc4/ETyTRw37TRkuobOSvX3qvqE/wBqt1i5DO2Yw+PvY6Y6dqhk3G4aPBVOpJOTj1pxjEyBWJUjJUjkr9K+vx2F+s0IqnvHY+KweK+rV26mz3GyX4e4ZolWPcAQ7HcScc8fXNOR1hA/iYDBOcc1H5caYAiWNSSdoYk/j9T2pxcE5wD9a7qPOoJT3OGu4Ob5FoWUnOVVsBh1pZZScjggVVGPvYGR3pWlyM981tc5nBX0DzjuwBxjnPJqKSXyxnBOTjnvTXfBOO56dBUDPwMnp0qZSsbxhcWV8pg9agTLNtCn/GnFtxrufAfhc3My6leJ+4Rv3SkffPr9K5q1blR2UKTqS5Yo6XwPoJ0bSRJOm26uMM4I5UdlrqKYFI796fXkuTk7s+kp01TioLoFFFFIsKKKKACmuoZSGGVPBB706igD57+JfgiTwpqj6jYRk6VdtnAHELn+H2HpXGadq0+k6gLu1w3BSSNxlZUP3lYehr6s1PTrbVbCayvYFmt5lKuhHX/69fNfjrwPeeDtVZGVpLCVj9nnA4I/un/aFArFl/IltTqWl7nschZYm5e1Y/wt6r6N+B5pY51wCDXNaZqF1pd0tzZSbHxtYEZV17hgeGB9DXRWyW+rktpQWC8PL6e78Oe5hY9f908jsTXZRxFtJHBXwiesSyL3ZH5WCVPQ55H0p8Ly2+7y3ZoyB8zdvwrKNyyO0ckbRyocMrDBU+hB5pUuWRifUYIPpWGJwVOunKGjNsHjauGdp6o3RKDE/WUDB+bAFV7q9a2Iukk8sk7TGi8Y+tZDTxKhwNhJyQzZpsjy3MLLKxjt89T1/AV5CwNSM7NHsSxtKpHmTsdALhhLLMJCzBQT2HTOMVaW58xRjoQMn0rnklIVhvYFhgGrcU6pja2Md6+qpO0Uj4yvRUpORqyPtjLKeh5B6mo/Pxg5HI5qg12pfBJPqBTWuV75HpVuRiqLLxuMng80vncHPWs77QMjyzn3NL5x6lqXOP2Jaeb5c9TUAn3ZHv0PaoolmupFihVpHc4VVHU16V4U+GiwyJfa0uXABS2zkD/e9a5qldROqjhZT2MzwX4Ok1h1vL5WSzU5GRjzPYe1erxRrFEscahEUYCjoBSxoqIFVQqjoAOlPrgnNyd2ezQoRoq0QpaKKk3CiiigAooooAKKKKACqep6XaaxYyWeoQRz28gwyOMj/wDXVyigD588cfCy+8NSSX2jh7vTc7iuN0kP1Hce9cZFJFcLjo3GQa+tNvBrz3xh8I9L19nutMYadfHklF/dOfdex9xSZLjc8lXWXuI1i1m2N7GnCTZ23EY9n53D2bNMbSftfOj3qXWeltL+5nH4HhvwNJrnhrX/AAm+zVbN/Iz8syfNG30YdPxrLNxBOvUKSONw4q41JR2I5LvUW5a4spjFeQSwyL1SRSp/Whb0YAPSr0OrajbwLELozQD/AJZTASp+TZx+FI19Zzc3ej2pP9+3keE/lyP0rX6x3JlSiyFrvIGwqffNPFyQMA9aNmjMc+RqcXoFmjf+YFAg0nqX1PHptj/xq/rKM3QQhugp4Y4IpGvQB1zViO20ncP3F9Kf9u4RR+imr0YtYvmt9MtVPYybpW/U4/Spli0thKhEzILiSZtsas7eijNVp9XeKVk8s5U4OeDXULMRh55do7jhFH4DArE1LS31nWI10eGW6kkADpAhYg+tZuvKRUaEL6o968F+HtHtNJtNQ09fPa4iWRZ5MEjI6AdBXVAGuV+HOi6j4e8KQ2Gp4Do7NGu7cUU84P45rqwc1mdKSWiDFFLRQMKKKKACiiigAooooAKKKKACiiigApMUtFAEckEc0bRyIrowwysMgj3FcVrvwk8NayWkjtnsJ2/jtTtH4qeK7migDwvU/gbq1oWbSdTt7lB0SUGNv6iuL8R+G9b8KNCurwCHzs7CHVw2OvSvqc9K+ffjfqYvPGcdmp+Szt1U/wC83zH9MUBY8++1SeopReyjHI/KkjtneLzAOKaYWz6VXJ1JurlhNUmX7uxfwru/DHw/8ReKtNhv4r22trKbO1ix3EA4PAHt6158LZiRXv8A8FL1Z/BDW27L2ty6MD2BwR/Ok421DRkWk/BfSbZlk1W8ub+Qfwg+Wn6cn8673TdIsNItxBp1pDbR+ka4z9T1NXBzS0hpWEwKWiigYUUUUAFFFFABRRRQAUUUUAFFFFABRRRQAUlLXG+MviRYeEZhayWs9zeMu5UTCrj3Y0Adjn61S1HWtN0hN+o31var/wBNZApP4V4Hr3xc8T6sWjtGj06E/wANvy/4uefyxXDXMt3eTNLcySTSt1eR9x/M0AfQuq/GPwtp4YQXE17IOiwRnB/4EcV4BrOqS63rF3qNxxLcytIQOgz0FVDFIf4f1o8mT+7+tAEq3bICF4B7Uw3DGm+TJ/d/WjyZP7v61XMyeWJILphXWfDzx/J4O1WTz42l0+6I89F+8pHRh9PSuO8mT+7+tKIZB/D+tJu6sx2S2Pq3RvF+ha5GrafqVvIzD/Vlwrj/AICea2sjjnrXx0ElGMAjHIIPSt3SfGvibRGX7DqlyEB/1cj70P4NmkM+qM0teWeBfi1LrF5BpuuWmy7mfZHPB9xz/tL2/CvUs0ALRRRQAUUUUAFFFFAH/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101" name="Picture 8" descr="glob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2098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pic>
        <p:nvPicPr>
          <p:cNvPr id="2" name="Slide 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3351" y="6107113"/>
            <a:ext cx="609600" cy="609600"/>
          </a:xfrm>
          <a:prstGeom prst="rect">
            <a:avLst/>
          </a:prstGeom>
        </p:spPr>
      </p:pic>
    </p:spTree>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4101" name="Rectangle 4"/>
          <p:cNvSpPr>
            <a:spLocks noChangeArrowheads="1"/>
          </p:cNvSpPr>
          <p:nvPr/>
        </p:nvSpPr>
        <p:spPr bwMode="auto">
          <a:xfrm>
            <a:off x="685800" y="2922588"/>
            <a:ext cx="79248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4488" indent="-344488">
              <a:spcAft>
                <a:spcPts val="600"/>
              </a:spcAft>
              <a:buFont typeface="Arial" pitchFamily="34" charset="0"/>
              <a:buChar char="•"/>
            </a:pPr>
            <a:r>
              <a:rPr lang="en-US" sz="3000" dirty="0" smtClean="0">
                <a:solidFill>
                  <a:srgbClr val="505153"/>
                </a:solidFill>
                <a:latin typeface="Verdana" pitchFamily="34" charset="0"/>
              </a:rPr>
              <a:t>Stakeholders: person(s</a:t>
            </a:r>
            <a:r>
              <a:rPr lang="en-US" sz="3000" dirty="0">
                <a:solidFill>
                  <a:srgbClr val="505153"/>
                </a:solidFill>
                <a:latin typeface="Verdana" pitchFamily="34" charset="0"/>
              </a:rPr>
              <a:t>) with a direct interest, involvement, or investment in something</a:t>
            </a:r>
          </a:p>
          <a:p>
            <a:pPr marL="344488" indent="-344488">
              <a:spcAft>
                <a:spcPts val="600"/>
              </a:spcAft>
              <a:buFont typeface="Arial" pitchFamily="34" charset="0"/>
              <a:buChar char="•"/>
            </a:pPr>
            <a:r>
              <a:rPr lang="en-US" sz="3000" dirty="0" smtClean="0">
                <a:solidFill>
                  <a:srgbClr val="505153"/>
                </a:solidFill>
                <a:latin typeface="Verdana" pitchFamily="34" charset="0"/>
              </a:rPr>
              <a:t>Engage: to </a:t>
            </a:r>
            <a:r>
              <a:rPr lang="en-US" sz="3000" dirty="0">
                <a:solidFill>
                  <a:srgbClr val="505153"/>
                </a:solidFill>
                <a:latin typeface="Verdana" pitchFamily="34" charset="0"/>
              </a:rPr>
              <a:t>attract and hold the attention of, gain support, to interlock in a collaborative effort</a:t>
            </a:r>
          </a:p>
          <a:p>
            <a:pPr lvl="1"/>
            <a:endParaRPr lang="en-US" sz="3000" dirty="0">
              <a:solidFill>
                <a:srgbClr val="457E81"/>
              </a:solidFill>
            </a:endParaRPr>
          </a:p>
        </p:txBody>
      </p:sp>
      <p:pic>
        <p:nvPicPr>
          <p:cNvPr id="5124" name="58708aab-b9dd-4c05-8f49-a49355d1b52b" descr="cid:79CB3D55-D267-4B17-B7E0-585F19CB4D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81200" y="27432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457200" y="1524000"/>
            <a:ext cx="8229600" cy="1143000"/>
          </a:xfrm>
          <a:prstGeom prst="rect">
            <a:avLst/>
          </a:prstGeom>
        </p:spPr>
        <p:txBody>
          <a:bodyPr anchor="ctr">
            <a:normAutofit/>
          </a:bodyPr>
          <a:lstStyle/>
          <a:p>
            <a:pPr algn="ctr" fontAlgn="auto">
              <a:spcAft>
                <a:spcPts val="0"/>
              </a:spcAft>
              <a:defRPr/>
            </a:pPr>
            <a:endParaRPr lang="en-US" sz="4000" dirty="0">
              <a:solidFill>
                <a:srgbClr val="457E81"/>
              </a:solidFill>
              <a:latin typeface="Lucida Fax" pitchFamily="18" charset="0"/>
              <a:ea typeface="+mj-ea"/>
              <a:cs typeface="+mj-cs"/>
            </a:endParaRPr>
          </a:p>
        </p:txBody>
      </p:sp>
      <p:sp>
        <p:nvSpPr>
          <p:cNvPr id="10" name="Title 1"/>
          <p:cNvSpPr txBox="1">
            <a:spLocks/>
          </p:cNvSpPr>
          <p:nvPr/>
        </p:nvSpPr>
        <p:spPr>
          <a:xfrm>
            <a:off x="609600" y="1676400"/>
            <a:ext cx="8229600" cy="1143000"/>
          </a:xfrm>
          <a:prstGeom prst="rect">
            <a:avLst/>
          </a:prstGeom>
        </p:spPr>
        <p:txBody>
          <a:bodyPr anchor="ctr">
            <a:normAutofit/>
          </a:bodyPr>
          <a:lstStyle/>
          <a:p>
            <a:pPr algn="ctr" fontAlgn="auto">
              <a:spcAft>
                <a:spcPts val="0"/>
              </a:spcAft>
              <a:defRPr/>
            </a:pPr>
            <a:r>
              <a:rPr lang="en-US" sz="3600" dirty="0">
                <a:solidFill>
                  <a:srgbClr val="505153"/>
                </a:solidFill>
                <a:latin typeface="Lucida Fax" pitchFamily="18" charset="0"/>
                <a:ea typeface="+mj-ea"/>
                <a:cs typeface="+mj-cs"/>
              </a:rPr>
              <a:t>Defining: Engaging Stakeholders</a:t>
            </a:r>
          </a:p>
        </p:txBody>
      </p:sp>
      <p:pic>
        <p:nvPicPr>
          <p:cNvPr id="2" name="Slide 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6096000"/>
            <a:ext cx="609600" cy="609600"/>
          </a:xfrm>
          <a:prstGeom prst="rect">
            <a:avLst/>
          </a:prstGeom>
        </p:spPr>
      </p:pic>
    </p:spTree>
  </p:cSld>
  <p:clrMapOvr>
    <a:masterClrMapping/>
  </p:clrMapOvr>
  <p:transition advTm="5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49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5125" name="Rectangle 4"/>
          <p:cNvSpPr>
            <a:spLocks noChangeArrowheads="1"/>
          </p:cNvSpPr>
          <p:nvPr/>
        </p:nvSpPr>
        <p:spPr bwMode="auto">
          <a:xfrm>
            <a:off x="762000" y="2582863"/>
            <a:ext cx="79248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Char char="•"/>
              <a:defRPr/>
            </a:pPr>
            <a:endParaRPr lang="en-US" sz="2800" b="1" dirty="0">
              <a:solidFill>
                <a:srgbClr val="505153"/>
              </a:solidFill>
              <a:latin typeface="Verdana" pitchFamily="34" charset="0"/>
            </a:endParaRPr>
          </a:p>
          <a:p>
            <a:pPr marL="344488" indent="-285750">
              <a:spcAft>
                <a:spcPts val="600"/>
              </a:spcAft>
              <a:buFont typeface="Arial" pitchFamily="34" charset="0"/>
              <a:buChar char="•"/>
              <a:defRPr/>
            </a:pPr>
            <a:r>
              <a:rPr lang="en-US" sz="2800" dirty="0">
                <a:solidFill>
                  <a:srgbClr val="505153"/>
                </a:solidFill>
                <a:latin typeface="Verdana" pitchFamily="34" charset="0"/>
              </a:rPr>
              <a:t>Change: become or make </a:t>
            </a:r>
            <a:r>
              <a:rPr lang="en-US" sz="2800" dirty="0" smtClean="0">
                <a:solidFill>
                  <a:srgbClr val="505153"/>
                </a:solidFill>
                <a:latin typeface="Verdana" pitchFamily="34" charset="0"/>
              </a:rPr>
              <a:t>different; </a:t>
            </a:r>
            <a:r>
              <a:rPr lang="en-US" sz="2800" dirty="0">
                <a:solidFill>
                  <a:srgbClr val="505153"/>
                </a:solidFill>
                <a:latin typeface="Verdana" pitchFamily="34" charset="0"/>
              </a:rPr>
              <a:t>pass from one state to another (external)</a:t>
            </a:r>
          </a:p>
          <a:p>
            <a:pPr marL="344488" indent="-344488">
              <a:buFont typeface="Arial" pitchFamily="34" charset="0"/>
              <a:buChar char="•"/>
              <a:defRPr/>
            </a:pPr>
            <a:r>
              <a:rPr lang="en-US" sz="2800" dirty="0">
                <a:solidFill>
                  <a:srgbClr val="505153"/>
                </a:solidFill>
                <a:latin typeface="Verdana" pitchFamily="34" charset="0"/>
              </a:rPr>
              <a:t>Transition: period in which something undergoes a change and passes from one state, stage, form, or activity to another (internal)</a:t>
            </a:r>
          </a:p>
          <a:p>
            <a:pPr lvl="1">
              <a:defRPr/>
            </a:pPr>
            <a:endParaRPr lang="en-US" sz="2800" dirty="0">
              <a:solidFill>
                <a:srgbClr val="457E81"/>
              </a:solidFill>
            </a:endParaRPr>
          </a:p>
        </p:txBody>
      </p:sp>
      <p:pic>
        <p:nvPicPr>
          <p:cNvPr id="6148" name="58708aab-b9dd-4c05-8f49-a49355d1b52b" descr="cid:79CB3D55-D267-4B17-B7E0-585F19CB4D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81200" y="2743200"/>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609600" y="1676400"/>
            <a:ext cx="8229600" cy="1143000"/>
          </a:xfrm>
          <a:prstGeom prst="rect">
            <a:avLst/>
          </a:prstGeom>
        </p:spPr>
        <p:txBody>
          <a:bodyPr anchor="ctr">
            <a:normAutofit/>
          </a:bodyPr>
          <a:lstStyle/>
          <a:p>
            <a:pPr algn="ctr" fontAlgn="auto">
              <a:spcAft>
                <a:spcPts val="0"/>
              </a:spcAft>
              <a:defRPr/>
            </a:pPr>
            <a:r>
              <a:rPr lang="en-US" sz="3600" dirty="0">
                <a:solidFill>
                  <a:srgbClr val="505153"/>
                </a:solidFill>
                <a:latin typeface="Lucida Fax" pitchFamily="18" charset="0"/>
                <a:ea typeface="+mj-ea"/>
                <a:cs typeface="+mj-cs"/>
              </a:rPr>
              <a:t>Defining: Engaging Stakeholders</a:t>
            </a:r>
          </a:p>
        </p:txBody>
      </p:sp>
      <p:pic>
        <p:nvPicPr>
          <p:cNvPr id="2" name="Slide 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6019800"/>
            <a:ext cx="609600" cy="609600"/>
          </a:xfrm>
          <a:prstGeom prst="rect">
            <a:avLst/>
          </a:prstGeom>
        </p:spPr>
      </p:pic>
    </p:spTree>
  </p:cSld>
  <p:clrMapOvr>
    <a:masterClrMapping/>
  </p:clrMapOvr>
  <p:transition advTm="2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24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pic>
        <p:nvPicPr>
          <p:cNvPr id="6148" name="58708aab-b9dd-4c05-8f49-a49355d1b52b" descr="cid:79CB3D55-D267-4B17-B7E0-585F19CB4D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pic>
        <p:nvPicPr>
          <p:cNvPr id="2" name="Slide 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29600" y="6019800"/>
            <a:ext cx="609600" cy="609600"/>
          </a:xfrm>
          <a:prstGeom prst="rect">
            <a:avLst/>
          </a:prstGeom>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600200"/>
            <a:ext cx="91439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 6.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67297" y="5410200"/>
            <a:ext cx="609600" cy="609600"/>
          </a:xfrm>
          <a:prstGeom prst="rect">
            <a:avLst/>
          </a:prstGeom>
        </p:spPr>
      </p:pic>
    </p:spTree>
    <p:extLst>
      <p:ext uri="{BB962C8B-B14F-4D97-AF65-F5344CB8AC3E}">
        <p14:creationId xmlns:p14="http://schemas.microsoft.com/office/powerpoint/2010/main" val="3894611557"/>
      </p:ext>
    </p:extLst>
  </p:cSld>
  <p:clrMapOvr>
    <a:masterClrMapping/>
  </p:clrMapOvr>
  <p:transition advTm="18000"/>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414" fill="hold"/>
                                        <p:tgtEl>
                                          <p:spTgt spid="3"/>
                                        </p:tgtEl>
                                      </p:cBhvr>
                                    </p:cmd>
                                  </p:childTnLst>
                                </p:cTn>
                              </p:par>
                            </p:childTnLst>
                          </p:cTn>
                        </p:par>
                      </p:childTnLst>
                    </p:cTn>
                  </p:par>
                </p:childTnLst>
              </p:cTn>
              <p:nextCondLst>
                <p:cond evt="onClick" delay="0">
                  <p:tgtEl>
                    <p:spTgt spid="3"/>
                  </p:tgtEl>
                </p:cond>
              </p:nextCondLst>
            </p:seq>
            <p:audio>
              <p:cMediaNode vol="80000" showWhenStopped="0">
                <p:cTn id="8"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8195" name="Rectangle 4"/>
          <p:cNvSpPr>
            <a:spLocks noChangeArrowheads="1"/>
          </p:cNvSpPr>
          <p:nvPr/>
        </p:nvSpPr>
        <p:spPr bwMode="auto">
          <a:xfrm>
            <a:off x="762000" y="2046288"/>
            <a:ext cx="792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dirty="0">
                <a:solidFill>
                  <a:srgbClr val="505153"/>
                </a:solidFill>
                <a:latin typeface="Lucida Fax" pitchFamily="18" charset="0"/>
              </a:rPr>
              <a:t>Assess Your Experience</a:t>
            </a:r>
          </a:p>
          <a:p>
            <a:pPr lvl="1"/>
            <a:endParaRPr lang="en-US" sz="2800" dirty="0">
              <a:solidFill>
                <a:srgbClr val="505153"/>
              </a:solidFill>
            </a:endParaRPr>
          </a:p>
        </p:txBody>
      </p:sp>
      <p:sp>
        <p:nvSpPr>
          <p:cNvPr id="8196" name="Rectangle 5"/>
          <p:cNvSpPr>
            <a:spLocks noChangeArrowheads="1"/>
          </p:cNvSpPr>
          <p:nvPr/>
        </p:nvSpPr>
        <p:spPr bwMode="auto">
          <a:xfrm>
            <a:off x="914400" y="2932113"/>
            <a:ext cx="78486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a:solidFill>
                  <a:srgbClr val="505153"/>
                </a:solidFill>
                <a:latin typeface="Verdana" pitchFamily="34" charset="0"/>
              </a:rPr>
              <a:t>U.S. health care is undergoing many changes and transitions.</a:t>
            </a:r>
          </a:p>
          <a:p>
            <a:endParaRPr lang="en-US" sz="3200" dirty="0">
              <a:solidFill>
                <a:srgbClr val="505153"/>
              </a:solidFill>
              <a:latin typeface="Verdana" pitchFamily="34" charset="0"/>
            </a:endParaRPr>
          </a:p>
          <a:p>
            <a:r>
              <a:rPr lang="en-US" sz="3200" dirty="0">
                <a:solidFill>
                  <a:srgbClr val="505153"/>
                </a:solidFill>
                <a:latin typeface="Verdana" pitchFamily="34" charset="0"/>
              </a:rPr>
              <a:t>What reactions are you observing in your stakeholders?  In yourself?  </a:t>
            </a:r>
          </a:p>
        </p:txBody>
      </p:sp>
      <p:pic>
        <p:nvPicPr>
          <p:cNvPr id="8197" name="58708aab-b9dd-4c05-8f49-a49355d1b52b" descr="cid:79CB3D55-D267-4B17-B7E0-585F19CB4D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9144001"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0" y="154305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33600" y="2732088"/>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2" name="Slide 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6172200"/>
            <a:ext cx="609600" cy="609600"/>
          </a:xfrm>
          <a:prstGeom prst="rect">
            <a:avLst/>
          </a:prstGeom>
        </p:spPr>
      </p:pic>
    </p:spTree>
  </p:cSld>
  <p:clrMapOvr>
    <a:masterClrMapping/>
  </p:clrMapOvr>
  <p:transition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1143000" y="2133600"/>
            <a:ext cx="708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a:p>
            <a:pPr eaLnBrk="1" hangingPunct="1"/>
            <a:endParaRPr lang="en-US" sz="3600" b="1">
              <a:solidFill>
                <a:schemeClr val="bg1"/>
              </a:solidFill>
              <a:latin typeface="Calibri" pitchFamily="34" charset="0"/>
            </a:endParaRPr>
          </a:p>
        </p:txBody>
      </p:sp>
      <p:sp>
        <p:nvSpPr>
          <p:cNvPr id="5" name="Rectangle 4"/>
          <p:cNvSpPr/>
          <p:nvPr/>
        </p:nvSpPr>
        <p:spPr>
          <a:xfrm>
            <a:off x="304800" y="2446338"/>
            <a:ext cx="8382000" cy="2606867"/>
          </a:xfrm>
          <a:prstGeom prst="rect">
            <a:avLst/>
          </a:prstGeom>
        </p:spPr>
        <p:txBody>
          <a:bodyPr>
            <a:spAutoFit/>
          </a:bodyPr>
          <a:lstStyle/>
          <a:p>
            <a:pPr lvl="1" algn="ctr" fontAlgn="auto">
              <a:spcAft>
                <a:spcPts val="0"/>
              </a:spcAft>
              <a:defRPr/>
            </a:pPr>
            <a:endParaRPr lang="en-US" sz="3000" dirty="0">
              <a:solidFill>
                <a:srgbClr val="457E81"/>
              </a:solidFill>
            </a:endParaRPr>
          </a:p>
          <a:p>
            <a:pPr lvl="1" fontAlgn="auto">
              <a:lnSpc>
                <a:spcPct val="114000"/>
              </a:lnSpc>
              <a:spcAft>
                <a:spcPts val="600"/>
              </a:spcAft>
              <a:buFont typeface="Arial" pitchFamily="34" charset="0"/>
              <a:buNone/>
              <a:defRPr/>
            </a:pPr>
            <a:r>
              <a:rPr lang="en-US" sz="3000" dirty="0">
                <a:solidFill>
                  <a:srgbClr val="505153"/>
                </a:solidFill>
                <a:latin typeface="Verdana" pitchFamily="34" charset="0"/>
                <a:ea typeface="Verdana" pitchFamily="34" charset="0"/>
                <a:cs typeface="Verdana" pitchFamily="34" charset="0"/>
              </a:rPr>
              <a:t>There are two main reasons people </a:t>
            </a:r>
            <a:r>
              <a:rPr lang="en-US" sz="3000" dirty="0" smtClean="0">
                <a:solidFill>
                  <a:srgbClr val="505153"/>
                </a:solidFill>
                <a:latin typeface="Verdana" pitchFamily="34" charset="0"/>
                <a:ea typeface="Verdana" pitchFamily="34" charset="0"/>
                <a:cs typeface="Verdana" pitchFamily="34" charset="0"/>
              </a:rPr>
              <a:t>take </a:t>
            </a:r>
            <a:r>
              <a:rPr lang="en-US" sz="3000" dirty="0">
                <a:solidFill>
                  <a:srgbClr val="505153"/>
                </a:solidFill>
                <a:latin typeface="Verdana" pitchFamily="34" charset="0"/>
                <a:ea typeface="Verdana" pitchFamily="34" charset="0"/>
                <a:cs typeface="Verdana" pitchFamily="34" charset="0"/>
              </a:rPr>
              <a:t>on new </a:t>
            </a:r>
            <a:r>
              <a:rPr lang="en-US" sz="3000" dirty="0" smtClean="0">
                <a:solidFill>
                  <a:srgbClr val="505153"/>
                </a:solidFill>
                <a:latin typeface="Verdana" pitchFamily="34" charset="0"/>
                <a:ea typeface="Verdana" pitchFamily="34" charset="0"/>
                <a:cs typeface="Verdana" pitchFamily="34" charset="0"/>
              </a:rPr>
              <a:t>behaviors: </a:t>
            </a:r>
            <a:endParaRPr lang="en-US" sz="3000" dirty="0">
              <a:solidFill>
                <a:srgbClr val="505153"/>
              </a:solidFill>
              <a:latin typeface="Verdana" pitchFamily="34" charset="0"/>
              <a:ea typeface="Verdana" pitchFamily="34" charset="0"/>
              <a:cs typeface="Verdana" pitchFamily="34" charset="0"/>
            </a:endParaRPr>
          </a:p>
          <a:p>
            <a:pPr marL="971550" lvl="1" indent="-514350" fontAlgn="auto">
              <a:spcAft>
                <a:spcPts val="0"/>
              </a:spcAft>
              <a:buFont typeface="Arial" pitchFamily="34" charset="0"/>
              <a:buAutoNum type="arabicPeriod"/>
              <a:defRPr/>
            </a:pPr>
            <a:r>
              <a:rPr lang="en-US" sz="3000" dirty="0" smtClean="0">
                <a:solidFill>
                  <a:srgbClr val="505153"/>
                </a:solidFill>
                <a:latin typeface="Verdana" pitchFamily="34" charset="0"/>
                <a:ea typeface="Verdana" pitchFamily="34" charset="0"/>
                <a:cs typeface="Verdana" pitchFamily="34" charset="0"/>
              </a:rPr>
              <a:t>Motivation: Do </a:t>
            </a:r>
            <a:r>
              <a:rPr lang="en-US" sz="3000" dirty="0">
                <a:solidFill>
                  <a:srgbClr val="505153"/>
                </a:solidFill>
                <a:latin typeface="Verdana" pitchFamily="34" charset="0"/>
                <a:ea typeface="Verdana" pitchFamily="34" charset="0"/>
                <a:cs typeface="Verdana" pitchFamily="34" charset="0"/>
              </a:rPr>
              <a:t>they want to? </a:t>
            </a:r>
          </a:p>
          <a:p>
            <a:pPr marL="971550" lvl="1" indent="-514350" fontAlgn="auto">
              <a:spcAft>
                <a:spcPts val="0"/>
              </a:spcAft>
              <a:buFont typeface="Arial" pitchFamily="34" charset="0"/>
              <a:buAutoNum type="arabicPeriod"/>
              <a:defRPr/>
            </a:pPr>
            <a:r>
              <a:rPr lang="en-US" sz="3000" dirty="0" smtClean="0">
                <a:solidFill>
                  <a:srgbClr val="505153"/>
                </a:solidFill>
                <a:latin typeface="Verdana" pitchFamily="34" charset="0"/>
                <a:ea typeface="Verdana" pitchFamily="34" charset="0"/>
                <a:cs typeface="Verdana" pitchFamily="34" charset="0"/>
              </a:rPr>
              <a:t>Ability: Do </a:t>
            </a:r>
            <a:r>
              <a:rPr lang="en-US" sz="3000" dirty="0">
                <a:solidFill>
                  <a:srgbClr val="505153"/>
                </a:solidFill>
                <a:latin typeface="Verdana" pitchFamily="34" charset="0"/>
                <a:ea typeface="Verdana" pitchFamily="34" charset="0"/>
                <a:cs typeface="Verdana" pitchFamily="34" charset="0"/>
              </a:rPr>
              <a:t>they feel they can?  </a:t>
            </a:r>
          </a:p>
        </p:txBody>
      </p:sp>
      <p:pic>
        <p:nvPicPr>
          <p:cNvPr id="9220" name="58708aab-b9dd-4c05-8f49-a49355d1b52b" descr="cid:79CB3D55-D267-4B17-B7E0-585F19CB4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1524000"/>
            <a:ext cx="9144000" cy="0"/>
          </a:xfrm>
          <a:prstGeom prst="line">
            <a:avLst/>
          </a:prstGeom>
          <a:ln w="76200">
            <a:solidFill>
              <a:srgbClr val="A9D18A"/>
            </a:solidFill>
          </a:ln>
        </p:spPr>
        <p:style>
          <a:lnRef idx="1">
            <a:schemeClr val="accent1"/>
          </a:lnRef>
          <a:fillRef idx="0">
            <a:schemeClr val="accent1"/>
          </a:fillRef>
          <a:effectRef idx="0">
            <a:schemeClr val="accent1"/>
          </a:effectRef>
          <a:fontRef idx="minor">
            <a:schemeClr val="tx1"/>
          </a:fontRef>
        </p:style>
      </p:cxnSp>
      <p:sp>
        <p:nvSpPr>
          <p:cNvPr id="9222" name="Rectangle 4"/>
          <p:cNvSpPr>
            <a:spLocks noChangeArrowheads="1"/>
          </p:cNvSpPr>
          <p:nvPr/>
        </p:nvSpPr>
        <p:spPr bwMode="auto">
          <a:xfrm>
            <a:off x="762000" y="2046288"/>
            <a:ext cx="792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dirty="0">
                <a:solidFill>
                  <a:srgbClr val="505153"/>
                </a:solidFill>
                <a:latin typeface="Lucida Fax" pitchFamily="18" charset="0"/>
              </a:rPr>
              <a:t>“Nutshell”</a:t>
            </a:r>
          </a:p>
          <a:p>
            <a:pPr lvl="1"/>
            <a:endParaRPr lang="en-US" sz="2800" dirty="0">
              <a:solidFill>
                <a:srgbClr val="505153"/>
              </a:solidFill>
            </a:endParaRPr>
          </a:p>
        </p:txBody>
      </p:sp>
      <p:cxnSp>
        <p:nvCxnSpPr>
          <p:cNvPr id="10" name="Straight Connector 9"/>
          <p:cNvCxnSpPr/>
          <p:nvPr/>
        </p:nvCxnSpPr>
        <p:spPr>
          <a:xfrm>
            <a:off x="2133600" y="2732088"/>
            <a:ext cx="5334000" cy="0"/>
          </a:xfrm>
          <a:prstGeom prst="line">
            <a:avLst/>
          </a:prstGeom>
          <a:ln>
            <a:solidFill>
              <a:srgbClr val="A9D18A"/>
            </a:solidFill>
          </a:ln>
        </p:spPr>
        <p:style>
          <a:lnRef idx="1">
            <a:schemeClr val="accent1"/>
          </a:lnRef>
          <a:fillRef idx="0">
            <a:schemeClr val="accent1"/>
          </a:fillRef>
          <a:effectRef idx="0">
            <a:schemeClr val="accent1"/>
          </a:effectRef>
          <a:fontRef idx="minor">
            <a:schemeClr val="tx1"/>
          </a:fontRef>
        </p:style>
      </p:cxnSp>
      <p:pic>
        <p:nvPicPr>
          <p:cNvPr id="2" name="Slide 8.wm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019800"/>
            <a:ext cx="609600" cy="609600"/>
          </a:xfrm>
          <a:prstGeom prst="rect">
            <a:avLst/>
          </a:prstGeom>
        </p:spPr>
      </p:pic>
    </p:spTree>
    <p:custDataLst>
      <p:tags r:id="rId1"/>
    </p:custDataLst>
    <p:extLst>
      <p:ext uri="{BB962C8B-B14F-4D97-AF65-F5344CB8AC3E}">
        <p14:creationId xmlns:p14="http://schemas.microsoft.com/office/powerpoint/2010/main" val="4099972447"/>
      </p:ext>
    </p:extLst>
  </p:cSld>
  <p:clrMapOvr>
    <a:masterClrMapping/>
  </p:clrMapOvr>
  <p:transition advTm="4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8|5.5"/>
</p:tagLst>
</file>

<file path=ppt/tags/tag2.xml><?xml version="1.0" encoding="utf-8"?>
<p:tagLst xmlns:a="http://schemas.openxmlformats.org/drawingml/2006/main" xmlns:r="http://schemas.openxmlformats.org/officeDocument/2006/relationships" xmlns:p="http://schemas.openxmlformats.org/presentationml/2006/main">
  <p:tag name="TIMING" val="|8.8|5.5"/>
</p:tagLst>
</file>

<file path=ppt/tags/tag3.xml><?xml version="1.0" encoding="utf-8"?>
<p:tagLst xmlns:a="http://schemas.openxmlformats.org/drawingml/2006/main" xmlns:r="http://schemas.openxmlformats.org/officeDocument/2006/relationships" xmlns:p="http://schemas.openxmlformats.org/presentationml/2006/main">
  <p:tag name="TIMING" val="|8.8|5.5"/>
</p:tagLst>
</file>

<file path=ppt/tags/tag4.xml><?xml version="1.0" encoding="utf-8"?>
<p:tagLst xmlns:a="http://schemas.openxmlformats.org/drawingml/2006/main" xmlns:r="http://schemas.openxmlformats.org/officeDocument/2006/relationships" xmlns:p="http://schemas.openxmlformats.org/presentationml/2006/main">
  <p:tag name="TIMING" val="|8.8|5.5"/>
</p:tagLst>
</file>

<file path=ppt/tags/tag5.xml><?xml version="1.0" encoding="utf-8"?>
<p:tagLst xmlns:a="http://schemas.openxmlformats.org/drawingml/2006/main" xmlns:r="http://schemas.openxmlformats.org/officeDocument/2006/relationships" xmlns:p="http://schemas.openxmlformats.org/presentationml/2006/main">
  <p:tag name="TIMING" val="|8.8|5.5"/>
</p:tagLst>
</file>

<file path=ppt/tags/tag6.xml><?xml version="1.0" encoding="utf-8"?>
<p:tagLst xmlns:a="http://schemas.openxmlformats.org/drawingml/2006/main" xmlns:r="http://schemas.openxmlformats.org/officeDocument/2006/relationships" xmlns:p="http://schemas.openxmlformats.org/presentationml/2006/main">
  <p:tag name="TIMING" val="|8.8|5.5"/>
</p:tagLst>
</file>

<file path=ppt/tags/tag7.xml><?xml version="1.0" encoding="utf-8"?>
<p:tagLst xmlns:a="http://schemas.openxmlformats.org/drawingml/2006/main" xmlns:r="http://schemas.openxmlformats.org/officeDocument/2006/relationships" xmlns:p="http://schemas.openxmlformats.org/presentationml/2006/main">
  <p:tag name="TIMING" val="|8.8|5.5"/>
</p:tagLst>
</file>

<file path=ppt/tags/tag8.xml><?xml version="1.0" encoding="utf-8"?>
<p:tagLst xmlns:a="http://schemas.openxmlformats.org/drawingml/2006/main" xmlns:r="http://schemas.openxmlformats.org/officeDocument/2006/relationships" xmlns:p="http://schemas.openxmlformats.org/presentationml/2006/main">
  <p:tag name="TIMING" val="|8.8|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ED52DC0BF2394196E63B783A8187F9" ma:contentTypeVersion="1" ma:contentTypeDescription="Create a new document." ma:contentTypeScope="" ma:versionID="484c73009f4d9673686d714601d7c2cf">
  <xsd:schema xmlns:xsd="http://www.w3.org/2001/XMLSchema" xmlns:xs="http://www.w3.org/2001/XMLSchema" xmlns:p="http://schemas.microsoft.com/office/2006/metadata/properties" xmlns:ns2="8deaf124-b6c3-4cdf-8853-9889215b15dc" xmlns:ns3="04c3ce9c-48c8-4dd1-a80a-c8c87d8c792c" targetNamespace="http://schemas.microsoft.com/office/2006/metadata/properties" ma:root="true" ma:fieldsID="503e265f60fa26f7632c733fe8b091e3" ns2:_="" ns3:_="">
    <xsd:import namespace="8deaf124-b6c3-4cdf-8853-9889215b15dc"/>
    <xsd:import namespace="04c3ce9c-48c8-4dd1-a80a-c8c87d8c792c"/>
    <xsd:element name="properties">
      <xsd:complexType>
        <xsd:sequence>
          <xsd:element name="documentManagement">
            <xsd:complexType>
              <xsd:all>
                <xsd:element ref="ns2:o10fb58b6f1b4237af11b5fc8dde9845" minOccurs="0"/>
                <xsd:element ref="ns2:TaxCatchAll" minOccurs="0"/>
                <xsd:element ref="ns2:TaxCatchAllLabel" minOccurs="0"/>
                <xsd:element ref="ns2:de41ccc7d4784b11bfed8e20bf75ca01" minOccurs="0"/>
                <xsd:element ref="ns2:i7c492e22f6d4edeb2075ae5873ec95b" minOccurs="0"/>
                <xsd:element ref="ns3:Notes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eaf124-b6c3-4cdf-8853-9889215b15dc" elementFormDefault="qualified">
    <xsd:import namespace="http://schemas.microsoft.com/office/2006/documentManagement/types"/>
    <xsd:import namespace="http://schemas.microsoft.com/office/infopath/2007/PartnerControls"/>
    <xsd:element name="o10fb58b6f1b4237af11b5fc8dde9845" ma:index="8" nillable="true" ma:taxonomy="true" ma:internalName="o10fb58b6f1b4237af11b5fc8dde9845" ma:taxonomyFieldName="Center_x0020_Keywords" ma:displayName="Center Keywords" ma:default="" ma:fieldId="{810fb58b-6f1b-4237-af11-b5fc8dde9845}" ma:taxonomyMulti="true" ma:sspId="c33b9d63-b2b8-4e14-927a-26baaa9e7d46" ma:termSetId="07784249-18e1-42a3-b8c4-80cc2e61d788" ma:anchorId="00000000-0000-0000-0000-000000000000" ma:open="true" ma:isKeyword="false">
      <xsd:complexType>
        <xsd:sequence>
          <xsd:element ref="pc:Terms" minOccurs="0" maxOccurs="1"/>
        </xsd:sequence>
      </xsd:complexType>
    </xsd:element>
    <xsd:element name="TaxCatchAll" ma:index="9" nillable="true" ma:displayName="Taxonomy Catch All Column" ma:description="" ma:hidden="true" ma:list="{539836eb-73d5-4e70-89f8-2b619bedc4ec}" ma:internalName="TaxCatchAll" ma:showField="CatchAllData" ma:web="8deaf124-b6c3-4cdf-8853-9889215b15d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539836eb-73d5-4e70-89f8-2b619bedc4ec}" ma:internalName="TaxCatchAllLabel" ma:readOnly="true" ma:showField="CatchAllDataLabel" ma:web="8deaf124-b6c3-4cdf-8853-9889215b15dc">
      <xsd:complexType>
        <xsd:complexContent>
          <xsd:extension base="dms:MultiChoiceLookup">
            <xsd:sequence>
              <xsd:element name="Value" type="dms:Lookup" maxOccurs="unbounded" minOccurs="0" nillable="true"/>
            </xsd:sequence>
          </xsd:extension>
        </xsd:complexContent>
      </xsd:complexType>
    </xsd:element>
    <xsd:element name="de41ccc7d4784b11bfed8e20bf75ca01" ma:index="12" nillable="true" ma:taxonomy="true" ma:internalName="de41ccc7d4784b11bfed8e20bf75ca01" ma:taxonomyFieldName="Focus_x0020_Areas" ma:displayName="Focus Areas" ma:default="" ma:fieldId="{de41ccc7-d478-4b11-bfed-8e20bf75ca01}" ma:taxonomyMulti="true" ma:sspId="c33b9d63-b2b8-4e14-927a-26baaa9e7d46" ma:termSetId="dd637fa2-13de-409b-afce-e50c3bf2b193" ma:anchorId="00000000-0000-0000-0000-000000000000" ma:open="false" ma:isKeyword="false">
      <xsd:complexType>
        <xsd:sequence>
          <xsd:element ref="pc:Terms" minOccurs="0" maxOccurs="1"/>
        </xsd:sequence>
      </xsd:complexType>
    </xsd:element>
    <xsd:element name="i7c492e22f6d4edeb2075ae5873ec95b" ma:index="14" ma:taxonomy="true" ma:internalName="i7c492e22f6d4edeb2075ae5873ec95b" ma:taxonomyFieldName="Programs" ma:displayName="Programs" ma:default="" ma:fieldId="{27c492e2-2f6d-4ede-b207-5ae5873ec95b}" ma:taxonomyMulti="true" ma:sspId="c33b9d63-b2b8-4e14-927a-26baaa9e7d46" ma:termSetId="f23c33e0-98b5-48db-932d-8d954eda2d2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c3ce9c-48c8-4dd1-a80a-c8c87d8c792c" elementFormDefault="qualified">
    <xsd:import namespace="http://schemas.microsoft.com/office/2006/documentManagement/types"/>
    <xsd:import namespace="http://schemas.microsoft.com/office/infopath/2007/PartnerControls"/>
    <xsd:element name="Notes0" ma:index="16" nillable="true" ma:displayName="Notes" ma:internalName="Notes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8deaf124-b6c3-4cdf-8853-9889215b15dc">
      <Value>8</Value>
    </TaxCatchAll>
    <de41ccc7d4784b11bfed8e20bf75ca01 xmlns="8deaf124-b6c3-4cdf-8853-9889215b15dc">
      <Terms xmlns="http://schemas.microsoft.com/office/infopath/2007/PartnerControls"/>
    </de41ccc7d4784b11bfed8e20bf75ca01>
    <i7c492e22f6d4edeb2075ae5873ec95b xmlns="8deaf124-b6c3-4cdf-8853-9889215b15dc">
      <Terms xmlns="http://schemas.microsoft.com/office/infopath/2007/PartnerControls">
        <TermInfo xmlns="http://schemas.microsoft.com/office/infopath/2007/PartnerControls">
          <TermName xmlns="http://schemas.microsoft.com/office/infopath/2007/PartnerControls">RHITND</TermName>
          <TermId xmlns="http://schemas.microsoft.com/office/infopath/2007/PartnerControls">a1c171e1-f05b-4b52-bfb1-fda3ef12854a</TermId>
        </TermInfo>
      </Terms>
    </i7c492e22f6d4edeb2075ae5873ec95b>
    <Notes0 xmlns="04c3ce9c-48c8-4dd1-a80a-c8c87d8c792c">20 min recorded nutshell ppt formatted 3/15/2013 - script included in slide notes.  Recorded by AA 3/15/2013.  Posted to Center website at RHITND resource 6/28 .  Includes audio playing instruction slide</Notes0>
    <o10fb58b6f1b4237af11b5fc8dde9845 xmlns="8deaf124-b6c3-4cdf-8853-9889215b15dc">
      <Terms xmlns="http://schemas.microsoft.com/office/infopath/2007/PartnerControls"/>
    </o10fb58b6f1b4237af11b5fc8dde9845>
  </documentManagement>
</p:properties>
</file>

<file path=customXml/itemProps1.xml><?xml version="1.0" encoding="utf-8"?>
<ds:datastoreItem xmlns:ds="http://schemas.openxmlformats.org/officeDocument/2006/customXml" ds:itemID="{8A26B372-E717-4695-A13B-5EB0E9088688}"/>
</file>

<file path=customXml/itemProps2.xml><?xml version="1.0" encoding="utf-8"?>
<ds:datastoreItem xmlns:ds="http://schemas.openxmlformats.org/officeDocument/2006/customXml" ds:itemID="{9B92D830-8505-435E-A4C1-446F7BEABC7A}"/>
</file>

<file path=customXml/itemProps3.xml><?xml version="1.0" encoding="utf-8"?>
<ds:datastoreItem xmlns:ds="http://schemas.openxmlformats.org/officeDocument/2006/customXml" ds:itemID="{0348B7C6-D21E-4B03-85C2-7DB74337F715}"/>
</file>

<file path=customXml/itemProps4.xml><?xml version="1.0" encoding="utf-8"?>
<ds:datastoreItem xmlns:ds="http://schemas.openxmlformats.org/officeDocument/2006/customXml" ds:itemID="{9C61E31D-A187-44A0-8FFE-BE42C20EF16C}"/>
</file>

<file path=docProps/app.xml><?xml version="1.0" encoding="utf-8"?>
<Properties xmlns="http://schemas.openxmlformats.org/officeDocument/2006/extended-properties" xmlns:vt="http://schemas.openxmlformats.org/officeDocument/2006/docPropsVTypes">
  <Template/>
  <TotalTime>6149</TotalTime>
  <Words>2579</Words>
  <Application>Microsoft Office PowerPoint</Application>
  <PresentationFormat>On-screen Show (4:3)</PresentationFormat>
  <Paragraphs>353</Paragraphs>
  <Slides>26</Slides>
  <Notes>26</Notes>
  <HiddenSlides>0</HiddenSlides>
  <MMClips>30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Value of Vision</vt:lpstr>
      <vt:lpstr>Toys‘R’Us Example</vt:lpstr>
      <vt:lpstr>Toys‘R’Us Example</vt:lpstr>
      <vt:lpstr>PowerPoint Presentation</vt:lpstr>
      <vt:lpstr>Finding the Compelling “Why?”</vt:lpstr>
      <vt:lpstr>PowerPoint Presentation</vt:lpstr>
      <vt:lpstr>PowerPoint Presentation</vt:lpstr>
      <vt:lpstr>PowerPoint Presentation</vt:lpstr>
      <vt:lpstr>Transitions</vt:lpstr>
      <vt:lpstr>During Endings, Leaders…</vt:lpstr>
      <vt:lpstr>During the Neutral Zone, Leaders…</vt:lpstr>
      <vt:lpstr>During New Beginnings, Leaders…</vt:lpstr>
      <vt:lpstr>PowerPoint Presentation</vt:lpstr>
      <vt:lpstr>PowerPoint Presentation</vt:lpstr>
      <vt:lpstr>PowerPoint Presentation</vt:lpstr>
      <vt:lpstr>PowerPoint Presentation</vt:lpstr>
    </vt:vector>
  </TitlesOfParts>
  <Company>Rural Health Resource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knordin</dc:creator>
  <cp:lastModifiedBy>kwilkes</cp:lastModifiedBy>
  <cp:revision>321</cp:revision>
  <cp:lastPrinted>2013-02-07T22:40:44Z</cp:lastPrinted>
  <dcterms:created xsi:type="dcterms:W3CDTF">2010-03-01T15:16:02Z</dcterms:created>
  <dcterms:modified xsi:type="dcterms:W3CDTF">2013-07-22T21:27:56Z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cus Areas">
    <vt:lpwstr/>
  </property>
  <property fmtid="{D5CDD505-2E9C-101B-9397-08002B2CF9AE}" pid="3" name="Center Keywords">
    <vt:lpwstr/>
  </property>
  <property fmtid="{D5CDD505-2E9C-101B-9397-08002B2CF9AE}" pid="4" name="Programs">
    <vt:lpwstr>8;#RHITND|a1c171e1-f05b-4b52-bfb1-fda3ef12854a</vt:lpwstr>
  </property>
  <property fmtid="{D5CDD505-2E9C-101B-9397-08002B2CF9AE}" pid="5" name="ContentTypeId">
    <vt:lpwstr>0x01010068ED52DC0BF2394196E63B783A8187F9</vt:lpwstr>
  </property>
</Properties>
</file>